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  <p188:author id="{856C5DAC-E5F0-24A3-7CE8-D27D76A768C5}" name="Alma Galvan" initials="AG" userId="S::agalvan@migrantclinician.org::82bfc8be-73ed-4017-b250-fad6233e87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9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997"/>
    <a:srgbClr val="F29D2C"/>
    <a:srgbClr val="0E5299"/>
    <a:srgbClr val="FFD243"/>
    <a:srgbClr val="549FEA"/>
    <a:srgbClr val="2F3492"/>
    <a:srgbClr val="69ABED"/>
    <a:srgbClr val="72B0EE"/>
    <a:srgbClr val="84BAF0"/>
    <a:srgbClr val="8E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0948A-5B96-E3A8-A979-CC7451630A50}" v="1" dt="2024-10-10T15:01:45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04" y="78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3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band aid on her arm&#10;&#10;Description automatically generated">
            <a:extLst>
              <a:ext uri="{FF2B5EF4-FFF2-40B4-BE49-F238E27FC236}">
                <a16:creationId xmlns:a16="http://schemas.microsoft.com/office/drawing/2014/main" id="{4FD8867E-0DFB-EFE1-45EB-31BC8CD00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t="2831" r="23860"/>
          <a:stretch/>
        </p:blipFill>
        <p:spPr>
          <a:xfrm>
            <a:off x="6691061" y="0"/>
            <a:ext cx="3376524" cy="49888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4695" y="1"/>
            <a:ext cx="3371851" cy="828689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25BEA7-74A3-426F-9423-80D6622F8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2" r="26222" b="42984"/>
          <a:stretch/>
        </p:blipFill>
        <p:spPr>
          <a:xfrm>
            <a:off x="6695733" y="4153719"/>
            <a:ext cx="3371852" cy="35907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BB72-9924-4B51-98AE-0EBBD0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134" r="25085" b="44384"/>
          <a:stretch/>
        </p:blipFill>
        <p:spPr>
          <a:xfrm>
            <a:off x="6695734" y="4463697"/>
            <a:ext cx="3371851" cy="3309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4A26E8-40C4-4F86-A709-BE045139E941}"/>
              </a:ext>
            </a:extLst>
          </p:cNvPr>
          <p:cNvSpPr txBox="1"/>
          <p:nvPr/>
        </p:nvSpPr>
        <p:spPr>
          <a:xfrm>
            <a:off x="640169" y="246188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rgbClr val="0E5299"/>
                </a:solidFill>
              </a:rPr>
              <a:t>VAKSEN KONT COVID-19 YO SAN DANJE EPI YO EFIKAS</a:t>
            </a:r>
            <a:endParaRPr lang="es-ES" sz="1600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F4A01-344D-4EE3-A0A1-9301F64A6BB1}"/>
              </a:ext>
            </a:extLst>
          </p:cNvPr>
          <p:cNvSpPr txBox="1"/>
          <p:nvPr/>
        </p:nvSpPr>
        <p:spPr>
          <a:xfrm>
            <a:off x="7038207" y="6063011"/>
            <a:ext cx="2668528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fi-FI" sz="2400" b="1">
                <a:solidFill>
                  <a:schemeClr val="bg1"/>
                </a:solidFill>
                <a:cs typeface="Calibri"/>
              </a:rPr>
              <a:t>Pran yon Vaksen kont KOVID ki ajou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94B6B-EDAB-4DA8-AA65-B105A3E353A4}"/>
              </a:ext>
            </a:extLst>
          </p:cNvPr>
          <p:cNvCxnSpPr>
            <a:cxnSpLocks/>
          </p:cNvCxnSpPr>
          <p:nvPr/>
        </p:nvCxnSpPr>
        <p:spPr>
          <a:xfrm>
            <a:off x="7205443" y="5995888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73363D-349F-4B39-BF85-09242992255E}"/>
              </a:ext>
            </a:extLst>
          </p:cNvPr>
          <p:cNvCxnSpPr>
            <a:cxnSpLocks/>
          </p:cNvCxnSpPr>
          <p:nvPr/>
        </p:nvCxnSpPr>
        <p:spPr>
          <a:xfrm>
            <a:off x="7205443" y="6861927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18775"/>
            <a:ext cx="286203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err="1">
                <a:solidFill>
                  <a:schemeClr val="bg1"/>
                </a:solidFill>
              </a:rPr>
              <a:t>Kòman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mwen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kapab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jwenn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Vaksen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kont</a:t>
            </a:r>
            <a:r>
              <a:rPr lang="es-ES" b="1">
                <a:solidFill>
                  <a:schemeClr val="bg1"/>
                </a:solidFill>
              </a:rPr>
              <a:t> COVID-19?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643956" y="958642"/>
            <a:ext cx="2728744" cy="357790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900"/>
              </a:spcAft>
              <a:buClr>
                <a:srgbClr val="FFC000"/>
              </a:buClr>
              <a:buSzPct val="115000"/>
            </a:pP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 an gratis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pifò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, </a:t>
            </a:r>
            <a:r>
              <a:rPr lang="en-US" sz="1200" dirty="0" err="1">
                <a:cs typeface="Calibri"/>
              </a:rPr>
              <a:t>menm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ki pa gen </a:t>
            </a:r>
            <a:r>
              <a:rPr lang="en-US" sz="1200" dirty="0" err="1">
                <a:cs typeface="Calibri"/>
              </a:rPr>
              <a:t>asirans</a:t>
            </a:r>
            <a:r>
              <a:rPr lang="en-US" sz="1200" dirty="0">
                <a:cs typeface="Calibri"/>
              </a:rPr>
              <a:t>.</a:t>
            </a:r>
          </a:p>
          <a:p>
            <a:pPr>
              <a:spcAft>
                <a:spcPts val="900"/>
              </a:spcAft>
            </a:pPr>
            <a:r>
              <a:rPr lang="en-US" sz="1200" b="1" dirty="0" err="1">
                <a:ea typeface="+mn-lt"/>
                <a:cs typeface="+mn-lt"/>
              </a:rPr>
              <a:t>Tcheke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pou</a:t>
            </a:r>
            <a:r>
              <a:rPr lang="en-US" sz="1200" b="1" dirty="0">
                <a:ea typeface="+mn-lt"/>
                <a:cs typeface="+mn-lt"/>
              </a:rPr>
              <a:t> w </a:t>
            </a:r>
            <a:r>
              <a:rPr lang="en-US" sz="1200" b="1" dirty="0" err="1">
                <a:ea typeface="+mn-lt"/>
                <a:cs typeface="+mn-lt"/>
              </a:rPr>
              <a:t>wè</a:t>
            </a:r>
            <a:r>
              <a:rPr lang="en-US" sz="1200" b="1" dirty="0">
                <a:ea typeface="+mn-lt"/>
                <a:cs typeface="+mn-lt"/>
              </a:rPr>
              <a:t> ki </a:t>
            </a:r>
            <a:r>
              <a:rPr lang="en-US" sz="1200" b="1" dirty="0" err="1">
                <a:ea typeface="+mn-lt"/>
                <a:cs typeface="+mn-lt"/>
              </a:rPr>
              <a:t>bò</a:t>
            </a:r>
            <a:r>
              <a:rPr lang="en-US" sz="1200" b="1" dirty="0">
                <a:ea typeface="+mn-lt"/>
                <a:cs typeface="+mn-lt"/>
              </a:rPr>
              <a:t> w ka </a:t>
            </a:r>
            <a:r>
              <a:rPr lang="en-US" sz="1200" b="1" dirty="0" err="1">
                <a:ea typeface="+mn-lt"/>
                <a:cs typeface="+mn-lt"/>
              </a:rPr>
              <a:t>jwenn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vaksen</a:t>
            </a:r>
            <a:r>
              <a:rPr lang="en-US" sz="1200" b="1" dirty="0">
                <a:ea typeface="+mn-lt"/>
                <a:cs typeface="+mn-lt"/>
              </a:rPr>
              <a:t> COVID gratis:</a:t>
            </a:r>
            <a:endParaRPr lang="en-US" b="1" dirty="0">
              <a:ea typeface="Calibri"/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Mande </a:t>
            </a:r>
            <a:r>
              <a:rPr lang="en-US" sz="1200" dirty="0" err="1">
                <a:cs typeface="Calibri"/>
              </a:rPr>
              <a:t>si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genyen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klinik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mobil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ekspozisyon</a:t>
            </a:r>
            <a:r>
              <a:rPr lang="en-US" sz="1200" dirty="0">
                <a:cs typeface="Calibri"/>
              </a:rPr>
              <a:t> sou </a:t>
            </a:r>
            <a:r>
              <a:rPr lang="en-US" sz="1200" dirty="0" err="1">
                <a:cs typeface="Calibri"/>
              </a:rPr>
              <a:t>sante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Depatman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sante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Sant Sante </a:t>
            </a:r>
            <a:r>
              <a:rPr lang="en-US" sz="1200" dirty="0" err="1">
                <a:cs typeface="Calibri"/>
              </a:rPr>
              <a:t>Kominotè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Famasi </a:t>
            </a:r>
            <a:r>
              <a:rPr lang="en-US" sz="1200" dirty="0" err="1">
                <a:cs typeface="Calibri"/>
              </a:rPr>
              <a:t>bò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lakay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dirty="0">
                <a:cs typeface="Calibri"/>
              </a:rPr>
              <a:t>Pale </a:t>
            </a:r>
            <a:r>
              <a:rPr lang="en-US" sz="1200" b="1" dirty="0" err="1">
                <a:cs typeface="Calibri"/>
              </a:rPr>
              <a:t>avèk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patwon</a:t>
            </a:r>
            <a:r>
              <a:rPr lang="en-US" sz="1200" b="1" dirty="0">
                <a:cs typeface="Calibri"/>
              </a:rPr>
              <a:t> w </a:t>
            </a:r>
            <a:r>
              <a:rPr lang="en-US" sz="1200" b="1" dirty="0" err="1">
                <a:cs typeface="Calibri"/>
              </a:rPr>
              <a:t>lan</a:t>
            </a:r>
            <a:r>
              <a:rPr lang="en-US" sz="1200" b="1" dirty="0">
                <a:cs typeface="Calibri"/>
              </a:rPr>
              <a:t> sou </a:t>
            </a:r>
            <a:r>
              <a:rPr lang="en-US" sz="1200" b="1" dirty="0" err="1">
                <a:cs typeface="Calibri"/>
              </a:rPr>
              <a:t>fason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ou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kapab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jwenn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vaksen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kont</a:t>
            </a:r>
            <a:r>
              <a:rPr lang="en-US" sz="1200" b="1" dirty="0">
                <a:cs typeface="Calibri"/>
              </a:rPr>
              <a:t> KOVID-19 la</a:t>
            </a:r>
            <a:r>
              <a:rPr lang="en-US" sz="1200" dirty="0">
                <a:cs typeface="Calibri"/>
              </a:rPr>
              <a:t>.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ka </a:t>
            </a:r>
            <a:r>
              <a:rPr lang="en-US" sz="1200" dirty="0" err="1">
                <a:cs typeface="Calibri"/>
              </a:rPr>
              <a:t>ede</a:t>
            </a:r>
            <a:r>
              <a:rPr lang="en-US" sz="1200" dirty="0">
                <a:cs typeface="Calibri"/>
              </a:rPr>
              <a:t> w nan </a:t>
            </a:r>
            <a:r>
              <a:rPr lang="en-US" sz="1200" dirty="0" err="1">
                <a:cs typeface="Calibri"/>
              </a:rPr>
              <a:t>aranjman</a:t>
            </a:r>
            <a:r>
              <a:rPr lang="en-US" sz="1200" dirty="0">
                <a:cs typeface="Calibri"/>
              </a:rPr>
              <a:t> w ap </a:t>
            </a:r>
            <a:r>
              <a:rPr lang="en-US" sz="1200" dirty="0" err="1">
                <a:cs typeface="Calibri"/>
              </a:rPr>
              <a:t>fè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yon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.</a:t>
            </a:r>
            <a:endParaRPr lang="en-US" sz="1200" dirty="0">
              <a:ea typeface="Calibri"/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: https://www.vaccines.gov/search/</a:t>
            </a:r>
            <a:endParaRPr lang="en-US" sz="1200" dirty="0">
              <a:ea typeface="Calibri"/>
              <a:cs typeface="Calibri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833B9E-E49C-4329-9D8D-978623D904FE}"/>
              </a:ext>
            </a:extLst>
          </p:cNvPr>
          <p:cNvGrpSpPr/>
          <p:nvPr/>
        </p:nvGrpSpPr>
        <p:grpSpPr>
          <a:xfrm>
            <a:off x="3652352" y="4740805"/>
            <a:ext cx="2691718" cy="294196"/>
            <a:chOff x="3652352" y="4738649"/>
            <a:chExt cx="2691718" cy="2941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12BEDF-938B-4552-A838-8D513795A6C4}"/>
                </a:ext>
              </a:extLst>
            </p:cNvPr>
            <p:cNvSpPr txBox="1"/>
            <p:nvPr/>
          </p:nvSpPr>
          <p:spPr>
            <a:xfrm>
              <a:off x="3705980" y="4738649"/>
              <a:ext cx="258446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b="1"/>
                <a:t>Pou w </a:t>
              </a:r>
              <a:r>
                <a:rPr lang="es-ES" sz="1600" b="1" err="1"/>
                <a:t>jwenn</a:t>
              </a:r>
              <a:r>
                <a:rPr lang="es-ES" sz="1600" b="1"/>
                <a:t> plis </a:t>
              </a:r>
              <a:r>
                <a:rPr lang="es-ES" sz="1600" b="1" err="1"/>
                <a:t>enfòmasyon</a:t>
              </a:r>
              <a:endParaRPr lang="en-US" sz="16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B9FDB4-492B-471F-AA2B-648877AF1225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52" y="5032845"/>
              <a:ext cx="2691718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06FD5C7-82A7-4814-91FD-962FC0EC1877}"/>
              </a:ext>
            </a:extLst>
          </p:cNvPr>
          <p:cNvSpPr/>
          <p:nvPr/>
        </p:nvSpPr>
        <p:spPr>
          <a:xfrm>
            <a:off x="0" y="2836980"/>
            <a:ext cx="3314693" cy="42271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72B4-5053-434F-BAD0-E2473CB6CA17}"/>
              </a:ext>
            </a:extLst>
          </p:cNvPr>
          <p:cNvSpPr txBox="1"/>
          <p:nvPr/>
        </p:nvSpPr>
        <p:spPr>
          <a:xfrm>
            <a:off x="713153" y="2902780"/>
            <a:ext cx="1884574" cy="2908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100" b="1" err="1">
                <a:solidFill>
                  <a:schemeClr val="bg1"/>
                </a:solidFill>
                <a:cs typeface="Calibri"/>
              </a:rPr>
              <a:t>Rekòmandasyon</a:t>
            </a:r>
            <a:endParaRPr lang="es-ES" sz="21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C75D11-FA61-4138-BC13-F55508F61B3B}"/>
              </a:ext>
            </a:extLst>
          </p:cNvPr>
          <p:cNvSpPr txBox="1"/>
          <p:nvPr/>
        </p:nvSpPr>
        <p:spPr>
          <a:xfrm>
            <a:off x="188331" y="3370867"/>
            <a:ext cx="2778535" cy="3088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Pran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ajou</a:t>
            </a:r>
            <a:r>
              <a:rPr lang="en-US" sz="1100" dirty="0">
                <a:ea typeface="+mn-lt"/>
                <a:cs typeface="+mn-lt"/>
              </a:rPr>
              <a:t> w l a(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). 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8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fanmi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8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Nou pa an 2020 </a:t>
            </a:r>
            <a:r>
              <a:rPr lang="en-US" sz="1100" dirty="0" err="1">
                <a:ea typeface="+mn-lt"/>
                <a:cs typeface="+mn-lt"/>
              </a:rPr>
              <a:t>ankò</a:t>
            </a:r>
            <a:r>
              <a:rPr lang="en-US" sz="1100" dirty="0">
                <a:ea typeface="+mn-lt"/>
                <a:cs typeface="+mn-lt"/>
              </a:rPr>
              <a:t> – men COVID </a:t>
            </a:r>
            <a:r>
              <a:rPr lang="en-US" sz="1100" dirty="0" err="1">
                <a:ea typeface="+mn-lt"/>
                <a:cs typeface="+mn-lt"/>
              </a:rPr>
              <a:t>toujou</a:t>
            </a:r>
            <a:r>
              <a:rPr lang="en-US" sz="1100" dirty="0">
                <a:ea typeface="+mn-lt"/>
                <a:cs typeface="+mn-lt"/>
              </a:rPr>
              <a:t> ap </a:t>
            </a:r>
            <a:r>
              <a:rPr lang="en-US" sz="1100" dirty="0" err="1">
                <a:ea typeface="+mn-lt"/>
                <a:cs typeface="+mn-lt"/>
              </a:rPr>
              <a:t>fè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malad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grav</a:t>
            </a:r>
            <a:r>
              <a:rPr lang="en-US" sz="1100" dirty="0">
                <a:ea typeface="+mn-lt"/>
                <a:cs typeface="+mn-lt"/>
              </a:rPr>
              <a:t> epi </a:t>
            </a:r>
            <a:r>
              <a:rPr lang="en-US" sz="1100" dirty="0" err="1">
                <a:ea typeface="+mn-lt"/>
                <a:cs typeface="+mn-lt"/>
              </a:rPr>
              <a:t>nou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dwe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mezi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nou</a:t>
            </a:r>
            <a:r>
              <a:rPr lang="en-US" sz="1100" dirty="0">
                <a:ea typeface="+mn-lt"/>
                <a:cs typeface="+mn-lt"/>
              </a:rPr>
              <a:t> ka </a:t>
            </a:r>
            <a:r>
              <a:rPr lang="en-US" sz="1100" dirty="0" err="1">
                <a:ea typeface="+mn-lt"/>
                <a:cs typeface="+mn-lt"/>
              </a:rPr>
              <a:t>alabri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nou</a:t>
            </a:r>
            <a:r>
              <a:rPr lang="en-US" sz="1100" dirty="0">
                <a:ea typeface="+mn-lt"/>
                <a:cs typeface="+mn-lt"/>
              </a:rPr>
              <a:t> pa </a:t>
            </a:r>
            <a:r>
              <a:rPr lang="en-US" sz="1100" dirty="0" err="1">
                <a:ea typeface="+mn-lt"/>
                <a:cs typeface="+mn-lt"/>
              </a:rPr>
              <a:t>gaye</a:t>
            </a:r>
            <a:r>
              <a:rPr lang="en-US" sz="1100" dirty="0">
                <a:ea typeface="+mn-lt"/>
                <a:cs typeface="+mn-lt"/>
              </a:rPr>
              <a:t> li!</a:t>
            </a:r>
            <a:endParaRPr lang="en-US" dirty="0"/>
          </a:p>
          <a:p>
            <a:pPr marL="171450" indent="-171450">
              <a:spcAft>
                <a:spcPts val="8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Si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tonbe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malad</a:t>
            </a:r>
            <a:r>
              <a:rPr lang="en-US" sz="1100" dirty="0">
                <a:ea typeface="+mn-lt"/>
                <a:cs typeface="+mn-lt"/>
              </a:rPr>
              <a:t>: </a:t>
            </a:r>
            <a:endParaRPr lang="en-US" dirty="0"/>
          </a:p>
          <a:p>
            <a:pPr marL="228600" lvl="1" indent="-114300">
              <a:spcAft>
                <a:spcPts val="8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Li </a:t>
            </a:r>
            <a:r>
              <a:rPr lang="en-US" sz="1100" dirty="0" err="1">
                <a:ea typeface="+mn-lt"/>
                <a:cs typeface="+mn-lt"/>
              </a:rPr>
              <a:t>rekòmande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tès</a:t>
            </a:r>
            <a:r>
              <a:rPr lang="en-US" sz="1100" dirty="0">
                <a:ea typeface="+mn-lt"/>
                <a:cs typeface="+mn-lt"/>
              </a:rPr>
              <a:t> men li pa </a:t>
            </a:r>
            <a:r>
              <a:rPr lang="en-US" sz="1100" dirty="0" err="1">
                <a:ea typeface="+mn-lt"/>
                <a:cs typeface="+mn-lt"/>
              </a:rPr>
              <a:t>obligatwa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dirty="0"/>
          </a:p>
          <a:p>
            <a:pPr marL="228600" lvl="1" indent="-114300">
              <a:spcAft>
                <a:spcPts val="8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Rete </a:t>
            </a:r>
            <a:r>
              <a:rPr lang="en-US" sz="1100" dirty="0" err="1">
                <a:ea typeface="+mn-lt"/>
                <a:cs typeface="+mn-lt"/>
              </a:rPr>
              <a:t>lakay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epi evite </a:t>
            </a:r>
            <a:r>
              <a:rPr lang="en-US" sz="1100" dirty="0" err="1">
                <a:ea typeface="+mn-lt"/>
                <a:cs typeface="+mn-lt"/>
              </a:rPr>
              <a:t>lòt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. </a:t>
            </a:r>
            <a:r>
              <a:rPr lang="en-US" sz="1100" dirty="0" err="1">
                <a:ea typeface="+mn-lt"/>
                <a:cs typeface="+mn-lt"/>
              </a:rPr>
              <a:t>jiskaske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pa gen </a:t>
            </a:r>
            <a:r>
              <a:rPr lang="en-US" sz="1100" dirty="0" err="1">
                <a:ea typeface="+mn-lt"/>
                <a:cs typeface="+mn-lt"/>
              </a:rPr>
              <a:t>lafyèv</a:t>
            </a:r>
            <a:r>
              <a:rPr lang="en-US" sz="1100" dirty="0">
                <a:ea typeface="+mn-lt"/>
                <a:cs typeface="+mn-lt"/>
              </a:rPr>
              <a:t> pandan 24 </a:t>
            </a:r>
            <a:r>
              <a:rPr lang="en-US" sz="1100" dirty="0" err="1">
                <a:ea typeface="+mn-lt"/>
                <a:cs typeface="+mn-lt"/>
              </a:rPr>
              <a:t>èdtan</a:t>
            </a:r>
            <a:r>
              <a:rPr lang="en-US" sz="1100" dirty="0">
                <a:ea typeface="+mn-lt"/>
                <a:cs typeface="+mn-lt"/>
              </a:rPr>
              <a:t> epi </a:t>
            </a:r>
            <a:r>
              <a:rPr lang="en-US" sz="1100" dirty="0" err="1">
                <a:ea typeface="+mn-lt"/>
                <a:cs typeface="+mn-lt"/>
              </a:rPr>
              <a:t>lè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kòmanse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retabli</a:t>
            </a:r>
            <a:r>
              <a:rPr lang="en-US" sz="1100" dirty="0">
                <a:ea typeface="+mn-lt"/>
                <a:cs typeface="+mn-lt"/>
              </a:rPr>
              <a:t>. </a:t>
            </a:r>
            <a:endParaRPr lang="en-US" dirty="0">
              <a:ea typeface="+mn-lt"/>
              <a:cs typeface="+mn-lt"/>
            </a:endParaRPr>
          </a:p>
          <a:p>
            <a:pPr marL="228600" lvl="1" indent="-114300">
              <a:spcAft>
                <a:spcPts val="8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 err="1">
                <a:ea typeface="+mn-lt"/>
                <a:cs typeface="+mn-lt"/>
              </a:rPr>
              <a:t>Apre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sa</a:t>
            </a:r>
            <a:r>
              <a:rPr lang="en-US" sz="1100" dirty="0">
                <a:ea typeface="+mn-lt"/>
                <a:cs typeface="+mn-lt"/>
              </a:rPr>
              <a:t>, mete yon mask </a:t>
            </a:r>
            <a:r>
              <a:rPr lang="en-US" sz="1100" dirty="0" err="1">
                <a:ea typeface="+mn-lt"/>
                <a:cs typeface="+mn-lt"/>
              </a:rPr>
              <a:t>oswa</a:t>
            </a:r>
            <a:r>
              <a:rPr lang="en-US" sz="1100" dirty="0">
                <a:ea typeface="+mn-lt"/>
                <a:cs typeface="+mn-lt"/>
              </a:rPr>
              <a:t> yon </a:t>
            </a:r>
            <a:r>
              <a:rPr lang="en-US" sz="1100" dirty="0" err="1">
                <a:ea typeface="+mn-lt"/>
                <a:cs typeface="+mn-lt"/>
              </a:rPr>
              <a:t>respiratè</a:t>
            </a:r>
            <a:r>
              <a:rPr lang="en-US" sz="1100" dirty="0">
                <a:ea typeface="+mn-lt"/>
                <a:cs typeface="+mn-lt"/>
              </a:rPr>
              <a:t> pandan 5 </a:t>
            </a:r>
            <a:r>
              <a:rPr lang="en-US" sz="1100" dirty="0" err="1">
                <a:ea typeface="+mn-lt"/>
                <a:cs typeface="+mn-lt"/>
              </a:rPr>
              <a:t>jou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apre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fin </a:t>
            </a:r>
            <a:r>
              <a:rPr lang="en-US" sz="1100" dirty="0" err="1">
                <a:ea typeface="+mn-lt"/>
                <a:cs typeface="+mn-lt"/>
              </a:rPr>
              <a:t>pase</a:t>
            </a:r>
            <a:r>
              <a:rPr lang="en-US" sz="1100" dirty="0">
                <a:ea typeface="+mn-lt"/>
                <a:cs typeface="+mn-lt"/>
              </a:rPr>
              <a:t> 24 </a:t>
            </a:r>
            <a:r>
              <a:rPr lang="en-US" sz="1100" dirty="0" err="1">
                <a:ea typeface="+mn-lt"/>
                <a:cs typeface="+mn-lt"/>
              </a:rPr>
              <a:t>èdtan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fyèv</a:t>
            </a:r>
            <a:r>
              <a:rPr lang="en-US" sz="1100" dirty="0">
                <a:ea typeface="+mn-lt"/>
                <a:cs typeface="+mn-lt"/>
              </a:rPr>
              <a:t>.  </a:t>
            </a:r>
            <a:endParaRPr lang="en-US" dirty="0"/>
          </a:p>
          <a:p>
            <a:pPr marL="228600" lvl="1" indent="-114300">
              <a:spcAft>
                <a:spcPts val="8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Gade </a:t>
            </a:r>
            <a:r>
              <a:rPr lang="en-US" sz="1100" dirty="0" err="1">
                <a:ea typeface="+mn-lt"/>
                <a:cs typeface="+mn-lt"/>
              </a:rPr>
              <a:t>direktiv</a:t>
            </a:r>
            <a:r>
              <a:rPr lang="en-US" sz="1100" dirty="0">
                <a:ea typeface="+mn-lt"/>
                <a:cs typeface="+mn-lt"/>
              </a:rPr>
              <a:t> CDC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plis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enfòmasyon</a:t>
            </a:r>
            <a:r>
              <a:rPr lang="en-US" sz="1100" dirty="0">
                <a:ea typeface="+mn-lt"/>
                <a:cs typeface="+mn-lt"/>
              </a:rPr>
              <a:t>.  </a:t>
            </a:r>
            <a:endParaRPr lang="en-US" dirty="0">
              <a:ea typeface="+mn-lt"/>
              <a:cs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6923210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6D7C19-40A1-477B-B740-37809A43A22C}"/>
              </a:ext>
            </a:extLst>
          </p:cNvPr>
          <p:cNvSpPr txBox="1"/>
          <p:nvPr/>
        </p:nvSpPr>
        <p:spPr>
          <a:xfrm>
            <a:off x="218351" y="811539"/>
            <a:ext cx="2825337" cy="18979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4300" indent="-114300">
              <a:spcAft>
                <a:spcPts val="8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Tout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gen 6 </a:t>
            </a:r>
            <a:r>
              <a:rPr lang="en-US" sz="1100" dirty="0" err="1">
                <a:ea typeface="+mn-lt"/>
                <a:cs typeface="+mn-lt"/>
              </a:rPr>
              <a:t>mwa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plis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dwe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pran</a:t>
            </a:r>
            <a:r>
              <a:rPr lang="en-US" sz="1100" dirty="0">
                <a:ea typeface="+mn-lt"/>
                <a:cs typeface="+mn-lt"/>
              </a:rPr>
              <a:t> yon </a:t>
            </a:r>
            <a:r>
              <a:rPr lang="en-US" sz="1100" dirty="0" err="1">
                <a:ea typeface="+mn-lt"/>
                <a:cs typeface="+mn-lt"/>
              </a:rPr>
              <a:t>dòz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ajou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COVID-19!</a:t>
            </a:r>
            <a:endParaRPr lang="en-US" dirty="0">
              <a:ea typeface="+mn-lt"/>
              <a:cs typeface="+mn-lt"/>
            </a:endParaRPr>
          </a:p>
          <a:p>
            <a:pPr marL="114300" indent="-114300">
              <a:spcAft>
                <a:spcPts val="8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</a:t>
            </a:r>
            <a:r>
              <a:rPr lang="en-US" sz="1100" dirty="0" err="1">
                <a:ea typeface="+mn-lt"/>
                <a:cs typeface="+mn-lt"/>
              </a:rPr>
              <a:t>ajou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jis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pran</a:t>
            </a:r>
            <a:r>
              <a:rPr lang="en-US" sz="1100" dirty="0">
                <a:ea typeface="+mn-lt"/>
                <a:cs typeface="+mn-lt"/>
              </a:rPr>
              <a:t> yon </a:t>
            </a:r>
            <a:r>
              <a:rPr lang="en-US" sz="1100" dirty="0" err="1">
                <a:ea typeface="+mn-lt"/>
                <a:cs typeface="+mn-lt"/>
              </a:rPr>
              <a:t>sèl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dòz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COVID-19 Pfizer, Moderna </a:t>
            </a:r>
            <a:r>
              <a:rPr lang="en-US" sz="1100" dirty="0" err="1">
                <a:ea typeface="+mn-lt"/>
                <a:cs typeface="+mn-lt"/>
              </a:rPr>
              <a:t>oswa</a:t>
            </a:r>
            <a:r>
              <a:rPr lang="en-US" sz="1100" dirty="0">
                <a:ea typeface="+mn-lt"/>
                <a:cs typeface="+mn-lt"/>
              </a:rPr>
              <a:t> Novavax.</a:t>
            </a:r>
            <a:endParaRPr lang="en-US" dirty="0"/>
          </a:p>
          <a:p>
            <a:pPr marL="114300" indent="-114300">
              <a:spcAft>
                <a:spcPts val="8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 err="1">
                <a:ea typeface="+mn-lt"/>
                <a:cs typeface="+mn-lt"/>
              </a:rPr>
              <a:t>Kèk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resevwa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plis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pase</a:t>
            </a:r>
            <a:r>
              <a:rPr lang="en-US" sz="1100" dirty="0">
                <a:ea typeface="+mn-lt"/>
                <a:cs typeface="+mn-lt"/>
              </a:rPr>
              <a:t> yon </a:t>
            </a:r>
            <a:r>
              <a:rPr lang="en-US" sz="1100" dirty="0" err="1">
                <a:ea typeface="+mn-lt"/>
                <a:cs typeface="+mn-lt"/>
              </a:rPr>
              <a:t>sèl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dòz</a:t>
            </a:r>
            <a:r>
              <a:rPr lang="en-US" sz="1100" dirty="0">
                <a:ea typeface="+mn-lt"/>
                <a:cs typeface="+mn-lt"/>
              </a:rPr>
              <a:t>: </a:t>
            </a:r>
            <a:r>
              <a:rPr lang="en-US" sz="1100" dirty="0" err="1">
                <a:ea typeface="+mn-lt"/>
                <a:cs typeface="+mn-lt"/>
              </a:rPr>
              <a:t>timoun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mwa</a:t>
            </a:r>
            <a:r>
              <a:rPr lang="en-US" sz="1100" dirty="0">
                <a:ea typeface="+mn-lt"/>
                <a:cs typeface="+mn-lt"/>
              </a:rPr>
              <a:t> rive 5 lane, </a:t>
            </a:r>
            <a:r>
              <a:rPr lang="en-US" sz="1100" dirty="0" err="1">
                <a:ea typeface="+mn-lt"/>
                <a:cs typeface="+mn-lt"/>
              </a:rPr>
              <a:t>sila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ki gen 12 lane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plis</a:t>
            </a:r>
            <a:r>
              <a:rPr lang="en-US" sz="1100" dirty="0">
                <a:ea typeface="+mn-lt"/>
                <a:cs typeface="+mn-lt"/>
              </a:rPr>
              <a:t> ki pa t </a:t>
            </a:r>
            <a:r>
              <a:rPr lang="en-US" sz="1100" dirty="0" err="1">
                <a:ea typeface="+mn-lt"/>
                <a:cs typeface="+mn-lt"/>
              </a:rPr>
              <a:t>ajou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gen </a:t>
            </a:r>
            <a:r>
              <a:rPr lang="en-US" sz="1100" dirty="0" err="1">
                <a:ea typeface="+mn-lt"/>
                <a:cs typeface="+mn-lt"/>
              </a:rPr>
              <a:t>sistèm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iminitè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fèb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, epi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gen 65 lane </a:t>
            </a:r>
            <a:r>
              <a:rPr lang="en-US" sz="1100" dirty="0" err="1">
                <a:ea typeface="+mn-lt"/>
                <a:cs typeface="+mn-lt"/>
              </a:rPr>
              <a:t>oswa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plis</a:t>
            </a:r>
            <a:r>
              <a:rPr lang="en-US" sz="1100" dirty="0">
                <a:ea typeface="+mn-lt"/>
                <a:cs typeface="+mn-lt"/>
              </a:rPr>
              <a:t> ta </a:t>
            </a:r>
            <a:r>
              <a:rPr lang="en-US" sz="1100" dirty="0" err="1">
                <a:ea typeface="+mn-lt"/>
                <a:cs typeface="+mn-lt"/>
              </a:rPr>
              <a:t>dwe</a:t>
            </a:r>
            <a:r>
              <a:rPr lang="en-US" sz="1100" dirty="0">
                <a:ea typeface="+mn-lt"/>
                <a:cs typeface="+mn-lt"/>
              </a:rPr>
              <a:t> pale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doktè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. </a:t>
            </a:r>
            <a:endParaRPr lang="en-US" dirty="0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062A7F32-5726-4D86-A239-C9420B849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29632">
            <a:off x="251907" y="243580"/>
            <a:ext cx="406124" cy="40043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07" y="7063258"/>
            <a:ext cx="2686901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 err="1">
                <a:solidFill>
                  <a:schemeClr val="bg1"/>
                </a:solidFill>
                <a:cs typeface="Calibri"/>
              </a:rPr>
              <a:t>Kanpay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Sansibilizasyon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br>
              <a:rPr lang="es-ES" sz="1200">
                <a:solidFill>
                  <a:schemeClr val="bg1"/>
                </a:solidFill>
                <a:cs typeface="Calibri"/>
              </a:rPr>
            </a:br>
            <a:r>
              <a:rPr lang="es-ES" sz="1200" err="1">
                <a:solidFill>
                  <a:schemeClr val="bg1"/>
                </a:solidFill>
                <a:cs typeface="Calibri"/>
              </a:rPr>
              <a:t>kont</a:t>
            </a:r>
            <a:r>
              <a:rPr lang="es-ES" sz="1200">
                <a:solidFill>
                  <a:schemeClr val="bg1"/>
                </a:solidFill>
                <a:cs typeface="Calibri"/>
              </a:rPr>
              <a:t> COVID-19</a:t>
            </a:r>
          </a:p>
        </p:txBody>
      </p:sp>
      <p:sp>
        <p:nvSpPr>
          <p:cNvPr id="67" name="Google Shape;55;p13">
            <a:extLst>
              <a:ext uri="{FF2B5EF4-FFF2-40B4-BE49-F238E27FC236}">
                <a16:creationId xmlns:a16="http://schemas.microsoft.com/office/drawing/2014/main" id="{8CEF881C-3727-4C5F-9F80-DDC10317EA34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32D402-8071-4C5F-89BF-D967B6EEC410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EC93F50E-A37E-4385-BF90-2F2F3CC373A0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A09AFEAC-F40D-496E-9ACD-B406C3095759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</a:t>
            </a:r>
            <a:br>
              <a:rPr lang="en-US">
                <a:latin typeface="Work Sans"/>
                <a:sym typeface="Work Sans"/>
              </a:rPr>
            </a:br>
            <a:r>
              <a:rPr lang="en-US">
                <a:latin typeface="Work Sans"/>
                <a:sym typeface="Work Sans"/>
              </a:rPr>
              <a:t>changes quickly.</a:t>
            </a:r>
          </a:p>
        </p:txBody>
      </p:sp>
      <p:sp>
        <p:nvSpPr>
          <p:cNvPr id="46" name="Google Shape;56;p13">
            <a:extLst>
              <a:ext uri="{FF2B5EF4-FFF2-40B4-BE49-F238E27FC236}">
                <a16:creationId xmlns:a16="http://schemas.microsoft.com/office/drawing/2014/main" id="{54FD3222-4221-4EFC-998C-3B045AE66EBD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8B05432-8DAA-4763-9BDD-B0CAB0D131C0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Google Shape;56;p13">
            <a:extLst>
              <a:ext uri="{FF2B5EF4-FFF2-40B4-BE49-F238E27FC236}">
                <a16:creationId xmlns:a16="http://schemas.microsoft.com/office/drawing/2014/main" id="{FB2199B5-95F2-4518-B0C3-129FA3A5712B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2620623-2B9B-4DC1-9CE4-1376FFCA847C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5;p13">
            <a:extLst>
              <a:ext uri="{FF2B5EF4-FFF2-40B4-BE49-F238E27FC236}">
                <a16:creationId xmlns:a16="http://schemas.microsoft.com/office/drawing/2014/main" id="{A00B592B-B35D-4799-AE4C-3ADC32F7EB77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14FBF-5AE4-42F5-8AE8-A5207B89C7FF}"/>
              </a:ext>
            </a:extLst>
          </p:cNvPr>
          <p:cNvSpPr txBox="1"/>
          <p:nvPr/>
        </p:nvSpPr>
        <p:spPr>
          <a:xfrm>
            <a:off x="188331" y="6834251"/>
            <a:ext cx="2844966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fi ki </a:t>
            </a:r>
            <a:r>
              <a:rPr lang="en-US" sz="1100" dirty="0" err="1">
                <a:cs typeface="Calibri"/>
              </a:rPr>
              <a:t>ansent</a:t>
            </a:r>
            <a:r>
              <a:rPr lang="en-US" sz="1100" dirty="0">
                <a:cs typeface="Calibri"/>
              </a:rPr>
              <a:t>, ki ap bay tete,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ki ap </a:t>
            </a:r>
            <a:r>
              <a:rPr lang="en-US" sz="1100" dirty="0" err="1">
                <a:cs typeface="Calibri"/>
              </a:rPr>
              <a:t>eseye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ansent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enpòtan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anpil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kenbe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manman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bebe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an </a:t>
            </a:r>
            <a:r>
              <a:rPr lang="en-US" sz="1100" dirty="0" err="1">
                <a:cs typeface="Calibri"/>
              </a:rPr>
              <a:t>sante</a:t>
            </a:r>
            <a:r>
              <a:rPr lang="en-US" sz="1100" dirty="0">
                <a:cs typeface="Calibri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55F4B92-A022-4FA9-97D1-244E9872D5E7}"/>
              </a:ext>
            </a:extLst>
          </p:cNvPr>
          <p:cNvSpPr txBox="1"/>
          <p:nvPr/>
        </p:nvSpPr>
        <p:spPr>
          <a:xfrm>
            <a:off x="155121" y="6553983"/>
            <a:ext cx="883765" cy="268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err="1"/>
              <a:t>Pou</a:t>
            </a:r>
            <a:r>
              <a:rPr lang="en-US" sz="1400" b="1" dirty="0"/>
              <a:t> fi </a:t>
            </a:r>
            <a:r>
              <a:rPr lang="en-US" sz="1400" b="1" dirty="0" err="1"/>
              <a:t>yo</a:t>
            </a:r>
            <a:r>
              <a:rPr lang="en-US" sz="1400" b="1" dirty="0"/>
              <a:t>:</a:t>
            </a:r>
            <a:endParaRPr lang="en-US" sz="1400" b="1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442F4-DE5C-6AAE-6226-CAD7316A4A24}"/>
              </a:ext>
            </a:extLst>
          </p:cNvPr>
          <p:cNvSpPr txBox="1"/>
          <p:nvPr/>
        </p:nvSpPr>
        <p:spPr>
          <a:xfrm>
            <a:off x="6856969" y="4686724"/>
            <a:ext cx="3049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HT" sz="36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Pwoteje</a:t>
            </a:r>
            <a:r>
              <a:rPr lang="fr-HT" sz="36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HT" sz="36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Tèt</a:t>
            </a:r>
            <a:r>
              <a:rPr lang="fr-HT" sz="36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HT" sz="36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</a:t>
            </a:r>
            <a:r>
              <a:rPr lang="fr-HT" sz="36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CA84A2-D6CB-FC92-6965-20634FBDD2B8}"/>
              </a:ext>
            </a:extLst>
          </p:cNvPr>
          <p:cNvSpPr txBox="1"/>
          <p:nvPr/>
        </p:nvSpPr>
        <p:spPr>
          <a:xfrm>
            <a:off x="3738204" y="7049144"/>
            <a:ext cx="258181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 err="1"/>
              <a:t>Mizajou</a:t>
            </a:r>
            <a:r>
              <a:rPr lang="en-US" sz="1400" b="1" dirty="0"/>
              <a:t>: </a:t>
            </a:r>
            <a:r>
              <a:rPr lang="en-US" sz="1400" dirty="0">
                <a:ea typeface="+mn-lt"/>
                <a:cs typeface="+mn-lt"/>
              </a:rPr>
              <a:t>5 Out 2024</a:t>
            </a:r>
            <a:endParaRPr lang="en-US" sz="1400" b="1" dirty="0"/>
          </a:p>
        </p:txBody>
      </p:sp>
      <p:pic>
        <p:nvPicPr>
          <p:cNvPr id="2" name="Picture 1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784BF030-E745-E452-6489-26C8483F0A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161482"/>
            <a:ext cx="951498" cy="510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14B45D-2FA4-37DB-0517-FAC926F18EF7}"/>
              </a:ext>
            </a:extLst>
          </p:cNvPr>
          <p:cNvSpPr txBox="1"/>
          <p:nvPr/>
        </p:nvSpPr>
        <p:spPr>
          <a:xfrm>
            <a:off x="4774699" y="6042007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9B0CB-54B5-E0D2-6FE4-C16EE9F22989}"/>
              </a:ext>
            </a:extLst>
          </p:cNvPr>
          <p:cNvSpPr txBox="1"/>
          <p:nvPr/>
        </p:nvSpPr>
        <p:spPr>
          <a:xfrm>
            <a:off x="4774699" y="5212409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5C3189-EDB8-3D13-DC5A-C4942E12B2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220916"/>
            <a:ext cx="927459" cy="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0D224C6D-E8EF-4211-9756-6DC6C615AA6C}"/>
              </a:ext>
            </a:extLst>
          </p:cNvPr>
          <p:cNvSpPr/>
          <p:nvPr/>
        </p:nvSpPr>
        <p:spPr>
          <a:xfrm>
            <a:off x="6733426" y="2437929"/>
            <a:ext cx="3324973" cy="751778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17B11B-52C6-47D5-B28A-E51F8EAE0034}"/>
              </a:ext>
            </a:extLst>
          </p:cNvPr>
          <p:cNvSpPr/>
          <p:nvPr/>
        </p:nvSpPr>
        <p:spPr>
          <a:xfrm>
            <a:off x="6732814" y="-6791"/>
            <a:ext cx="3334158" cy="888699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F08F341-63C8-4E34-8EF8-33FB31D3C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198" r="5067" b="27522"/>
          <a:stretch/>
        </p:blipFill>
        <p:spPr>
          <a:xfrm>
            <a:off x="-4" y="-1"/>
            <a:ext cx="3371851" cy="167213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8425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871329" y="252490"/>
            <a:ext cx="2372892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b="1">
                <a:solidFill>
                  <a:schemeClr val="bg1"/>
                </a:solidFill>
                <a:cs typeface="Calibri"/>
              </a:rPr>
              <a:t>KISA POU KONNEN LÈ W AP PRAN VAKSEN COVID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31629" y="4490754"/>
            <a:ext cx="2950693" cy="1410724"/>
            <a:chOff x="3643289" y="4315161"/>
            <a:chExt cx="2950693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Ou ap </a:t>
                </a:r>
                <a:r>
                  <a:rPr lang="en-US" sz="1100" b="1" err="1"/>
                  <a:t>santi</a:t>
                </a:r>
                <a:r>
                  <a:rPr lang="en-US" sz="1100" b="1"/>
                  <a:t> w </a:t>
                </a:r>
                <a:r>
                  <a:rPr lang="en-US" sz="1100" b="1" err="1"/>
                  <a:t>byen</a:t>
                </a:r>
                <a:r>
                  <a:rPr lang="en-US" sz="1100" b="1"/>
                  <a:t> </a:t>
                </a:r>
                <a:r>
                  <a:rPr lang="en-US" sz="1100" b="1" err="1"/>
                  <a:t>kèk</a:t>
                </a:r>
                <a:r>
                  <a:rPr lang="en-US" sz="1100" b="1"/>
                  <a:t> </a:t>
                </a:r>
                <a:r>
                  <a:rPr lang="en-US" sz="1100" b="1" err="1"/>
                  <a:t>jou</a:t>
                </a:r>
                <a:r>
                  <a:rPr lang="en-US" sz="1100" b="1"/>
                  <a:t> </a:t>
                </a:r>
                <a:r>
                  <a:rPr lang="en-US" sz="1100" b="1" err="1"/>
                  <a:t>apre</a:t>
                </a:r>
                <a:r>
                  <a:rPr lang="en-US" sz="1100" b="1"/>
                  <a:t> </a:t>
                </a:r>
                <a:r>
                  <a:rPr lang="en-US" sz="1100" b="1" err="1"/>
                  <a:t>ou</a:t>
                </a:r>
                <a:r>
                  <a:rPr lang="en-US" sz="1100" b="1"/>
                  <a:t> fin </a:t>
                </a:r>
                <a:r>
                  <a:rPr lang="en-US" sz="1100" b="1" err="1"/>
                  <a:t>pran</a:t>
                </a:r>
                <a:r>
                  <a:rPr lang="en-US" sz="1100" b="1"/>
                  <a:t> piki a.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124318" y="4315758"/>
              <a:ext cx="1469664" cy="1410127"/>
              <a:chOff x="5124318" y="4315758"/>
              <a:chExt cx="1469664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124318" y="5268837"/>
                <a:ext cx="14696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>
                    <a:cs typeface="Calibri"/>
                  </a:rPr>
                  <a:t>Yo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konsidere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ou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ajou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depi</a:t>
                </a:r>
                <a:r>
                  <a:rPr lang="en-US" sz="1100" b="1">
                    <a:cs typeface="Calibri"/>
                  </a:rPr>
                  <a:t> w </a:t>
                </a:r>
                <a:r>
                  <a:rPr lang="en-US" sz="1100" b="1" err="1">
                    <a:cs typeface="Calibri"/>
                  </a:rPr>
                  <a:t>resevwa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dòz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ou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bezwen</a:t>
                </a:r>
                <a:r>
                  <a:rPr lang="en-US" sz="1100" b="1">
                    <a:cs typeface="Calibri"/>
                  </a:rPr>
                  <a:t> an (</a:t>
                </a:r>
                <a:r>
                  <a:rPr lang="en-US" sz="1100" b="1" err="1">
                    <a:cs typeface="Calibri"/>
                  </a:rPr>
                  <a:t>yo</a:t>
                </a:r>
                <a:r>
                  <a:rPr lang="en-US" sz="1100" b="1">
                    <a:cs typeface="Calibri"/>
                  </a:rPr>
                  <a:t>).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484843" y="6135873"/>
            <a:ext cx="3097479" cy="1410703"/>
            <a:chOff x="3496503" y="5978678"/>
            <a:chExt cx="3097479" cy="141070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496503" y="5981826"/>
              <a:ext cx="1539886" cy="1266636"/>
              <a:chOff x="3496503" y="5981826"/>
              <a:chExt cx="1539886" cy="126663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496503" y="6943763"/>
                <a:ext cx="1539886" cy="304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>
                    <a:ea typeface="+mn-lt"/>
                    <a:cs typeface="+mn-lt"/>
                  </a:rPr>
                  <a:t>Lave men w epi </a:t>
                </a:r>
                <a:r>
                  <a:rPr lang="en-US" sz="1100" b="1" err="1">
                    <a:ea typeface="+mn-lt"/>
                    <a:cs typeface="+mn-lt"/>
                  </a:rPr>
                  <a:t>pran</a:t>
                </a:r>
                <a:r>
                  <a:rPr lang="en-US" sz="1100" b="1" dirty="0">
                    <a:ea typeface="+mn-lt"/>
                    <a:cs typeface="+mn-lt"/>
                  </a:rPr>
                  <a:t> </a:t>
                </a:r>
                <a:r>
                  <a:rPr lang="en-US" sz="1100" b="1" err="1">
                    <a:ea typeface="+mn-lt"/>
                    <a:cs typeface="+mn-lt"/>
                  </a:rPr>
                  <a:t>mezi</a:t>
                </a:r>
                <a:r>
                  <a:rPr lang="en-US" sz="1100" b="1" dirty="0">
                    <a:ea typeface="+mn-lt"/>
                    <a:cs typeface="+mn-lt"/>
                  </a:rPr>
                  <a:t> </a:t>
                </a:r>
                <a:r>
                  <a:rPr lang="en-US" sz="1100" b="1" err="1">
                    <a:ea typeface="+mn-lt"/>
                    <a:cs typeface="+mn-lt"/>
                  </a:rPr>
                  <a:t>pou</a:t>
                </a:r>
                <a:r>
                  <a:rPr lang="en-US" sz="1100" b="1" dirty="0">
                    <a:ea typeface="+mn-lt"/>
                    <a:cs typeface="+mn-lt"/>
                  </a:rPr>
                  <a:t> w pa </a:t>
                </a:r>
                <a:r>
                  <a:rPr lang="en-US" sz="1100" b="1" err="1">
                    <a:ea typeface="+mn-lt"/>
                    <a:cs typeface="+mn-lt"/>
                  </a:rPr>
                  <a:t>gaye</a:t>
                </a:r>
                <a:r>
                  <a:rPr lang="en-US" sz="1100" b="1" dirty="0">
                    <a:ea typeface="+mn-lt"/>
                    <a:cs typeface="+mn-lt"/>
                  </a:rPr>
                  <a:t> COVID-19.</a:t>
                </a:r>
                <a:endParaRPr lang="en-US" b="1" dirty="0">
                  <a:ea typeface="Calibri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fè</a:t>
                </a:r>
                <a:r>
                  <a:rPr lang="en-US" sz="1100" b="1"/>
                  <a:t> </a:t>
                </a:r>
                <a:r>
                  <a:rPr lang="en-US" sz="1100" b="1" err="1"/>
                  <a:t>pati</a:t>
                </a:r>
                <a:r>
                  <a:rPr lang="en-US" sz="1100" b="1"/>
                  <a:t> pa w la </a:t>
                </a:r>
                <a:r>
                  <a:rPr lang="en-US" sz="1100" b="1" err="1"/>
                  <a:t>pou</a:t>
                </a:r>
                <a:r>
                  <a:rPr lang="en-US" sz="1100" b="1"/>
                  <a:t> </a:t>
                </a:r>
                <a:r>
                  <a:rPr lang="en-US" sz="1100" b="1" err="1"/>
                  <a:t>pwoteje</a:t>
                </a:r>
                <a:r>
                  <a:rPr lang="en-US" sz="1100" b="1"/>
                  <a:t> </a:t>
                </a:r>
                <a:r>
                  <a:rPr lang="en-US" sz="1100" b="1" err="1"/>
                  <a:t>tèt</a:t>
                </a:r>
                <a:r>
                  <a:rPr lang="en-US" sz="1100" b="1"/>
                  <a:t> </a:t>
                </a: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ak</a:t>
                </a:r>
                <a:r>
                  <a:rPr lang="en-US" sz="1100" b="1"/>
                  <a:t> </a:t>
                </a:r>
                <a:r>
                  <a:rPr lang="en-US" sz="1100" b="1" err="1"/>
                  <a:t>lòt</a:t>
                </a:r>
                <a:r>
                  <a:rPr lang="en-US" sz="1100" b="1"/>
                  <a:t> </a:t>
                </a:r>
                <a:r>
                  <a:rPr lang="en-US" sz="1100" b="1" err="1"/>
                  <a:t>moun</a:t>
                </a:r>
                <a:r>
                  <a:rPr lang="en-US" sz="1100" b="1"/>
                  <a:t> </a:t>
                </a:r>
                <a:r>
                  <a:rPr lang="en-US" sz="1100" b="1" err="1"/>
                  <a:t>kont</a:t>
                </a:r>
                <a:r>
                  <a:rPr lang="en-US" sz="1100" b="1"/>
                  <a:t> COVID-19 la!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073D58-88F1-972C-C8A0-C29EE39C3045}"/>
              </a:ext>
            </a:extLst>
          </p:cNvPr>
          <p:cNvGrpSpPr/>
          <p:nvPr/>
        </p:nvGrpSpPr>
        <p:grpSpPr>
          <a:xfrm>
            <a:off x="3678469" y="2877035"/>
            <a:ext cx="2964897" cy="1399647"/>
            <a:chOff x="3678469" y="2767124"/>
            <a:chExt cx="2964897" cy="13996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AA550C-EE3F-C787-FF31-40FAF48CCB1D}"/>
                </a:ext>
              </a:extLst>
            </p:cNvPr>
            <p:cNvGrpSpPr/>
            <p:nvPr/>
          </p:nvGrpSpPr>
          <p:grpSpPr>
            <a:xfrm>
              <a:off x="3678469" y="2767509"/>
              <a:ext cx="1204312" cy="1392385"/>
              <a:chOff x="3672855" y="2611358"/>
              <a:chExt cx="1204312" cy="139238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18682" y="2611358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672855" y="3546695"/>
                <a:ext cx="1204312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Tout </a:t>
                </a:r>
                <a:r>
                  <a:rPr lang="en-US" sz="1100" b="1" err="1"/>
                  <a:t>vaksen</a:t>
                </a:r>
                <a:r>
                  <a:rPr lang="en-US" sz="1100" b="1"/>
                  <a:t> </a:t>
                </a:r>
                <a:r>
                  <a:rPr lang="en-US" sz="1100" b="1" err="1"/>
                  <a:t>kont</a:t>
                </a:r>
                <a:r>
                  <a:rPr lang="en-US" sz="1100" b="1"/>
                  <a:t> KOVID-19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san</a:t>
                </a:r>
                <a:r>
                  <a:rPr lang="en-US" sz="1100" b="1"/>
                  <a:t> </a:t>
                </a:r>
                <a:r>
                  <a:rPr lang="en-US" sz="1100" b="1" err="1"/>
                  <a:t>danje</a:t>
                </a:r>
                <a:r>
                  <a:rPr lang="en-US" sz="1100" b="1"/>
                  <a:t> epi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efikas</a:t>
                </a:r>
                <a:r>
                  <a:rPr lang="en-US" sz="1100" b="1"/>
                  <a:t>. 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022220" y="2767124"/>
              <a:ext cx="1621146" cy="1399647"/>
              <a:chOff x="5033880" y="2652212"/>
              <a:chExt cx="1621146" cy="139964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033880" y="3594811"/>
                <a:ext cx="162114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err="1">
                    <a:ea typeface="+mn-lt"/>
                    <a:cs typeface="Calibri Light"/>
                  </a:rPr>
                  <a:t>Apre</a:t>
                </a:r>
                <a:r>
                  <a:rPr lang="en-US" sz="1100" b="1">
                    <a:ea typeface="+mn-lt"/>
                    <a:cs typeface="Calibri Light"/>
                  </a:rPr>
                  <a:t> </a:t>
                </a:r>
                <a:r>
                  <a:rPr lang="en-US" sz="1100" b="1" err="1">
                    <a:ea typeface="+mn-lt"/>
                    <a:cs typeface="Calibri Light"/>
                  </a:rPr>
                  <a:t>vaksinasyon</a:t>
                </a:r>
                <a:r>
                  <a:rPr lang="en-US" sz="1100" b="1">
                    <a:ea typeface="+mn-lt"/>
                    <a:cs typeface="Calibri Light"/>
                  </a:rPr>
                  <a:t> an </a:t>
                </a:r>
                <a:r>
                  <a:rPr lang="en-US" sz="1100" b="1" err="1">
                    <a:ea typeface="+mn-lt"/>
                    <a:cs typeface="Calibri Light"/>
                  </a:rPr>
                  <a:t>ou</a:t>
                </a:r>
                <a:r>
                  <a:rPr lang="en-US" sz="1100" b="1">
                    <a:ea typeface="+mn-lt"/>
                    <a:cs typeface="Calibri Light"/>
                  </a:rPr>
                  <a:t> ka gen: </a:t>
                </a:r>
                <a:r>
                  <a:rPr lang="en-US" sz="1100" b="1" err="1">
                    <a:ea typeface="+mn-lt"/>
                    <a:cs typeface="Calibri Light"/>
                  </a:rPr>
                  <a:t>doulè</a:t>
                </a:r>
                <a:r>
                  <a:rPr lang="en-US" sz="1100" b="1">
                    <a:ea typeface="+mn-lt"/>
                    <a:cs typeface="Calibri Light"/>
                  </a:rPr>
                  <a:t> nan bra, </a:t>
                </a:r>
                <a:r>
                  <a:rPr lang="en-US" sz="1100" b="1" err="1">
                    <a:ea typeface="+mn-lt"/>
                    <a:cs typeface="Calibri Light"/>
                  </a:rPr>
                  <a:t>tèt</a:t>
                </a:r>
                <a:r>
                  <a:rPr lang="en-US" sz="1100" b="1">
                    <a:ea typeface="+mn-lt"/>
                    <a:cs typeface="Calibri Light"/>
                  </a:rPr>
                  <a:t> </a:t>
                </a:r>
                <a:r>
                  <a:rPr lang="en-US" sz="1100" b="1" err="1">
                    <a:ea typeface="+mn-lt"/>
                    <a:cs typeface="Calibri Light"/>
                  </a:rPr>
                  <a:t>fè</a:t>
                </a:r>
                <a:r>
                  <a:rPr lang="en-US" sz="1100" b="1">
                    <a:ea typeface="+mn-lt"/>
                    <a:cs typeface="Calibri Light"/>
                  </a:rPr>
                  <a:t> mal, </a:t>
                </a:r>
                <a:r>
                  <a:rPr lang="en-US" sz="1100" b="1" err="1">
                    <a:ea typeface="+mn-lt"/>
                    <a:cs typeface="Calibri Light"/>
                  </a:rPr>
                  <a:t>lafyèv</a:t>
                </a:r>
                <a:r>
                  <a:rPr lang="en-US" sz="1100" b="1">
                    <a:ea typeface="+mn-lt"/>
                    <a:cs typeface="Calibri Light"/>
                  </a:rPr>
                  <a:t>, </a:t>
                </a:r>
                <a:r>
                  <a:rPr lang="en-US" sz="1100" b="1" err="1">
                    <a:ea typeface="+mn-lt"/>
                    <a:cs typeface="Calibri Light"/>
                  </a:rPr>
                  <a:t>oswa</a:t>
                </a:r>
                <a:r>
                  <a:rPr lang="en-US" sz="1100" b="1">
                    <a:ea typeface="+mn-lt"/>
                    <a:cs typeface="Calibri Light"/>
                  </a:rPr>
                  <a:t> </a:t>
                </a:r>
                <a:r>
                  <a:rPr lang="en-US" sz="1100" b="1" err="1">
                    <a:ea typeface="+mn-lt"/>
                    <a:cs typeface="Calibri Light"/>
                  </a:rPr>
                  <a:t>frison</a:t>
                </a:r>
                <a:r>
                  <a:rPr lang="en-US" sz="1100" b="1">
                    <a:ea typeface="+mn-lt"/>
                    <a:cs typeface="Calibri Light"/>
                  </a:rPr>
                  <a:t>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0" y="1654969"/>
            <a:ext cx="3371849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400048" y="1772432"/>
            <a:ext cx="2571752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 err="1">
                <a:solidFill>
                  <a:schemeClr val="bg1"/>
                </a:solidFill>
                <a:cs typeface="Calibri"/>
              </a:rPr>
              <a:t>Avantaj</a:t>
            </a:r>
            <a:r>
              <a:rPr lang="es-ES" sz="17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700" b="1" dirty="0" err="1">
                <a:solidFill>
                  <a:schemeClr val="bg1"/>
                </a:solidFill>
                <a:cs typeface="Calibri"/>
              </a:rPr>
              <a:t>vaksinasyon</a:t>
            </a:r>
            <a:r>
              <a:rPr lang="es-ES" sz="17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700" b="1" dirty="0" err="1">
                <a:solidFill>
                  <a:schemeClr val="bg1"/>
                </a:solidFill>
                <a:cs typeface="Calibri"/>
              </a:rPr>
              <a:t>an</a:t>
            </a:r>
            <a:endParaRPr lang="es-ES" sz="17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1" y="5320812"/>
            <a:ext cx="3371850" cy="583282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338951" y="5403413"/>
            <a:ext cx="2707912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500" b="1" err="1">
                <a:solidFill>
                  <a:schemeClr val="bg1"/>
                </a:solidFill>
                <a:cs typeface="Calibri"/>
              </a:rPr>
              <a:t>Risk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ki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genyen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moun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ki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br>
              <a:rPr lang="es-ES" sz="1500" b="1">
                <a:solidFill>
                  <a:schemeClr val="bg1"/>
                </a:solidFill>
                <a:cs typeface="Calibri"/>
              </a:rPr>
            </a:br>
            <a:r>
              <a:rPr lang="es-ES" sz="1500" b="1" err="1">
                <a:solidFill>
                  <a:schemeClr val="bg1"/>
                </a:solidFill>
                <a:cs typeface="Calibri"/>
              </a:rPr>
              <a:t>pran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an</a:t>
            </a:r>
            <a:endParaRPr lang="es-ES" sz="15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271833" y="6011078"/>
            <a:ext cx="2821366" cy="13388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dirty="0" err="1">
                <a:cs typeface="Calibri"/>
              </a:rPr>
              <a:t>Plis</a:t>
            </a:r>
            <a:r>
              <a:rPr lang="en-US" sz="1100" dirty="0">
                <a:cs typeface="Calibri"/>
              </a:rPr>
              <a:t> risk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kontamine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dirty="0" err="1">
                <a:cs typeface="Calibri"/>
              </a:rPr>
              <a:t>Plis</a:t>
            </a:r>
            <a:r>
              <a:rPr lang="en-US" sz="1100" dirty="0">
                <a:cs typeface="Calibri"/>
              </a:rPr>
              <a:t> risk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gen </a:t>
            </a:r>
            <a:r>
              <a:rPr lang="en-US" sz="1100" dirty="0" err="1">
                <a:cs typeface="Calibri"/>
              </a:rPr>
              <a:t>gwo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enfeksyon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entène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lopital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lanmò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dirty="0">
                <a:cs typeface="Calibri"/>
              </a:rPr>
              <a:t>Si yon </a:t>
            </a:r>
            <a:r>
              <a:rPr lang="en-US" sz="1100" dirty="0" err="1">
                <a:cs typeface="Calibri"/>
              </a:rPr>
              <a:t>majorite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 </a:t>
            </a:r>
            <a:r>
              <a:rPr lang="en-US" sz="1100" b="1" dirty="0">
                <a:cs typeface="Calibri"/>
              </a:rPr>
              <a:t>PA PRAN 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kont</a:t>
            </a:r>
            <a:r>
              <a:rPr lang="en-US" sz="1100" dirty="0">
                <a:cs typeface="Calibri"/>
              </a:rPr>
              <a:t> COVID-19 la, </a:t>
            </a:r>
            <a:r>
              <a:rPr lang="en-US" sz="1100" dirty="0" err="1">
                <a:cs typeface="Calibri"/>
              </a:rPr>
              <a:t>alò</a:t>
            </a:r>
            <a:r>
              <a:rPr lang="en-US" sz="1100" dirty="0">
                <a:cs typeface="Calibri"/>
              </a:rPr>
              <a:t> risk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gen </a:t>
            </a:r>
            <a:r>
              <a:rPr lang="en-US" sz="1100" dirty="0" err="1">
                <a:cs typeface="Calibri"/>
              </a:rPr>
              <a:t>maladi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grav</a:t>
            </a:r>
            <a:r>
              <a:rPr lang="en-US" sz="1100" dirty="0">
                <a:cs typeface="Calibri"/>
              </a:rPr>
              <a:t> epi risk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gen </a:t>
            </a:r>
            <a:r>
              <a:rPr lang="en-US" sz="1100" dirty="0" err="1">
                <a:cs typeface="Calibri"/>
              </a:rPr>
              <a:t>nouvo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mitasyon</a:t>
            </a:r>
            <a:r>
              <a:rPr lang="en-US" sz="1100" dirty="0">
                <a:cs typeface="Calibri"/>
              </a:rPr>
              <a:t> ki pi </a:t>
            </a:r>
            <a:r>
              <a:rPr lang="en-US" sz="1100" dirty="0" err="1">
                <a:cs typeface="Calibri"/>
              </a:rPr>
              <a:t>kontajye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danjere</a:t>
            </a:r>
            <a:r>
              <a:rPr lang="en-US" sz="1100" dirty="0">
                <a:cs typeface="Calibri"/>
              </a:rPr>
              <a:t> vin pi </a:t>
            </a:r>
            <a:r>
              <a:rPr lang="en-US" sz="1100" dirty="0" err="1">
                <a:cs typeface="Calibri"/>
              </a:rPr>
              <a:t>plis</a:t>
            </a:r>
            <a:r>
              <a:rPr lang="en-US" sz="1100" dirty="0">
                <a:cs typeface="Calibri"/>
              </a:rPr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DB9AF7-CFC5-4DFA-ABD1-D22CBDA07F11}"/>
              </a:ext>
            </a:extLst>
          </p:cNvPr>
          <p:cNvSpPr txBox="1"/>
          <p:nvPr/>
        </p:nvSpPr>
        <p:spPr>
          <a:xfrm>
            <a:off x="6858198" y="317890"/>
            <a:ext cx="3047604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err="1">
                <a:solidFill>
                  <a:schemeClr val="bg1"/>
                </a:solidFill>
                <a:cs typeface="Calibri"/>
              </a:rPr>
              <a:t>Kòman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m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ap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konnen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kilè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oswa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si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bezwen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lòt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an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8BE779-ED93-43C1-B2DC-1EDC1AE0F920}"/>
              </a:ext>
            </a:extLst>
          </p:cNvPr>
          <p:cNvSpPr txBox="1"/>
          <p:nvPr/>
        </p:nvSpPr>
        <p:spPr>
          <a:xfrm>
            <a:off x="6816529" y="2536124"/>
            <a:ext cx="3130944" cy="540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300" b="1" dirty="0">
                <a:solidFill>
                  <a:schemeClr val="bg1"/>
                </a:solidFill>
                <a:cs typeface="Calibri"/>
              </a:rPr>
              <a:t>Kisa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Ta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Dwe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Si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Te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Resevwa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Kont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Kovid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Nan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Peyi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Diferan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Epi Li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Disponib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Nan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Peyi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Etazini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?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3482495-BD14-4B94-8405-C95646A5FC7A}"/>
              </a:ext>
            </a:extLst>
          </p:cNvPr>
          <p:cNvSpPr txBox="1"/>
          <p:nvPr/>
        </p:nvSpPr>
        <p:spPr>
          <a:xfrm>
            <a:off x="6925415" y="3311473"/>
            <a:ext cx="2809134" cy="2268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Se pa tout </a:t>
            </a:r>
            <a:r>
              <a:rPr lang="en-US" sz="1100" dirty="0" err="1">
                <a:ea typeface="+mn-lt"/>
                <a:cs typeface="+mn-lt"/>
              </a:rPr>
              <a:t>peyi</a:t>
            </a:r>
            <a:r>
              <a:rPr lang="en-US" sz="1100" dirty="0">
                <a:ea typeface="+mn-lt"/>
                <a:cs typeface="+mn-lt"/>
              </a:rPr>
              <a:t> ki </a:t>
            </a:r>
            <a:r>
              <a:rPr lang="en-US" sz="1100" dirty="0" err="1">
                <a:ea typeface="+mn-lt"/>
                <a:cs typeface="+mn-lt"/>
              </a:rPr>
              <a:t>apwouve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menm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kont</a:t>
            </a:r>
            <a:r>
              <a:rPr lang="en-US" sz="1100" dirty="0">
                <a:ea typeface="+mn-lt"/>
                <a:cs typeface="+mn-lt"/>
              </a:rPr>
              <a:t> COVID-19 </a:t>
            </a:r>
            <a:r>
              <a:rPr lang="en-US" sz="1100" dirty="0" err="1">
                <a:ea typeface="+mn-lt"/>
                <a:cs typeface="+mn-lt"/>
              </a:rPr>
              <a:t>avèk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Etazini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kèk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ki pa </a:t>
            </a:r>
            <a:r>
              <a:rPr lang="en-US" sz="1100" dirty="0" err="1">
                <a:ea typeface="+mn-lt"/>
                <a:cs typeface="+mn-lt"/>
              </a:rPr>
              <a:t>disponib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Ozetazini</a:t>
            </a:r>
            <a:r>
              <a:rPr lang="en-US" sz="1100" dirty="0">
                <a:ea typeface="+mn-lt"/>
                <a:cs typeface="+mn-lt"/>
              </a:rPr>
              <a:t> men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rekonèt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. Si Sant </a:t>
            </a:r>
            <a:r>
              <a:rPr lang="en-US" sz="1100" dirty="0" err="1">
                <a:ea typeface="+mn-lt"/>
                <a:cs typeface="+mn-lt"/>
              </a:rPr>
              <a:t>Kontwòl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Prevansyon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Maladi</a:t>
            </a:r>
            <a:r>
              <a:rPr lang="en-US" sz="1100" dirty="0">
                <a:ea typeface="+mn-lt"/>
                <a:cs typeface="+mn-lt"/>
              </a:rPr>
              <a:t> (Centers for Disease Control and Prevention, CDC) </a:t>
            </a:r>
            <a:r>
              <a:rPr lang="en-US" sz="1100" dirty="0" err="1">
                <a:ea typeface="+mn-lt"/>
                <a:cs typeface="+mn-lt"/>
              </a:rPr>
              <a:t>rekonèt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w </a:t>
            </a:r>
            <a:r>
              <a:rPr lang="en-US" sz="1100" dirty="0" err="1">
                <a:ea typeface="+mn-lt"/>
                <a:cs typeface="+mn-lt"/>
              </a:rPr>
              <a:t>lan</a:t>
            </a:r>
            <a:r>
              <a:rPr lang="en-US" sz="1100" dirty="0">
                <a:ea typeface="+mn-lt"/>
                <a:cs typeface="+mn-lt"/>
              </a:rPr>
              <a:t>, epi w gen kat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lè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konsa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pa </a:t>
            </a:r>
            <a:r>
              <a:rPr lang="en-US" sz="1100" dirty="0" err="1">
                <a:ea typeface="+mn-lt"/>
                <a:cs typeface="+mn-lt"/>
              </a:rPr>
              <a:t>bezwen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rekòmanse</a:t>
            </a:r>
            <a:r>
              <a:rPr lang="en-US" sz="1100" dirty="0">
                <a:ea typeface="+mn-lt"/>
                <a:cs typeface="+mn-lt"/>
              </a:rPr>
              <a:t>. Ou ka </a:t>
            </a:r>
            <a:r>
              <a:rPr lang="en-US" sz="1100" dirty="0" err="1">
                <a:ea typeface="+mn-lt"/>
                <a:cs typeface="+mn-lt"/>
              </a:rPr>
              <a:t>pran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ajou</a:t>
            </a:r>
            <a:r>
              <a:rPr lang="en-US" sz="1100" dirty="0">
                <a:ea typeface="+mn-lt"/>
                <a:cs typeface="+mn-lt"/>
              </a:rPr>
              <a:t> w la (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)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w ka </a:t>
            </a:r>
            <a:r>
              <a:rPr lang="en-US" sz="1100" dirty="0" err="1">
                <a:ea typeface="+mn-lt"/>
                <a:cs typeface="+mn-lt"/>
              </a:rPr>
              <a:t>vaksinen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konplètman</a:t>
            </a:r>
            <a:r>
              <a:rPr lang="en-US" sz="1100" dirty="0">
                <a:ea typeface="+mn-lt"/>
                <a:cs typeface="+mn-lt"/>
              </a:rPr>
              <a:t>. Si w pa gen kat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pral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oblije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rekòmanse</a:t>
            </a:r>
            <a:r>
              <a:rPr lang="en-US" sz="1100" dirty="0">
                <a:ea typeface="+mn-lt"/>
                <a:cs typeface="+mn-lt"/>
              </a:rPr>
              <a:t>. Chache </a:t>
            </a:r>
            <a:r>
              <a:rPr lang="en-US" sz="1100" dirty="0" err="1">
                <a:ea typeface="+mn-lt"/>
                <a:cs typeface="+mn-lt"/>
              </a:rPr>
              <a:t>wè</a:t>
            </a:r>
            <a:r>
              <a:rPr lang="en-US" sz="1100" dirty="0">
                <a:ea typeface="+mn-lt"/>
                <a:cs typeface="+mn-lt"/>
              </a:rPr>
              <a:t> yon </a:t>
            </a:r>
            <a:r>
              <a:rPr lang="en-US" sz="1100" dirty="0" err="1">
                <a:ea typeface="+mn-lt"/>
                <a:cs typeface="+mn-lt"/>
              </a:rPr>
              <a:t>doktè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konnen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kantite</a:t>
            </a:r>
            <a:r>
              <a:rPr lang="en-US" sz="1100" dirty="0">
                <a:ea typeface="+mn-lt"/>
                <a:cs typeface="+mn-lt"/>
              </a:rPr>
              <a:t> tan ki </a:t>
            </a:r>
            <a:r>
              <a:rPr lang="en-US" sz="1100" dirty="0" err="1">
                <a:ea typeface="+mn-lt"/>
                <a:cs typeface="+mn-lt"/>
              </a:rPr>
              <a:t>rekòmande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dòz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271833" y="2222661"/>
            <a:ext cx="2821366" cy="28315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 err="1">
                <a:cs typeface="Calibri"/>
              </a:rPr>
              <a:t>Vaksinasyon</a:t>
            </a:r>
            <a:r>
              <a:rPr lang="en-US" sz="1100" dirty="0">
                <a:cs typeface="Calibri"/>
              </a:rPr>
              <a:t> an </a:t>
            </a:r>
            <a:r>
              <a:rPr lang="en-US" sz="1100" dirty="0" err="1">
                <a:cs typeface="Calibri"/>
              </a:rPr>
              <a:t>pwoteje</a:t>
            </a:r>
            <a:r>
              <a:rPr lang="en-US" sz="1100" dirty="0">
                <a:cs typeface="Calibri"/>
              </a:rPr>
              <a:t> w, </a:t>
            </a:r>
            <a:r>
              <a:rPr lang="en-US" sz="1100" dirty="0" err="1">
                <a:cs typeface="Calibri"/>
              </a:rPr>
              <a:t>fanmi</a:t>
            </a:r>
            <a:r>
              <a:rPr lang="en-US" sz="1100" dirty="0">
                <a:cs typeface="Calibri"/>
              </a:rPr>
              <a:t> w,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kòlèg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maladi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grav</a:t>
            </a:r>
            <a:r>
              <a:rPr lang="en-US" sz="1100" dirty="0">
                <a:cs typeface="Calibri"/>
              </a:rPr>
              <a:t> epi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pa </a:t>
            </a:r>
            <a:r>
              <a:rPr lang="en-US" sz="1100" dirty="0" err="1">
                <a:cs typeface="Calibri"/>
              </a:rPr>
              <a:t>entène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lopital</a:t>
            </a:r>
            <a:r>
              <a:rPr lang="en-US" sz="1100" dirty="0">
                <a:cs typeface="Calibri"/>
              </a:rPr>
              <a:t>. 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 err="1">
                <a:cs typeface="Calibri"/>
              </a:rPr>
              <a:t>Vaksinasyon</a:t>
            </a:r>
            <a:r>
              <a:rPr lang="en-US" sz="1100" dirty="0">
                <a:cs typeface="Calibri"/>
              </a:rPr>
              <a:t> an </a:t>
            </a:r>
            <a:r>
              <a:rPr lang="en-US" sz="1100" dirty="0" err="1">
                <a:cs typeface="Calibri"/>
              </a:rPr>
              <a:t>diminye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kantite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nouvo</a:t>
            </a:r>
            <a:r>
              <a:rPr lang="en-US" sz="1100" dirty="0">
                <a:cs typeface="Calibri"/>
              </a:rPr>
              <a:t> ka COVID-19 ki </a:t>
            </a:r>
            <a:r>
              <a:rPr lang="en-US" sz="1100" dirty="0" err="1">
                <a:cs typeface="Calibri"/>
              </a:rPr>
              <a:t>grav</a:t>
            </a:r>
            <a:r>
              <a:rPr lang="en-US" sz="1100" dirty="0">
                <a:cs typeface="Calibri"/>
              </a:rPr>
              <a:t> epi ki </a:t>
            </a:r>
            <a:r>
              <a:rPr lang="en-US" sz="1100" dirty="0" err="1">
                <a:cs typeface="Calibri"/>
              </a:rPr>
              <a:t>tiye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 nan </a:t>
            </a:r>
            <a:r>
              <a:rPr lang="en-US" sz="1100" dirty="0" err="1">
                <a:cs typeface="Calibri"/>
              </a:rPr>
              <a:t>kominote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a.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 err="1">
                <a:cs typeface="Calibri"/>
              </a:rPr>
              <a:t>Vaksinasyon</a:t>
            </a:r>
            <a:r>
              <a:rPr lang="en-US" sz="1100" dirty="0">
                <a:cs typeface="Calibri"/>
              </a:rPr>
              <a:t> an </a:t>
            </a:r>
            <a:r>
              <a:rPr lang="en-US" sz="1100" dirty="0" err="1">
                <a:cs typeface="Calibri"/>
              </a:rPr>
              <a:t>pwoteje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lopital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doktè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pa </a:t>
            </a:r>
            <a:r>
              <a:rPr lang="en-US" sz="1100" dirty="0" err="1">
                <a:cs typeface="Calibri"/>
              </a:rPr>
              <a:t>plen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avèk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pasyan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malad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grav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avèk</a:t>
            </a:r>
            <a:r>
              <a:rPr lang="en-US" sz="1100" dirty="0">
                <a:cs typeface="Calibri"/>
              </a:rPr>
              <a:t> COVID-19.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 err="1">
                <a:cs typeface="Calibri"/>
              </a:rPr>
              <a:t>Plis</a:t>
            </a:r>
            <a:r>
              <a:rPr lang="en-US" sz="1100" dirty="0">
                <a:cs typeface="Calibri"/>
              </a:rPr>
              <a:t> gen </a:t>
            </a: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 nan </a:t>
            </a:r>
            <a:r>
              <a:rPr lang="en-US" sz="1100" dirty="0" err="1">
                <a:cs typeface="Calibri"/>
              </a:rPr>
              <a:t>kominote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an ki </a:t>
            </a:r>
            <a:r>
              <a:rPr lang="en-US" sz="1100" dirty="0" err="1">
                <a:cs typeface="Calibri"/>
              </a:rPr>
              <a:t>vaksine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mwens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bezwen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enkyete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nouvo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varyan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Nan pa </a:t>
            </a:r>
            <a:r>
              <a:rPr lang="en-US" sz="1100" dirty="0" err="1">
                <a:cs typeface="Calibri"/>
              </a:rPr>
              <a:t>twò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lontan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ap </a:t>
            </a:r>
            <a:r>
              <a:rPr lang="en-US" sz="1100" dirty="0" err="1">
                <a:cs typeface="Calibri"/>
              </a:rPr>
              <a:t>kapab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retounen</a:t>
            </a:r>
            <a:r>
              <a:rPr lang="en-US" sz="1100" dirty="0">
                <a:cs typeface="Calibri"/>
              </a:rPr>
              <a:t> nan </a:t>
            </a:r>
            <a:r>
              <a:rPr lang="en-US" sz="1100" dirty="0" err="1">
                <a:cs typeface="Calibri"/>
              </a:rPr>
              <a:t>aktivite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nòmal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gen </a:t>
            </a:r>
            <a:r>
              <a:rPr lang="en-US" sz="1100" dirty="0" err="1">
                <a:cs typeface="Calibri"/>
              </a:rPr>
              <a:t>plis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vaksine</a:t>
            </a:r>
            <a:r>
              <a:rPr lang="en-US" sz="1100" dirty="0">
                <a:cs typeface="Calibri"/>
              </a:rPr>
              <a:t>.</a:t>
            </a:r>
          </a:p>
        </p:txBody>
      </p:sp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54FAC6A3-A11C-4F13-92B0-2966640B05A8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4" name="Google Shape;56;p13">
            <a:extLst>
              <a:ext uri="{FF2B5EF4-FFF2-40B4-BE49-F238E27FC236}">
                <a16:creationId xmlns:a16="http://schemas.microsoft.com/office/drawing/2014/main" id="{6301E195-806A-4789-914D-A0A1ABD12A0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F9CAB5-26A5-4ACC-9431-403CD205D48F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A5D6EFA-D2CA-4604-A90C-877E24577BAE}"/>
              </a:ext>
            </a:extLst>
          </p:cNvPr>
          <p:cNvSpPr txBox="1"/>
          <p:nvPr/>
        </p:nvSpPr>
        <p:spPr>
          <a:xfrm>
            <a:off x="6922018" y="1027994"/>
            <a:ext cx="2983784" cy="10002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cs typeface="Calibri"/>
              </a:rPr>
              <a:t>Moun ki gen </a:t>
            </a:r>
            <a:r>
              <a:rPr lang="en-US" sz="1100" dirty="0" err="1">
                <a:cs typeface="Calibri"/>
              </a:rPr>
              <a:t>sistèm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iminitè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fèb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bezwen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anplis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Si w </a:t>
            </a:r>
            <a:r>
              <a:rPr lang="en-US" sz="1100" dirty="0" err="1">
                <a:ea typeface="+mn-lt"/>
                <a:cs typeface="+mn-lt"/>
              </a:rPr>
              <a:t>pako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vaksinen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mande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pwofesyonèl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swen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sante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a </a:t>
            </a:r>
            <a:r>
              <a:rPr lang="en-US" sz="1100" dirty="0" err="1">
                <a:ea typeface="+mn-lt"/>
                <a:cs typeface="+mn-lt"/>
              </a:rPr>
              <a:t>kèk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rekòmandasyon</a:t>
            </a:r>
            <a:r>
              <a:rPr lang="en-US" sz="1100" dirty="0">
                <a:ea typeface="+mn-lt"/>
                <a:cs typeface="+mn-lt"/>
              </a:rPr>
              <a:t> sou </a:t>
            </a:r>
            <a:r>
              <a:rPr lang="en-US" sz="1100" dirty="0" err="1">
                <a:ea typeface="+mn-lt"/>
                <a:cs typeface="+mn-lt"/>
              </a:rPr>
              <a:t>dòz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. </a:t>
            </a:r>
            <a:endParaRPr lang="en-US" dirty="0">
              <a:ea typeface="+mn-lt"/>
              <a:cs typeface="+mn-lt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Chèche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jwenn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enfòmasyon</a:t>
            </a:r>
            <a:r>
              <a:rPr lang="en-US" sz="1100" dirty="0">
                <a:cs typeface="Calibri"/>
              </a:rPr>
              <a:t> sou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  <a:endParaRPr lang="en-US" sz="1100" dirty="0">
              <a:ea typeface="Calibri"/>
              <a:cs typeface="Calibri"/>
            </a:endParaRPr>
          </a:p>
        </p:txBody>
      </p:sp>
      <p:sp>
        <p:nvSpPr>
          <p:cNvPr id="87" name="Google Shape;55;p13">
            <a:extLst>
              <a:ext uri="{FF2B5EF4-FFF2-40B4-BE49-F238E27FC236}">
                <a16:creationId xmlns:a16="http://schemas.microsoft.com/office/drawing/2014/main" id="{FB75EBC1-A90B-4351-AC7F-59F58A8F7733}"/>
              </a:ext>
            </a:extLst>
          </p:cNvPr>
          <p:cNvSpPr/>
          <p:nvPr/>
        </p:nvSpPr>
        <p:spPr>
          <a:xfrm>
            <a:off x="10927602" y="4590256"/>
            <a:ext cx="3818912" cy="31110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90" name="Google Shape;56;p13">
            <a:extLst>
              <a:ext uri="{FF2B5EF4-FFF2-40B4-BE49-F238E27FC236}">
                <a16:creationId xmlns:a16="http://schemas.microsoft.com/office/drawing/2014/main" id="{092CAE2F-5A7F-4F50-BC43-BC32D9DDB515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F54ADB9-EDD6-4085-9C88-4E0A43AD590B}"/>
              </a:ext>
            </a:extLst>
          </p:cNvPr>
          <p:cNvSpPr/>
          <p:nvPr/>
        </p:nvSpPr>
        <p:spPr>
          <a:xfrm>
            <a:off x="6733427" y="5778693"/>
            <a:ext cx="3334158" cy="536012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AEED90-7E2D-4C4A-B5AD-DD18687738DB}"/>
              </a:ext>
            </a:extLst>
          </p:cNvPr>
          <p:cNvSpPr txBox="1"/>
          <p:nvPr/>
        </p:nvSpPr>
        <p:spPr>
          <a:xfrm>
            <a:off x="7106298" y="5809785"/>
            <a:ext cx="258950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500" b="1">
                <a:solidFill>
                  <a:schemeClr val="bg1"/>
                </a:solidFill>
                <a:cs typeface="Calibri"/>
              </a:rPr>
              <a:t>Ki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kote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ka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jwenn</a:t>
            </a:r>
            <a:br>
              <a:rPr lang="es-ES" sz="1500" b="1">
                <a:solidFill>
                  <a:schemeClr val="bg1"/>
                </a:solidFill>
                <a:cs typeface="Calibri"/>
              </a:rPr>
            </a:br>
            <a:r>
              <a:rPr lang="es-ES" sz="1500" b="1">
                <a:solidFill>
                  <a:schemeClr val="bg1"/>
                </a:solidFill>
                <a:cs typeface="Calibri"/>
              </a:rPr>
              <a:t>plis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enfòmasyon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pic>
        <p:nvPicPr>
          <p:cNvPr id="82" name="Picture 81" descr="Qr code&#10;&#10;Description automatically generated">
            <a:extLst>
              <a:ext uri="{FF2B5EF4-FFF2-40B4-BE49-F238E27FC236}">
                <a16:creationId xmlns:a16="http://schemas.microsoft.com/office/drawing/2014/main" id="{37963255-CCF6-4EF7-80BA-E336F1F1D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4" y="6775437"/>
            <a:ext cx="803240" cy="80324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7157206-5058-41B6-BA44-B9B07BA0054A}"/>
              </a:ext>
            </a:extLst>
          </p:cNvPr>
          <p:cNvSpPr txBox="1"/>
          <p:nvPr/>
        </p:nvSpPr>
        <p:spPr>
          <a:xfrm>
            <a:off x="6921422" y="6393628"/>
            <a:ext cx="2847748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pou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Prevansyon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: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>
                <a:ea typeface="+mn-lt"/>
                <a:cs typeface="Calibri"/>
              </a:rPr>
              <a:t>https://www.cdc.gov/coronavirus/2019-ncov/</a:t>
            </a:r>
            <a:endParaRPr lang="en-US" sz="1100">
              <a:cs typeface="Calibri"/>
            </a:endParaRP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22FFC87F-3DC3-4F75-8488-33FE1B6D88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43" y="6862169"/>
            <a:ext cx="855756" cy="6465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C9E95A-36B1-00EE-BA39-2968884CB989}"/>
              </a:ext>
            </a:extLst>
          </p:cNvPr>
          <p:cNvGrpSpPr/>
          <p:nvPr/>
        </p:nvGrpSpPr>
        <p:grpSpPr>
          <a:xfrm>
            <a:off x="3818682" y="1027994"/>
            <a:ext cx="2728168" cy="1675272"/>
            <a:chOff x="3818682" y="1014351"/>
            <a:chExt cx="2728168" cy="167527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818682" y="1014402"/>
              <a:ext cx="912658" cy="1556982"/>
              <a:chOff x="3830342" y="1017380"/>
              <a:chExt cx="912658" cy="155698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830344" y="1964964"/>
                <a:ext cx="912656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1100" b="1"/>
                  <a:t>Li </a:t>
                </a:r>
                <a:r>
                  <a:rPr lang="fr-FR" sz="1100" b="1" err="1"/>
                  <a:t>enpòtan</a:t>
                </a:r>
                <a:r>
                  <a:rPr lang="fr-FR" sz="1100" b="1"/>
                  <a:t> pou </a:t>
                </a:r>
                <a:r>
                  <a:rPr lang="fr-FR" sz="1100" b="1" err="1"/>
                  <a:t>pran</a:t>
                </a:r>
                <a:r>
                  <a:rPr lang="fr-FR" sz="1100" b="1"/>
                  <a:t> </a:t>
                </a:r>
                <a:r>
                  <a:rPr lang="fr-FR" sz="1100" b="1" err="1"/>
                  <a:t>vaksen</a:t>
                </a:r>
                <a:r>
                  <a:rPr lang="fr-FR" sz="1100" b="1"/>
                  <a:t> an, </a:t>
                </a:r>
                <a:r>
                  <a:rPr lang="fr-FR" sz="1100" b="1" err="1"/>
                  <a:t>menm</a:t>
                </a:r>
                <a:r>
                  <a:rPr lang="fr-FR" sz="1100" b="1"/>
                  <a:t> si ou te </a:t>
                </a:r>
                <a:r>
                  <a:rPr lang="fr-FR" sz="1100" b="1" err="1"/>
                  <a:t>gen</a:t>
                </a:r>
                <a:r>
                  <a:rPr lang="fr-FR" sz="1100" b="1"/>
                  <a:t> COVID-19.</a:t>
                </a:r>
                <a:endParaRPr lang="en-US" sz="1100" b="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20F376-D815-2103-D98C-080C92350FE4}"/>
                </a:ext>
              </a:extLst>
            </p:cNvPr>
            <p:cNvGrpSpPr/>
            <p:nvPr/>
          </p:nvGrpSpPr>
          <p:grpSpPr>
            <a:xfrm>
              <a:off x="5148098" y="1014351"/>
              <a:ext cx="1398752" cy="1675272"/>
              <a:chOff x="5148521" y="1051364"/>
              <a:chExt cx="1398752" cy="167527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5394587" y="1051364"/>
                <a:ext cx="912659" cy="912659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48521" y="1999514"/>
                <a:ext cx="1398752" cy="727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50" b="1" err="1">
                    <a:cs typeface="Calibri"/>
                  </a:rPr>
                  <a:t>Chèche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konnen</a:t>
                </a:r>
                <a:r>
                  <a:rPr lang="en-US" sz="1050" b="1">
                    <a:cs typeface="Calibri"/>
                  </a:rPr>
                  <a:t> ki </a:t>
                </a:r>
                <a:r>
                  <a:rPr lang="en-US" sz="1050" b="1" err="1">
                    <a:cs typeface="Calibri"/>
                  </a:rPr>
                  <a:t>kote</a:t>
                </a:r>
                <a:r>
                  <a:rPr lang="en-US" sz="1050" b="1">
                    <a:cs typeface="Calibri"/>
                  </a:rPr>
                  <a:t> ki </a:t>
                </a:r>
                <a:r>
                  <a:rPr lang="en-US" sz="1050" b="1" err="1">
                    <a:cs typeface="Calibri"/>
                  </a:rPr>
                  <a:t>ofri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vaksen</a:t>
                </a:r>
                <a:r>
                  <a:rPr lang="en-US" sz="1050" b="1">
                    <a:cs typeface="Calibri"/>
                  </a:rPr>
                  <a:t> gratis nan eta w la </a:t>
                </a:r>
                <a:r>
                  <a:rPr lang="en-US" sz="1050" b="1" err="1">
                    <a:cs typeface="Calibri"/>
                  </a:rPr>
                  <a:t>oswa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depatman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sante</a:t>
                </a:r>
                <a:r>
                  <a:rPr lang="en-US" sz="1050" b="1">
                    <a:cs typeface="Calibri"/>
                  </a:rPr>
                  <a:t>, </a:t>
                </a:r>
                <a:r>
                  <a:rPr lang="en-US" sz="1050" b="1" err="1">
                    <a:cs typeface="Calibri"/>
                  </a:rPr>
                  <a:t>famasi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oswa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sant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sante</a:t>
                </a:r>
                <a:r>
                  <a:rPr lang="en-US" sz="1050" b="1">
                    <a:cs typeface="Calibri"/>
                  </a:rPr>
                  <a:t> nan </a:t>
                </a:r>
                <a:r>
                  <a:rPr lang="en-US" sz="1050" b="1" err="1">
                    <a:cs typeface="Calibri"/>
                  </a:rPr>
                  <a:t>zòn</a:t>
                </a:r>
                <a:r>
                  <a:rPr lang="en-US" sz="1050" b="1">
                    <a:cs typeface="Calibri"/>
                  </a:rPr>
                  <a:t> pa w la.</a:t>
                </a:r>
              </a:p>
            </p:txBody>
          </p:sp>
          <p:pic>
            <p:nvPicPr>
              <p:cNvPr id="8" name="Picture 7" descr="A person in a white coat and mask giving a vaccine to a person&#10;&#10;Description automatically generated">
                <a:extLst>
                  <a:ext uri="{FF2B5EF4-FFF2-40B4-BE49-F238E27FC236}">
                    <a16:creationId xmlns:a16="http://schemas.microsoft.com/office/drawing/2014/main" id="{194E93C8-64BE-7B32-2A4A-58630A8EAB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79" r="24859" b="44386"/>
              <a:stretch/>
            </p:blipFill>
            <p:spPr>
              <a:xfrm>
                <a:off x="5394587" y="1056367"/>
                <a:ext cx="910394" cy="881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8" ma:contentTypeDescription="Create a new document." ma:contentTypeScope="" ma:versionID="17fd9f63545b271226ea19c7e97be1af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caf5d2f84ab60f1877a99a6360b149b7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75afdd44-4aa4-4d0a-9dc0-7606fd3e2ef5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1a82cfb-08d0-4eac-a8a5-9ca94e9619d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8D8362-E099-47E1-85EB-A562A798F9A8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1351</Words>
  <Application>Microsoft Office PowerPoint</Application>
  <PresentationFormat>Custom</PresentationFormat>
  <Paragraphs>97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Calibri,Sans-Serif</vt:lpstr>
      <vt:lpstr>Wingdings</vt:lpstr>
      <vt:lpstr>Work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2022_6_1_COVID19-General-Trifold_Handout_Template</dc:title>
  <dc:creator>Migrant Clinicians Network</dc:creator>
  <cp:lastModifiedBy>Sonia Alvarado</cp:lastModifiedBy>
  <cp:revision>25</cp:revision>
  <dcterms:created xsi:type="dcterms:W3CDTF">2021-06-09T15:49:13Z</dcterms:created>
  <dcterms:modified xsi:type="dcterms:W3CDTF">2024-10-10T16:42:23Z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