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B99792-8BE8-A8EB-BE8D-E41AC500DBBB}" name="Noel Dufrene" initials="ND" userId="S::ndufrene@migrantclinician.org::131c83a1-d70b-4f56-8487-a9b39281de7c" providerId="AD"/>
  <p188:author id="{856C5DAC-E5F0-24A3-7CE8-D27D76A768C5}" name="Alma Galvan" initials="AG" userId="S::agalvan@migrantclinician.org::82bfc8be-73ed-4017-b250-fad6233e871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9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997"/>
    <a:srgbClr val="F29D2C"/>
    <a:srgbClr val="0E5299"/>
    <a:srgbClr val="FFD243"/>
    <a:srgbClr val="549FEA"/>
    <a:srgbClr val="2F3492"/>
    <a:srgbClr val="69ABED"/>
    <a:srgbClr val="72B0EE"/>
    <a:srgbClr val="84BAF0"/>
    <a:srgbClr val="8EC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840" y="120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3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ky, ground, outdoor, person&#10;&#10;Description automatically generated">
            <a:extLst>
              <a:ext uri="{FF2B5EF4-FFF2-40B4-BE49-F238E27FC236}">
                <a16:creationId xmlns:a16="http://schemas.microsoft.com/office/drawing/2014/main" id="{42ADC207-3D30-4715-A8DF-BB62603FC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6546" y="0"/>
            <a:ext cx="3371852" cy="468672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4695" y="1"/>
            <a:ext cx="3371851" cy="828689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25BEA7-74A3-426F-9423-80D6622F8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2" r="26222" b="42984"/>
          <a:stretch/>
        </p:blipFill>
        <p:spPr>
          <a:xfrm>
            <a:off x="6695733" y="4153719"/>
            <a:ext cx="3371852" cy="35907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8BBB72-9924-4B51-98AE-0EBBD037D7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134" r="25085" b="44384"/>
          <a:stretch/>
        </p:blipFill>
        <p:spPr>
          <a:xfrm>
            <a:off x="6695734" y="4463697"/>
            <a:ext cx="3371851" cy="330925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4A26E8-40C4-4F86-A709-BE045139E941}"/>
              </a:ext>
            </a:extLst>
          </p:cNvPr>
          <p:cNvSpPr txBox="1"/>
          <p:nvPr/>
        </p:nvSpPr>
        <p:spPr>
          <a:xfrm>
            <a:off x="640169" y="246188"/>
            <a:ext cx="2346326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600" b="1" dirty="0">
                <a:solidFill>
                  <a:srgbClr val="0E5299"/>
                </a:solidFill>
              </a:rPr>
              <a:t>VAKSEN KONT COVID-19 YO SAN DANJE EPI YO EFIKAS</a:t>
            </a:r>
            <a:endParaRPr lang="es-ES" sz="1600" b="1" dirty="0">
              <a:solidFill>
                <a:srgbClr val="0E5299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F4A01-344D-4EE3-A0A1-9301F64A6BB1}"/>
              </a:ext>
            </a:extLst>
          </p:cNvPr>
          <p:cNvSpPr txBox="1"/>
          <p:nvPr/>
        </p:nvSpPr>
        <p:spPr>
          <a:xfrm>
            <a:off x="7038207" y="6063011"/>
            <a:ext cx="2668528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FFC000"/>
              </a:buClr>
            </a:pPr>
            <a:r>
              <a:rPr lang="fi-FI" sz="2400" b="1" dirty="0">
                <a:solidFill>
                  <a:schemeClr val="bg1"/>
                </a:solidFill>
                <a:cs typeface="Calibri"/>
              </a:rPr>
              <a:t>Pran yon Vaksen kont KOVID ki ajou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094B6B-EDAB-4DA8-AA65-B105A3E353A4}"/>
              </a:ext>
            </a:extLst>
          </p:cNvPr>
          <p:cNvCxnSpPr>
            <a:cxnSpLocks/>
          </p:cNvCxnSpPr>
          <p:nvPr/>
        </p:nvCxnSpPr>
        <p:spPr>
          <a:xfrm>
            <a:off x="7205443" y="5995888"/>
            <a:ext cx="233405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73363D-349F-4B39-BF85-09242992255E}"/>
              </a:ext>
            </a:extLst>
          </p:cNvPr>
          <p:cNvCxnSpPr>
            <a:cxnSpLocks/>
          </p:cNvCxnSpPr>
          <p:nvPr/>
        </p:nvCxnSpPr>
        <p:spPr>
          <a:xfrm>
            <a:off x="7205443" y="6861927"/>
            <a:ext cx="233405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218775"/>
            <a:ext cx="2862036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 err="1">
                <a:solidFill>
                  <a:schemeClr val="bg1"/>
                </a:solidFill>
              </a:rPr>
              <a:t>Kòman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mwen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kapab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jwenn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Vaksen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kont</a:t>
            </a:r>
            <a:r>
              <a:rPr lang="es-ES" b="1">
                <a:solidFill>
                  <a:schemeClr val="bg1"/>
                </a:solidFill>
              </a:rPr>
              <a:t> COVID-19?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643956" y="958642"/>
            <a:ext cx="2728744" cy="357790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900"/>
              </a:spcAft>
              <a:buClr>
                <a:srgbClr val="FFC000"/>
              </a:buClr>
              <a:buSzPct val="115000"/>
            </a:pPr>
            <a:r>
              <a:rPr lang="en-US" sz="1200" dirty="0" err="1">
                <a:cs typeface="Calibri"/>
              </a:rPr>
              <a:t>Vaksen</a:t>
            </a:r>
            <a:r>
              <a:rPr lang="en-US" sz="1200" dirty="0">
                <a:cs typeface="Calibri"/>
              </a:rPr>
              <a:t> an gratis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pifò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moun</a:t>
            </a:r>
            <a:r>
              <a:rPr lang="en-US" sz="1200" dirty="0">
                <a:cs typeface="Calibri"/>
              </a:rPr>
              <a:t>, </a:t>
            </a:r>
            <a:r>
              <a:rPr lang="en-US" sz="1200" dirty="0" err="1">
                <a:cs typeface="Calibri"/>
              </a:rPr>
              <a:t>menm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moun</a:t>
            </a:r>
            <a:r>
              <a:rPr lang="en-US" sz="1200" dirty="0">
                <a:cs typeface="Calibri"/>
              </a:rPr>
              <a:t> ki pa gen </a:t>
            </a:r>
            <a:r>
              <a:rPr lang="en-US" sz="1200" dirty="0" err="1">
                <a:cs typeface="Calibri"/>
              </a:rPr>
              <a:t>asirans</a:t>
            </a:r>
            <a:r>
              <a:rPr lang="en-US" sz="1200" dirty="0">
                <a:cs typeface="Calibri"/>
              </a:rPr>
              <a:t>.</a:t>
            </a:r>
          </a:p>
          <a:p>
            <a:pPr>
              <a:spcAft>
                <a:spcPts val="900"/>
              </a:spcAft>
              <a:buClr>
                <a:srgbClr val="FFC000"/>
              </a:buClr>
              <a:buSzPct val="115000"/>
            </a:pPr>
            <a:r>
              <a:rPr lang="en-US" sz="1200" dirty="0" err="1">
                <a:cs typeface="Calibri"/>
              </a:rPr>
              <a:t>Chèche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konnen</a:t>
            </a:r>
            <a:r>
              <a:rPr lang="en-US" sz="1200" dirty="0">
                <a:cs typeface="Calibri"/>
              </a:rPr>
              <a:t> ki </a:t>
            </a:r>
            <a:r>
              <a:rPr lang="en-US" sz="1200" dirty="0" err="1">
                <a:cs typeface="Calibri"/>
              </a:rPr>
              <a:t>kote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ou</a:t>
            </a:r>
            <a:r>
              <a:rPr lang="en-US" sz="1200" dirty="0">
                <a:cs typeface="Calibri"/>
              </a:rPr>
              <a:t> ka </a:t>
            </a:r>
            <a:r>
              <a:rPr lang="en-US" sz="1200" dirty="0" err="1">
                <a:cs typeface="Calibri"/>
              </a:rPr>
              <a:t>jwenn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aksè</a:t>
            </a:r>
            <a:r>
              <a:rPr lang="en-US" sz="1200" dirty="0">
                <a:cs typeface="Calibri"/>
              </a:rPr>
              <a:t> gratis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vaksen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kont</a:t>
            </a:r>
            <a:r>
              <a:rPr lang="en-US" sz="1200" dirty="0">
                <a:cs typeface="Calibri"/>
              </a:rPr>
              <a:t> KOVID la gratis:</a:t>
            </a: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dirty="0">
                <a:cs typeface="Calibri"/>
              </a:rPr>
              <a:t>Mande </a:t>
            </a:r>
            <a:r>
              <a:rPr lang="en-US" sz="1200" dirty="0" err="1">
                <a:cs typeface="Calibri"/>
              </a:rPr>
              <a:t>si</a:t>
            </a:r>
            <a:r>
              <a:rPr lang="en-US" sz="1200" dirty="0">
                <a:cs typeface="Calibri"/>
              </a:rPr>
              <a:t> pa </a:t>
            </a:r>
            <a:r>
              <a:rPr lang="en-US" sz="1200" dirty="0" err="1">
                <a:cs typeface="Calibri"/>
              </a:rPr>
              <a:t>genyen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klinik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mobil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ekspozisyon</a:t>
            </a:r>
            <a:r>
              <a:rPr lang="en-US" sz="1200" dirty="0">
                <a:cs typeface="Calibri"/>
              </a:rPr>
              <a:t> sou </a:t>
            </a:r>
            <a:r>
              <a:rPr lang="en-US" sz="1200" dirty="0" err="1">
                <a:cs typeface="Calibri"/>
              </a:rPr>
              <a:t>sante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Depatman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sante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dirty="0">
                <a:cs typeface="Calibri"/>
              </a:rPr>
              <a:t>Sant Sante </a:t>
            </a:r>
            <a:r>
              <a:rPr lang="en-US" sz="1200" dirty="0" err="1">
                <a:cs typeface="Calibri"/>
              </a:rPr>
              <a:t>Kominotè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Famasi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bò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lakay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ou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 dirty="0">
                <a:cs typeface="Calibri"/>
              </a:rPr>
              <a:t>Pale </a:t>
            </a:r>
            <a:r>
              <a:rPr lang="en-US" sz="1200" b="1" dirty="0" err="1">
                <a:cs typeface="Calibri"/>
              </a:rPr>
              <a:t>avèk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patwon</a:t>
            </a:r>
            <a:r>
              <a:rPr lang="en-US" sz="1200" b="1" dirty="0">
                <a:cs typeface="Calibri"/>
              </a:rPr>
              <a:t> w </a:t>
            </a:r>
            <a:r>
              <a:rPr lang="en-US" sz="1200" b="1" dirty="0" err="1">
                <a:cs typeface="Calibri"/>
              </a:rPr>
              <a:t>lan</a:t>
            </a:r>
            <a:r>
              <a:rPr lang="en-US" sz="1200" b="1" dirty="0">
                <a:cs typeface="Calibri"/>
              </a:rPr>
              <a:t> sou </a:t>
            </a:r>
            <a:r>
              <a:rPr lang="en-US" sz="1200" b="1" dirty="0" err="1">
                <a:cs typeface="Calibri"/>
              </a:rPr>
              <a:t>fason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ou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kapab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jwenn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vaksen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kont</a:t>
            </a:r>
            <a:r>
              <a:rPr lang="en-US" sz="1200" b="1" dirty="0">
                <a:cs typeface="Calibri"/>
              </a:rPr>
              <a:t> KOVID-19 la</a:t>
            </a:r>
            <a:r>
              <a:rPr lang="en-US" sz="1200" dirty="0">
                <a:cs typeface="Calibri"/>
              </a:rPr>
              <a:t>.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ka </a:t>
            </a:r>
            <a:r>
              <a:rPr lang="en-US" sz="1200" dirty="0" err="1">
                <a:cs typeface="Calibri"/>
              </a:rPr>
              <a:t>ede</a:t>
            </a:r>
            <a:r>
              <a:rPr lang="en-US" sz="1200" dirty="0">
                <a:cs typeface="Calibri"/>
              </a:rPr>
              <a:t> w nan </a:t>
            </a:r>
            <a:r>
              <a:rPr lang="en-US" sz="1200" dirty="0" err="1">
                <a:cs typeface="Calibri"/>
              </a:rPr>
              <a:t>aranjman</a:t>
            </a:r>
            <a:r>
              <a:rPr lang="en-US" sz="1200" dirty="0">
                <a:cs typeface="Calibri"/>
              </a:rPr>
              <a:t> w ap </a:t>
            </a:r>
            <a:r>
              <a:rPr lang="en-US" sz="1200" dirty="0" err="1">
                <a:cs typeface="Calibri"/>
              </a:rPr>
              <a:t>fè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jwenn</a:t>
            </a:r>
            <a:r>
              <a:rPr lang="en-US" sz="1200" dirty="0">
                <a:cs typeface="Calibri"/>
              </a:rPr>
              <a:t> yon </a:t>
            </a:r>
            <a:r>
              <a:rPr lang="en-US" sz="1200" dirty="0" err="1">
                <a:cs typeface="Calibri"/>
              </a:rPr>
              <a:t>vaksen</a:t>
            </a:r>
            <a:r>
              <a:rPr lang="en-US" sz="1200" dirty="0">
                <a:cs typeface="Calibri"/>
              </a:rPr>
              <a:t>.</a:t>
            </a:r>
          </a:p>
          <a:p>
            <a:pPr marL="171450" indent="-171450">
              <a:spcAft>
                <a:spcPts val="9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Jwenn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vaksen</a:t>
            </a:r>
            <a:r>
              <a:rPr lang="en-US" sz="1200" dirty="0">
                <a:cs typeface="Calibri"/>
              </a:rPr>
              <a:t>: https://www.vaccines.gov/search/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833B9E-E49C-4329-9D8D-978623D904FE}"/>
              </a:ext>
            </a:extLst>
          </p:cNvPr>
          <p:cNvGrpSpPr/>
          <p:nvPr/>
        </p:nvGrpSpPr>
        <p:grpSpPr>
          <a:xfrm>
            <a:off x="3652352" y="4740805"/>
            <a:ext cx="2691718" cy="294196"/>
            <a:chOff x="3652352" y="4738649"/>
            <a:chExt cx="2691718" cy="2941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12BEDF-938B-4552-A838-8D513795A6C4}"/>
                </a:ext>
              </a:extLst>
            </p:cNvPr>
            <p:cNvSpPr txBox="1"/>
            <p:nvPr/>
          </p:nvSpPr>
          <p:spPr>
            <a:xfrm>
              <a:off x="3705980" y="4738649"/>
              <a:ext cx="258446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b="1"/>
                <a:t>Pou w </a:t>
              </a:r>
              <a:r>
                <a:rPr lang="es-ES" sz="1600" b="1" err="1"/>
                <a:t>jwenn</a:t>
              </a:r>
              <a:r>
                <a:rPr lang="es-ES" sz="1600" b="1"/>
                <a:t> plis </a:t>
              </a:r>
              <a:r>
                <a:rPr lang="es-ES" sz="1600" b="1" err="1"/>
                <a:t>enfòmasyon</a:t>
              </a:r>
              <a:endParaRPr lang="en-US" sz="160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1B9FDB4-492B-471F-AA2B-648877AF1225}"/>
                </a:ext>
              </a:extLst>
            </p:cNvPr>
            <p:cNvCxnSpPr>
              <a:cxnSpLocks/>
            </p:cNvCxnSpPr>
            <p:nvPr/>
          </p:nvCxnSpPr>
          <p:spPr>
            <a:xfrm>
              <a:off x="3652352" y="5032845"/>
              <a:ext cx="2691718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06FD5C7-82A7-4814-91FD-962FC0EC1877}"/>
              </a:ext>
            </a:extLst>
          </p:cNvPr>
          <p:cNvSpPr/>
          <p:nvPr/>
        </p:nvSpPr>
        <p:spPr>
          <a:xfrm>
            <a:off x="0" y="2517808"/>
            <a:ext cx="3314693" cy="42271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6CE72B4-5053-434F-BAD0-E2473CB6CA17}"/>
              </a:ext>
            </a:extLst>
          </p:cNvPr>
          <p:cNvSpPr txBox="1"/>
          <p:nvPr/>
        </p:nvSpPr>
        <p:spPr>
          <a:xfrm>
            <a:off x="713153" y="2583608"/>
            <a:ext cx="1884574" cy="2908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100" b="1" dirty="0" err="1">
                <a:solidFill>
                  <a:schemeClr val="bg1"/>
                </a:solidFill>
                <a:cs typeface="Calibri"/>
              </a:rPr>
              <a:t>Rekòmandasyon</a:t>
            </a:r>
            <a:endParaRPr lang="es-ES" sz="21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C75D11-FA61-4138-BC13-F55508F61B3B}"/>
              </a:ext>
            </a:extLst>
          </p:cNvPr>
          <p:cNvSpPr txBox="1"/>
          <p:nvPr/>
        </p:nvSpPr>
        <p:spPr>
          <a:xfrm>
            <a:off x="188331" y="3019421"/>
            <a:ext cx="2778535" cy="352917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/>
              <a:t>Pran </a:t>
            </a:r>
            <a:r>
              <a:rPr lang="en-US" sz="1100" dirty="0" err="1"/>
              <a:t>dènye</a:t>
            </a:r>
            <a:r>
              <a:rPr lang="en-US" sz="1100" dirty="0"/>
              <a:t> </a:t>
            </a:r>
            <a:r>
              <a:rPr lang="en-US" sz="1100" dirty="0" err="1"/>
              <a:t>dòz</a:t>
            </a:r>
            <a:r>
              <a:rPr lang="en-US" sz="1100" dirty="0"/>
              <a:t> </a:t>
            </a:r>
            <a:r>
              <a:rPr lang="en-US" sz="1100" dirty="0" err="1"/>
              <a:t>vaksen</a:t>
            </a:r>
            <a:r>
              <a:rPr lang="en-US" sz="1100" dirty="0"/>
              <a:t> </a:t>
            </a:r>
            <a:r>
              <a:rPr lang="en-US" sz="1100" dirty="0" err="1"/>
              <a:t>ou</a:t>
            </a:r>
            <a:r>
              <a:rPr lang="en-US" sz="1100" dirty="0"/>
              <a:t> an.</a:t>
            </a:r>
            <a:endParaRPr lang="en-US" sz="1100" dirty="0">
              <a:cs typeface="Calibri"/>
            </a:endParaRPr>
          </a:p>
          <a:p>
            <a:pPr marL="171450" indent="-171450">
              <a:spcAft>
                <a:spcPts val="8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fanmi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dènye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dòz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spcAft>
                <a:spcPts val="8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rekòmande</a:t>
            </a:r>
            <a:r>
              <a:rPr lang="en-US" sz="1100" dirty="0">
                <a:cs typeface="Calibri"/>
              </a:rPr>
              <a:t> Pfizer </a:t>
            </a:r>
            <a:r>
              <a:rPr lang="en-US" sz="1100" dirty="0" err="1">
                <a:cs typeface="Calibri"/>
              </a:rPr>
              <a:t>oswa</a:t>
            </a:r>
            <a:r>
              <a:rPr lang="en-US" sz="1100" dirty="0">
                <a:cs typeface="Calibri"/>
              </a:rPr>
              <a:t> Moderna.</a:t>
            </a:r>
          </a:p>
          <a:p>
            <a:pPr marL="171450" indent="-171450">
              <a:spcAft>
                <a:spcPts val="8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cs typeface="Calibri"/>
              </a:rPr>
              <a:t>Mete yon mas nan </a:t>
            </a:r>
            <a:r>
              <a:rPr lang="en-US" sz="1100" dirty="0" err="1">
                <a:cs typeface="Calibri"/>
              </a:rPr>
              <a:t>espas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anndan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oswa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deyò</a:t>
            </a:r>
            <a:r>
              <a:rPr lang="en-US" sz="1100" dirty="0">
                <a:cs typeface="Calibri"/>
              </a:rPr>
              <a:t> ki gen </a:t>
            </a:r>
            <a:r>
              <a:rPr lang="en-US" sz="1100" dirty="0" err="1">
                <a:cs typeface="Calibri"/>
              </a:rPr>
              <a:t>anpil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moun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menm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deja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dènye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dòz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spcAft>
                <a:spcPts val="8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cs typeface="Calibri"/>
              </a:rPr>
              <a:t>Si w </a:t>
            </a:r>
            <a:r>
              <a:rPr lang="en-US" sz="1100" dirty="0" err="1">
                <a:cs typeface="Calibri"/>
              </a:rPr>
              <a:t>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ekspoze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KOVID-19, </a:t>
            </a:r>
            <a:r>
              <a:rPr lang="en-US" sz="1100" dirty="0" err="1">
                <a:cs typeface="Calibri"/>
              </a:rPr>
              <a:t>swiv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etap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menm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si</a:t>
            </a:r>
            <a:r>
              <a:rPr lang="en-US" sz="1100" dirty="0">
                <a:cs typeface="Calibri"/>
              </a:rPr>
              <a:t> w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:</a:t>
            </a:r>
          </a:p>
          <a:p>
            <a:pPr marL="228600" lvl="1" indent="-114300">
              <a:spcAft>
                <a:spcPts val="8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 err="1">
                <a:cs typeface="Calibri"/>
              </a:rPr>
              <a:t>Pote</a:t>
            </a:r>
            <a:r>
              <a:rPr lang="en-US" sz="1100" dirty="0">
                <a:cs typeface="Calibri"/>
              </a:rPr>
              <a:t> yon mas pandan 10 </a:t>
            </a:r>
            <a:r>
              <a:rPr lang="en-US" sz="1100" dirty="0" err="1">
                <a:cs typeface="Calibri"/>
              </a:rPr>
              <a:t>jou</a:t>
            </a:r>
            <a:r>
              <a:rPr lang="en-US" sz="1100" dirty="0">
                <a:cs typeface="Calibri"/>
              </a:rPr>
              <a:t>.</a:t>
            </a:r>
          </a:p>
          <a:p>
            <a:pPr marL="228600" lvl="1" indent="-114300">
              <a:spcAft>
                <a:spcPts val="8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Si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gen </a:t>
            </a:r>
            <a:r>
              <a:rPr lang="en-US" sz="1100" dirty="0" err="1">
                <a:cs typeface="Calibri"/>
              </a:rPr>
              <a:t>sentòm</a:t>
            </a:r>
            <a:r>
              <a:rPr lang="en-US" sz="1100" dirty="0">
                <a:cs typeface="Calibri"/>
              </a:rPr>
              <a:t>: </a:t>
            </a:r>
            <a:r>
              <a:rPr lang="en-US" sz="1100" dirty="0" err="1">
                <a:cs typeface="Calibri"/>
              </a:rPr>
              <a:t>Izole</a:t>
            </a:r>
            <a:r>
              <a:rPr lang="en-US" sz="1100" dirty="0">
                <a:cs typeface="Calibri"/>
              </a:rPr>
              <a:t>. </a:t>
            </a:r>
            <a:r>
              <a:rPr lang="en-US" sz="1100" dirty="0" err="1">
                <a:cs typeface="Calibri"/>
              </a:rPr>
              <a:t>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imedyatman</a:t>
            </a:r>
            <a:r>
              <a:rPr lang="en-US" sz="1100" dirty="0">
                <a:cs typeface="Calibri"/>
              </a:rPr>
              <a:t>.</a:t>
            </a:r>
          </a:p>
          <a:p>
            <a:pPr marL="228600" lvl="1" indent="-114300">
              <a:spcAft>
                <a:spcPts val="8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Si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pa gen </a:t>
            </a:r>
            <a:r>
              <a:rPr lang="en-US" sz="1100" dirty="0" err="1">
                <a:cs typeface="Calibri"/>
              </a:rPr>
              <a:t>sentòm</a:t>
            </a:r>
            <a:r>
              <a:rPr lang="en-US" sz="1100" dirty="0">
                <a:cs typeface="Calibri"/>
              </a:rPr>
              <a:t>: </a:t>
            </a:r>
            <a:r>
              <a:rPr lang="en-US" sz="1100" dirty="0" err="1">
                <a:cs typeface="Calibri"/>
              </a:rPr>
              <a:t>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omwen</a:t>
            </a:r>
            <a:r>
              <a:rPr lang="en-US" sz="1100" dirty="0">
                <a:cs typeface="Calibri"/>
              </a:rPr>
              <a:t> 5 </a:t>
            </a:r>
            <a:r>
              <a:rPr lang="en-US" sz="1100" dirty="0" err="1">
                <a:cs typeface="Calibri"/>
              </a:rPr>
              <a:t>jou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konplè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apre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kontaminasyon</a:t>
            </a:r>
            <a:r>
              <a:rPr lang="en-US" sz="1100" dirty="0">
                <a:cs typeface="Calibri"/>
              </a:rPr>
              <a:t> an. Si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pozitif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izole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tèt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!</a:t>
            </a:r>
          </a:p>
          <a:p>
            <a:pPr marL="228600" lvl="1" indent="-114300">
              <a:spcAft>
                <a:spcPts val="8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Si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a </a:t>
            </a:r>
            <a:r>
              <a:rPr lang="en-US" sz="1100" dirty="0" err="1">
                <a:cs typeface="Calibri"/>
              </a:rPr>
              <a:t>pozitif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oswa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si</a:t>
            </a:r>
            <a:r>
              <a:rPr lang="en-US" sz="1100" dirty="0">
                <a:cs typeface="Calibri"/>
              </a:rPr>
              <a:t> w gen </a:t>
            </a:r>
            <a:r>
              <a:rPr lang="en-US" sz="1100" dirty="0" err="1">
                <a:cs typeface="Calibri"/>
              </a:rPr>
              <a:t>sentòm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gade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direktiv</a:t>
            </a:r>
            <a:r>
              <a:rPr lang="en-US" sz="1100" dirty="0">
                <a:cs typeface="Calibri"/>
              </a:rPr>
              <a:t> CDC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konnen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kijan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izole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tèt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6923210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F6D7C19-40A1-477B-B740-37809A43A22C}"/>
              </a:ext>
            </a:extLst>
          </p:cNvPr>
          <p:cNvSpPr txBox="1"/>
          <p:nvPr/>
        </p:nvSpPr>
        <p:spPr>
          <a:xfrm>
            <a:off x="218351" y="811539"/>
            <a:ext cx="2825337" cy="155940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4300" indent="-114300">
              <a:spcAft>
                <a:spcPts val="800"/>
              </a:spcAft>
              <a:buClr>
                <a:srgbClr val="0E52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 panose="020F0502020204030204"/>
              </a:rPr>
              <a:t>Tout </a:t>
            </a:r>
            <a:r>
              <a:rPr lang="en-US" sz="1100" dirty="0" err="1">
                <a:cs typeface="Calibri" panose="020F0502020204030204"/>
              </a:rPr>
              <a:t>moun</a:t>
            </a:r>
            <a:r>
              <a:rPr lang="en-US" sz="1100" dirty="0">
                <a:cs typeface="Calibri" panose="020F0502020204030204"/>
              </a:rPr>
              <a:t> ki gen sis </a:t>
            </a:r>
            <a:r>
              <a:rPr lang="en-US" sz="1100" dirty="0" err="1">
                <a:cs typeface="Calibri" panose="020F0502020204030204"/>
              </a:rPr>
              <a:t>mwa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oswa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plis</a:t>
            </a:r>
            <a:r>
              <a:rPr lang="en-US" sz="1100" dirty="0">
                <a:cs typeface="Calibri" panose="020F0502020204030204"/>
              </a:rPr>
              <a:t> ta </a:t>
            </a:r>
            <a:r>
              <a:rPr lang="en-US" sz="1100" dirty="0" err="1">
                <a:cs typeface="Calibri" panose="020F0502020204030204"/>
              </a:rPr>
              <a:t>dwe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yon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kont</a:t>
            </a:r>
            <a:r>
              <a:rPr lang="en-US" sz="1100" dirty="0">
                <a:cs typeface="Calibri" panose="020F0502020204030204"/>
              </a:rPr>
              <a:t> COVID-19 ki </a:t>
            </a:r>
            <a:r>
              <a:rPr lang="en-US" sz="1100" dirty="0" err="1">
                <a:cs typeface="Calibri" panose="020F0502020204030204"/>
              </a:rPr>
              <a:t>ajou</a:t>
            </a:r>
            <a:r>
              <a:rPr lang="en-US" sz="1100" dirty="0">
                <a:cs typeface="Calibri" panose="020F0502020204030204"/>
              </a:rPr>
              <a:t>!</a:t>
            </a:r>
          </a:p>
          <a:p>
            <a:pPr marL="114300" indent="-114300">
              <a:spcAft>
                <a:spcPts val="800"/>
              </a:spcAft>
              <a:buClr>
                <a:srgbClr val="0E52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 err="1">
                <a:cs typeface="Calibri" panose="020F0502020204030204"/>
              </a:rPr>
              <a:t>Moun</a:t>
            </a:r>
            <a:r>
              <a:rPr lang="en-US" sz="1100" dirty="0">
                <a:cs typeface="Calibri" panose="020F0502020204030204"/>
              </a:rPr>
              <a:t> ki </a:t>
            </a:r>
            <a:r>
              <a:rPr lang="en-US" sz="1100" dirty="0" err="1">
                <a:cs typeface="Calibri" panose="020F0502020204030204"/>
              </a:rPr>
              <a:t>te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anvan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oswa</a:t>
            </a:r>
            <a:r>
              <a:rPr lang="en-US" sz="1100" dirty="0">
                <a:cs typeface="Calibri" panose="020F0502020204030204"/>
              </a:rPr>
              <a:t> ki </a:t>
            </a:r>
            <a:r>
              <a:rPr lang="en-US" sz="1100" dirty="0" err="1">
                <a:cs typeface="Calibri" panose="020F0502020204030204"/>
              </a:rPr>
              <a:t>poko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janm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 ap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sèlman</a:t>
            </a:r>
            <a:r>
              <a:rPr lang="en-US" sz="1100" dirty="0">
                <a:cs typeface="Calibri" panose="020F0502020204030204"/>
              </a:rPr>
              <a:t> yon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.</a:t>
            </a:r>
          </a:p>
          <a:p>
            <a:pPr marL="114300" indent="-114300">
              <a:spcAft>
                <a:spcPts val="800"/>
              </a:spcAft>
              <a:buClr>
                <a:srgbClr val="0E52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 panose="020F0502020204030204"/>
              </a:rPr>
              <a:t>Gen </a:t>
            </a:r>
            <a:r>
              <a:rPr lang="en-US" sz="1100" dirty="0" err="1">
                <a:cs typeface="Calibri" panose="020F0502020204030204"/>
              </a:rPr>
              <a:t>kèk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moun</a:t>
            </a:r>
            <a:r>
              <a:rPr lang="en-US" sz="1100" dirty="0">
                <a:cs typeface="Calibri" panose="020F0502020204030204"/>
              </a:rPr>
              <a:t> ki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plis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pase</a:t>
            </a:r>
            <a:r>
              <a:rPr lang="en-US" sz="1100" dirty="0">
                <a:cs typeface="Calibri" panose="020F0502020204030204"/>
              </a:rPr>
              <a:t> yon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: </a:t>
            </a:r>
            <a:r>
              <a:rPr lang="en-US" sz="1100" dirty="0" err="1">
                <a:cs typeface="Calibri" panose="020F0502020204030204"/>
              </a:rPr>
              <a:t>timoun</a:t>
            </a:r>
            <a:r>
              <a:rPr lang="en-US" sz="1100" dirty="0">
                <a:cs typeface="Calibri" panose="020F0502020204030204"/>
              </a:rPr>
              <a:t> ki gen sis </a:t>
            </a:r>
            <a:r>
              <a:rPr lang="en-US" sz="1100" dirty="0" err="1">
                <a:cs typeface="Calibri" panose="020F0502020204030204"/>
              </a:rPr>
              <a:t>mwa</a:t>
            </a:r>
            <a:r>
              <a:rPr lang="en-US" sz="1100" dirty="0">
                <a:cs typeface="Calibri" panose="020F0502020204030204"/>
              </a:rPr>
              <a:t> rive 5 an, ki gen </a:t>
            </a:r>
            <a:r>
              <a:rPr lang="en-US" sz="1100" dirty="0" err="1">
                <a:cs typeface="Calibri" panose="020F0502020204030204"/>
              </a:rPr>
              <a:t>sistèm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iminitè</a:t>
            </a:r>
            <a:r>
              <a:rPr lang="en-US" sz="1100" dirty="0">
                <a:cs typeface="Calibri" panose="020F0502020204030204"/>
              </a:rPr>
              <a:t> ki </a:t>
            </a:r>
            <a:r>
              <a:rPr lang="en-US" sz="1100" dirty="0" err="1">
                <a:cs typeface="Calibri" panose="020F0502020204030204"/>
              </a:rPr>
              <a:t>fèb</a:t>
            </a:r>
            <a:r>
              <a:rPr lang="en-US" sz="1100" dirty="0">
                <a:cs typeface="Calibri" panose="020F0502020204030204"/>
              </a:rPr>
              <a:t>, epi </a:t>
            </a:r>
            <a:r>
              <a:rPr lang="en-US" sz="1100" dirty="0" err="1">
                <a:cs typeface="Calibri" panose="020F0502020204030204"/>
              </a:rPr>
              <a:t>moun</a:t>
            </a:r>
            <a:r>
              <a:rPr lang="en-US" sz="1100" dirty="0">
                <a:cs typeface="Calibri" panose="020F0502020204030204"/>
              </a:rPr>
              <a:t> ki gen 65 an </a:t>
            </a:r>
            <a:r>
              <a:rPr lang="en-US" sz="1100" dirty="0" err="1">
                <a:cs typeface="Calibri" panose="020F0502020204030204"/>
              </a:rPr>
              <a:t>oswa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plis</a:t>
            </a:r>
            <a:r>
              <a:rPr lang="en-US" sz="1100" dirty="0">
                <a:cs typeface="Calibri" panose="020F0502020204030204"/>
              </a:rPr>
              <a:t> ta </a:t>
            </a:r>
            <a:r>
              <a:rPr lang="en-US" sz="1100" dirty="0" err="1">
                <a:cs typeface="Calibri" panose="020F0502020204030204"/>
              </a:rPr>
              <a:t>dwe</a:t>
            </a:r>
            <a:r>
              <a:rPr lang="en-US" sz="1100" dirty="0">
                <a:cs typeface="Calibri" panose="020F0502020204030204"/>
              </a:rPr>
              <a:t> pale </a:t>
            </a:r>
            <a:r>
              <a:rPr lang="en-US" sz="1100" dirty="0" err="1">
                <a:cs typeface="Calibri" panose="020F0502020204030204"/>
              </a:rPr>
              <a:t>ak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doktè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yo</a:t>
            </a:r>
            <a:r>
              <a:rPr lang="en-US" sz="1100" dirty="0">
                <a:cs typeface="Calibri" panose="020F0502020204030204"/>
              </a:rPr>
              <a:t>.</a:t>
            </a: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062A7F32-5726-4D86-A239-C9420B849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29632">
            <a:off x="251907" y="243580"/>
            <a:ext cx="406124" cy="40043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07" y="7063258"/>
            <a:ext cx="2686901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 err="1">
                <a:solidFill>
                  <a:schemeClr val="bg1"/>
                </a:solidFill>
                <a:cs typeface="Calibri"/>
              </a:rPr>
              <a:t>Kanpay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Sansibilizasyon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pou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br>
              <a:rPr lang="es-ES" sz="1200">
                <a:solidFill>
                  <a:schemeClr val="bg1"/>
                </a:solidFill>
                <a:cs typeface="Calibri"/>
              </a:rPr>
            </a:br>
            <a:r>
              <a:rPr lang="es-ES" sz="1200" err="1">
                <a:solidFill>
                  <a:schemeClr val="bg1"/>
                </a:solidFill>
                <a:cs typeface="Calibri"/>
              </a:rPr>
              <a:t>kont</a:t>
            </a:r>
            <a:r>
              <a:rPr lang="es-ES" sz="1200">
                <a:solidFill>
                  <a:schemeClr val="bg1"/>
                </a:solidFill>
                <a:cs typeface="Calibri"/>
              </a:rPr>
              <a:t> COVID-19</a:t>
            </a:r>
          </a:p>
        </p:txBody>
      </p:sp>
      <p:sp>
        <p:nvSpPr>
          <p:cNvPr id="67" name="Google Shape;55;p13">
            <a:extLst>
              <a:ext uri="{FF2B5EF4-FFF2-40B4-BE49-F238E27FC236}">
                <a16:creationId xmlns:a16="http://schemas.microsoft.com/office/drawing/2014/main" id="{8CEF881C-3727-4C5F-9F80-DDC10317EA34}"/>
              </a:ext>
            </a:extLst>
          </p:cNvPr>
          <p:cNvSpPr/>
          <p:nvPr/>
        </p:nvSpPr>
        <p:spPr>
          <a:xfrm>
            <a:off x="10927603" y="355702"/>
            <a:ext cx="3474722" cy="782309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</a:p>
          <a:p>
            <a:pPr>
              <a:lnSpc>
                <a:spcPct val="115000"/>
              </a:lnSpc>
              <a:buSzPts val="1100"/>
            </a:pPr>
            <a:endParaRPr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32D402-8071-4C5F-89BF-D967B6EEC410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56;p13">
            <a:extLst>
              <a:ext uri="{FF2B5EF4-FFF2-40B4-BE49-F238E27FC236}">
                <a16:creationId xmlns:a16="http://schemas.microsoft.com/office/drawing/2014/main" id="{EC93F50E-A37E-4385-BF90-2F2F3CC373A0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" name="Google Shape;55;p13">
            <a:extLst>
              <a:ext uri="{FF2B5EF4-FFF2-40B4-BE49-F238E27FC236}">
                <a16:creationId xmlns:a16="http://schemas.microsoft.com/office/drawing/2014/main" id="{A09AFEAC-F40D-496E-9ACD-B406C3095759}"/>
              </a:ext>
            </a:extLst>
          </p:cNvPr>
          <p:cNvSpPr/>
          <p:nvPr/>
        </p:nvSpPr>
        <p:spPr>
          <a:xfrm>
            <a:off x="1609545" y="8410460"/>
            <a:ext cx="6736170" cy="196046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latin typeface="Work Sans"/>
                <a:sym typeface="Work Sans"/>
              </a:rPr>
              <a:t>Be sure to include a date on the brochure as information </a:t>
            </a:r>
            <a:br>
              <a:rPr lang="en-US">
                <a:latin typeface="Work Sans"/>
                <a:sym typeface="Work Sans"/>
              </a:rPr>
            </a:br>
            <a:r>
              <a:rPr lang="en-US">
                <a:latin typeface="Work Sans"/>
                <a:sym typeface="Work Sans"/>
              </a:rPr>
              <a:t>changes quickly.</a:t>
            </a:r>
          </a:p>
        </p:txBody>
      </p:sp>
      <p:sp>
        <p:nvSpPr>
          <p:cNvPr id="46" name="Google Shape;56;p13">
            <a:extLst>
              <a:ext uri="{FF2B5EF4-FFF2-40B4-BE49-F238E27FC236}">
                <a16:creationId xmlns:a16="http://schemas.microsoft.com/office/drawing/2014/main" id="{54FD3222-4221-4EFC-998C-3B045AE66EBD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8B05432-8DAA-4763-9BDD-B0CAB0D131C0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Google Shape;56;p13">
            <a:extLst>
              <a:ext uri="{FF2B5EF4-FFF2-40B4-BE49-F238E27FC236}">
                <a16:creationId xmlns:a16="http://schemas.microsoft.com/office/drawing/2014/main" id="{FB2199B5-95F2-4518-B0C3-129FA3A5712B}"/>
              </a:ext>
            </a:extLst>
          </p:cNvPr>
          <p:cNvSpPr/>
          <p:nvPr/>
        </p:nvSpPr>
        <p:spPr>
          <a:xfrm>
            <a:off x="1598114" y="-3800930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2620623-2B9B-4DC1-9CE4-1376FFCA847C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55;p13">
            <a:extLst>
              <a:ext uri="{FF2B5EF4-FFF2-40B4-BE49-F238E27FC236}">
                <a16:creationId xmlns:a16="http://schemas.microsoft.com/office/drawing/2014/main" id="{A00B592B-B35D-4799-AE4C-3ADC32F7EB77}"/>
              </a:ext>
            </a:extLst>
          </p:cNvPr>
          <p:cNvSpPr/>
          <p:nvPr/>
        </p:nvSpPr>
        <p:spPr>
          <a:xfrm>
            <a:off x="1598114" y="-3432202"/>
            <a:ext cx="6861994" cy="27538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114FBF-5AE4-42F5-8AE8-A5207B89C7FF}"/>
              </a:ext>
            </a:extLst>
          </p:cNvPr>
          <p:cNvSpPr txBox="1"/>
          <p:nvPr/>
        </p:nvSpPr>
        <p:spPr>
          <a:xfrm>
            <a:off x="188331" y="6883602"/>
            <a:ext cx="2844966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fi ki </a:t>
            </a:r>
            <a:r>
              <a:rPr lang="en-US" sz="1100" dirty="0" err="1">
                <a:cs typeface="Calibri"/>
              </a:rPr>
              <a:t>ansent</a:t>
            </a:r>
            <a:r>
              <a:rPr lang="en-US" sz="1100" dirty="0">
                <a:cs typeface="Calibri"/>
              </a:rPr>
              <a:t>, ki ap bay tete, </a:t>
            </a:r>
            <a:r>
              <a:rPr lang="en-US" sz="1100" dirty="0" err="1">
                <a:cs typeface="Calibri"/>
              </a:rPr>
              <a:t>oswa</a:t>
            </a:r>
            <a:r>
              <a:rPr lang="en-US" sz="1100" dirty="0">
                <a:cs typeface="Calibri"/>
              </a:rPr>
              <a:t> ki ap </a:t>
            </a:r>
            <a:r>
              <a:rPr lang="en-US" sz="1100" dirty="0" err="1">
                <a:cs typeface="Calibri"/>
              </a:rPr>
              <a:t>eseye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ansent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enpòtan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anpil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kenbe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manman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bebe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an </a:t>
            </a:r>
            <a:r>
              <a:rPr lang="en-US" sz="1100" dirty="0" err="1">
                <a:cs typeface="Calibri"/>
              </a:rPr>
              <a:t>sante</a:t>
            </a:r>
            <a:r>
              <a:rPr lang="en-US" sz="1100" dirty="0">
                <a:cs typeface="Calibri"/>
              </a:rPr>
              <a:t>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55F4B92-A022-4FA9-97D1-244E9872D5E7}"/>
              </a:ext>
            </a:extLst>
          </p:cNvPr>
          <p:cNvSpPr txBox="1"/>
          <p:nvPr/>
        </p:nvSpPr>
        <p:spPr>
          <a:xfrm>
            <a:off x="155121" y="6603334"/>
            <a:ext cx="883765" cy="268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err="1"/>
              <a:t>Pou</a:t>
            </a:r>
            <a:r>
              <a:rPr lang="en-US" sz="1400" b="1" dirty="0"/>
              <a:t> fi </a:t>
            </a:r>
            <a:r>
              <a:rPr lang="en-US" sz="1400" b="1" dirty="0" err="1"/>
              <a:t>yo</a:t>
            </a:r>
            <a:r>
              <a:rPr lang="en-US" sz="1400" b="1" dirty="0"/>
              <a:t>:</a:t>
            </a:r>
            <a:endParaRPr lang="en-US" sz="1400" b="1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442F4-DE5C-6AAE-6226-CAD7316A4A24}"/>
              </a:ext>
            </a:extLst>
          </p:cNvPr>
          <p:cNvSpPr txBox="1"/>
          <p:nvPr/>
        </p:nvSpPr>
        <p:spPr>
          <a:xfrm>
            <a:off x="6856969" y="4686724"/>
            <a:ext cx="3049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HT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Pwoteje</a:t>
            </a:r>
            <a:r>
              <a:rPr lang="fr-HT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HT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Tèt</a:t>
            </a:r>
            <a:r>
              <a:rPr lang="fr-HT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HT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</a:t>
            </a:r>
            <a:r>
              <a:rPr lang="fr-HT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COVID-19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CA84A2-D6CB-FC92-6965-20634FBDD2B8}"/>
              </a:ext>
            </a:extLst>
          </p:cNvPr>
          <p:cNvSpPr txBox="1"/>
          <p:nvPr/>
        </p:nvSpPr>
        <p:spPr>
          <a:xfrm>
            <a:off x="3738204" y="7049144"/>
            <a:ext cx="2581813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dirty="0" err="1"/>
              <a:t>Mizajou</a:t>
            </a:r>
            <a:r>
              <a:rPr lang="en-US" sz="1400" b="1" dirty="0"/>
              <a:t>: 5 </a:t>
            </a:r>
            <a:r>
              <a:rPr lang="en-US" sz="1400" b="1" dirty="0" err="1"/>
              <a:t>Oktòb</a:t>
            </a:r>
            <a:r>
              <a:rPr lang="en-US" sz="1400" b="1" dirty="0"/>
              <a:t> 2023</a:t>
            </a:r>
          </a:p>
        </p:txBody>
      </p:sp>
      <p:pic>
        <p:nvPicPr>
          <p:cNvPr id="2" name="Picture 1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784BF030-E745-E452-6489-26C8483F0A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405" y="6161482"/>
            <a:ext cx="951498" cy="5107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14B45D-2FA4-37DB-0517-FAC926F18EF7}"/>
              </a:ext>
            </a:extLst>
          </p:cNvPr>
          <p:cNvSpPr txBox="1"/>
          <p:nvPr/>
        </p:nvSpPr>
        <p:spPr>
          <a:xfrm>
            <a:off x="4774699" y="6042007"/>
            <a:ext cx="1636644" cy="6924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 err="1"/>
              <a:t>Pou</a:t>
            </a:r>
            <a:r>
              <a:rPr lang="en-US" sz="1100" dirty="0"/>
              <a:t> </a:t>
            </a:r>
            <a:r>
              <a:rPr lang="en-US" sz="1100" dirty="0" err="1"/>
              <a:t>Repons</a:t>
            </a:r>
            <a:r>
              <a:rPr lang="en-US" sz="1100" dirty="0"/>
              <a:t> </a:t>
            </a:r>
            <a:r>
              <a:rPr lang="en-US" sz="1100" dirty="0" err="1"/>
              <a:t>ak</a:t>
            </a:r>
            <a:r>
              <a:rPr lang="en-US" sz="1100" dirty="0"/>
              <a:t> </a:t>
            </a:r>
            <a:r>
              <a:rPr lang="en-US" sz="1100" dirty="0" err="1"/>
              <a:t>Keksyon</a:t>
            </a:r>
            <a:r>
              <a:rPr lang="en-US" sz="1100" dirty="0"/>
              <a:t> </a:t>
            </a:r>
            <a:r>
              <a:rPr lang="en-US" sz="1100" dirty="0" err="1"/>
              <a:t>yo</a:t>
            </a:r>
            <a:r>
              <a:rPr lang="en-US" sz="1100" dirty="0"/>
              <a:t> </a:t>
            </a:r>
            <a:r>
              <a:rPr lang="en-US" sz="1100" dirty="0" err="1"/>
              <a:t>poze</a:t>
            </a:r>
            <a:r>
              <a:rPr lang="en-US" sz="1100" dirty="0"/>
              <a:t> </a:t>
            </a:r>
            <a:r>
              <a:rPr lang="en-US" sz="1100" dirty="0" err="1"/>
              <a:t>souvan</a:t>
            </a:r>
            <a:r>
              <a:rPr lang="en-US" sz="1100" dirty="0"/>
              <a:t>, </a:t>
            </a:r>
            <a:r>
              <a:rPr lang="en-US" sz="1100" dirty="0" err="1"/>
              <a:t>vizite</a:t>
            </a:r>
            <a:r>
              <a:rPr lang="en-US" sz="1100" dirty="0"/>
              <a:t> </a:t>
            </a:r>
            <a:r>
              <a:rPr lang="en-US" sz="1100" b="1" dirty="0"/>
              <a:t>Migrant Clinicians Network</a:t>
            </a:r>
            <a:r>
              <a:rPr lang="en-US" sz="1100" dirty="0"/>
              <a:t>:</a:t>
            </a:r>
            <a:br>
              <a:rPr lang="en-US" sz="1100" dirty="0"/>
            </a:br>
            <a:r>
              <a:rPr lang="en-US" sz="1200" dirty="0"/>
              <a:t>https://bit.ly/3ki1xAI</a:t>
            </a:r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9B0CB-54B5-E0D2-6FE4-C16EE9F22989}"/>
              </a:ext>
            </a:extLst>
          </p:cNvPr>
          <p:cNvSpPr txBox="1"/>
          <p:nvPr/>
        </p:nvSpPr>
        <p:spPr>
          <a:xfrm>
            <a:off x="4774699" y="5212409"/>
            <a:ext cx="158756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  <a:buClr>
                <a:srgbClr val="0E5299"/>
              </a:buClr>
              <a:buSzPct val="225000"/>
            </a:pPr>
            <a:r>
              <a:rPr lang="en-US" sz="1100" b="1" dirty="0" err="1">
                <a:ea typeface="+mn-lt"/>
                <a:cs typeface="+mn-lt"/>
              </a:rPr>
              <a:t>Vizite</a:t>
            </a:r>
            <a:r>
              <a:rPr lang="en-US" sz="1100" b="1" dirty="0">
                <a:ea typeface="+mn-lt"/>
                <a:cs typeface="+mn-lt"/>
              </a:rPr>
              <a:t> Sant </a:t>
            </a:r>
            <a:r>
              <a:rPr lang="en-US" sz="1100" b="1" dirty="0" err="1">
                <a:ea typeface="+mn-lt"/>
                <a:cs typeface="+mn-lt"/>
              </a:rPr>
              <a:t>Kontwòl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Maladi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yo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ak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Pwevansyon</a:t>
            </a:r>
            <a:r>
              <a:rPr lang="en-US" sz="1100" b="1" dirty="0">
                <a:ea typeface="+mn-lt"/>
                <a:cs typeface="+mn-lt"/>
              </a:rPr>
              <a:t>:</a:t>
            </a:r>
            <a:br>
              <a:rPr lang="en-US" sz="1100" b="1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https://www.cdc.gov/coronavirus/2019-ncov/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B5C3189-EDB8-3D13-DC5A-C4942E12B2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44" y="5220916"/>
            <a:ext cx="927459" cy="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0D224C6D-E8EF-4211-9756-6DC6C615AA6C}"/>
              </a:ext>
            </a:extLst>
          </p:cNvPr>
          <p:cNvSpPr/>
          <p:nvPr/>
        </p:nvSpPr>
        <p:spPr>
          <a:xfrm>
            <a:off x="6733426" y="2437929"/>
            <a:ext cx="3324973" cy="751778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E17B11B-52C6-47D5-B28A-E51F8EAE0034}"/>
              </a:ext>
            </a:extLst>
          </p:cNvPr>
          <p:cNvSpPr/>
          <p:nvPr/>
        </p:nvSpPr>
        <p:spPr>
          <a:xfrm>
            <a:off x="6732814" y="-6791"/>
            <a:ext cx="3334158" cy="888699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7F08F341-63C8-4E34-8EF8-33FB31D3C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2198" r="5067" b="27522"/>
          <a:stretch/>
        </p:blipFill>
        <p:spPr>
          <a:xfrm>
            <a:off x="-4" y="-1"/>
            <a:ext cx="3371851" cy="1672135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851" cy="88425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871329" y="252490"/>
            <a:ext cx="2372892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b="1">
                <a:solidFill>
                  <a:schemeClr val="bg1"/>
                </a:solidFill>
                <a:cs typeface="Calibri"/>
              </a:rPr>
              <a:t>KISA POU KONNEN LÈ W AP PRAN VAKSEN COVID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31629" y="4490754"/>
            <a:ext cx="2950693" cy="1410724"/>
            <a:chOff x="3643289" y="4315161"/>
            <a:chExt cx="2950693" cy="14107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dirty="0"/>
                  <a:t>Ou ap </a:t>
                </a:r>
                <a:r>
                  <a:rPr lang="en-US" sz="1100" b="1" dirty="0" err="1"/>
                  <a:t>santi</a:t>
                </a:r>
                <a:r>
                  <a:rPr lang="en-US" sz="1100" b="1" dirty="0"/>
                  <a:t> w </a:t>
                </a:r>
                <a:r>
                  <a:rPr lang="en-US" sz="1100" b="1" dirty="0" err="1"/>
                  <a:t>byen</a:t>
                </a:r>
                <a:r>
                  <a:rPr lang="en-US" sz="1100" b="1" dirty="0"/>
                  <a:t> </a:t>
                </a:r>
                <a:r>
                  <a:rPr lang="en-US" sz="1100" b="1" dirty="0" err="1"/>
                  <a:t>kèk</a:t>
                </a:r>
                <a:r>
                  <a:rPr lang="en-US" sz="1100" b="1" dirty="0"/>
                  <a:t> </a:t>
                </a:r>
                <a:r>
                  <a:rPr lang="en-US" sz="1100" b="1" dirty="0" err="1"/>
                  <a:t>jou</a:t>
                </a:r>
                <a:r>
                  <a:rPr lang="en-US" sz="1100" b="1" dirty="0"/>
                  <a:t> </a:t>
                </a:r>
                <a:r>
                  <a:rPr lang="en-US" sz="1100" b="1" dirty="0" err="1"/>
                  <a:t>apre</a:t>
                </a:r>
                <a:r>
                  <a:rPr lang="en-US" sz="1100" b="1" dirty="0"/>
                  <a:t> </a:t>
                </a:r>
                <a:r>
                  <a:rPr lang="en-US" sz="1100" b="1" dirty="0" err="1"/>
                  <a:t>ou</a:t>
                </a:r>
                <a:r>
                  <a:rPr lang="en-US" sz="1100" b="1" dirty="0"/>
                  <a:t> fin </a:t>
                </a:r>
                <a:r>
                  <a:rPr lang="en-US" sz="1100" b="1" dirty="0" err="1"/>
                  <a:t>pran</a:t>
                </a:r>
                <a:r>
                  <a:rPr lang="en-US" sz="1100" b="1" dirty="0"/>
                  <a:t> piki a.</a:t>
                </a:r>
                <a:endParaRPr lang="en-US" sz="1100" b="1" dirty="0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124318" y="4315758"/>
              <a:ext cx="1469664" cy="1410127"/>
              <a:chOff x="5124318" y="4315758"/>
              <a:chExt cx="1469664" cy="14101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124318" y="5268837"/>
                <a:ext cx="14696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dirty="0" err="1">
                    <a:cs typeface="Calibri"/>
                  </a:rPr>
                  <a:t>Yo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konsidere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ou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ajou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depi</a:t>
                </a:r>
                <a:r>
                  <a:rPr lang="en-US" sz="1100" b="1" dirty="0">
                    <a:cs typeface="Calibri"/>
                  </a:rPr>
                  <a:t> w </a:t>
                </a:r>
                <a:r>
                  <a:rPr lang="en-US" sz="1100" b="1" dirty="0" err="1">
                    <a:cs typeface="Calibri"/>
                  </a:rPr>
                  <a:t>resevwa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dòz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ou</a:t>
                </a:r>
                <a:r>
                  <a:rPr lang="en-US" sz="1100" b="1" dirty="0">
                    <a:cs typeface="Calibri"/>
                  </a:rPr>
                  <a:t> </a:t>
                </a:r>
                <a:r>
                  <a:rPr lang="en-US" sz="1100" b="1" dirty="0" err="1">
                    <a:cs typeface="Calibri"/>
                  </a:rPr>
                  <a:t>bezwen</a:t>
                </a:r>
                <a:r>
                  <a:rPr lang="en-US" sz="1100" b="1" dirty="0">
                    <a:cs typeface="Calibri"/>
                  </a:rPr>
                  <a:t> an (</a:t>
                </a:r>
                <a:r>
                  <a:rPr lang="en-US" sz="1100" b="1" dirty="0" err="1">
                    <a:cs typeface="Calibri"/>
                  </a:rPr>
                  <a:t>yo</a:t>
                </a:r>
                <a:r>
                  <a:rPr lang="en-US" sz="1100" b="1" dirty="0">
                    <a:cs typeface="Calibri"/>
                  </a:rPr>
                  <a:t>).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E48A02-8458-475B-8BCE-CF41ED4A85EA}"/>
              </a:ext>
            </a:extLst>
          </p:cNvPr>
          <p:cNvGrpSpPr/>
          <p:nvPr/>
        </p:nvGrpSpPr>
        <p:grpSpPr>
          <a:xfrm>
            <a:off x="3484843" y="6135873"/>
            <a:ext cx="3097479" cy="1422133"/>
            <a:chOff x="3496503" y="5978678"/>
            <a:chExt cx="3097479" cy="142213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DE8E62-6C13-40D3-B7FE-BEC4C648D3A7}"/>
                </a:ext>
              </a:extLst>
            </p:cNvPr>
            <p:cNvGrpSpPr/>
            <p:nvPr/>
          </p:nvGrpSpPr>
          <p:grpSpPr>
            <a:xfrm>
              <a:off x="3496503" y="5981826"/>
              <a:ext cx="1539886" cy="1418985"/>
              <a:chOff x="3496503" y="5981826"/>
              <a:chExt cx="1539886" cy="141898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8583C2F-7784-4FCC-BD67-F89B45AAAB25}"/>
                  </a:ext>
                </a:extLst>
              </p:cNvPr>
              <p:cNvGrpSpPr/>
              <p:nvPr/>
            </p:nvGrpSpPr>
            <p:grpSpPr>
              <a:xfrm>
                <a:off x="3830342" y="5981826"/>
                <a:ext cx="912658" cy="912658"/>
                <a:chOff x="551043" y="6616319"/>
                <a:chExt cx="1906877" cy="1906877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9D98DC-A3DE-4819-BACD-1451DB23D2BA}"/>
                    </a:ext>
                  </a:extLst>
                </p:cNvPr>
                <p:cNvSpPr/>
                <p:nvPr/>
              </p:nvSpPr>
              <p:spPr>
                <a:xfrm>
                  <a:off x="551043" y="6616319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8" name="Graphic 67">
                  <a:extLst>
                    <a:ext uri="{FF2B5EF4-FFF2-40B4-BE49-F238E27FC236}">
                      <a16:creationId xmlns:a16="http://schemas.microsoft.com/office/drawing/2014/main" id="{108C51B7-80EA-4AA9-9180-F79C7FB58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878" y="6689124"/>
                  <a:ext cx="1580314" cy="1761266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AAC854-2E22-419D-B132-096B2F209976}"/>
                  </a:ext>
                </a:extLst>
              </p:cNvPr>
              <p:cNvSpPr txBox="1"/>
              <p:nvPr/>
            </p:nvSpPr>
            <p:spPr>
              <a:xfrm>
                <a:off x="3496503" y="6943763"/>
                <a:ext cx="1539886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Kontinye</a:t>
                </a:r>
                <a:r>
                  <a:rPr lang="en-US" sz="1100" b="1"/>
                  <a:t> mete mask nan </a:t>
                </a:r>
                <a:r>
                  <a:rPr lang="en-US" sz="1100" b="1" err="1"/>
                  <a:t>espas</a:t>
                </a:r>
                <a:r>
                  <a:rPr lang="en-US" sz="1100" b="1"/>
                  <a:t> </a:t>
                </a:r>
                <a:r>
                  <a:rPr lang="en-US" sz="1100" b="1" err="1"/>
                  <a:t>kote</a:t>
                </a:r>
                <a:r>
                  <a:rPr lang="en-US" sz="1100" b="1"/>
                  <a:t> ki </a:t>
                </a:r>
                <a:r>
                  <a:rPr lang="en-US" sz="1100" b="1" err="1"/>
                  <a:t>chaje</a:t>
                </a:r>
                <a:r>
                  <a:rPr lang="en-US" sz="1100" b="1"/>
                  <a:t> </a:t>
                </a:r>
                <a:r>
                  <a:rPr lang="en-US" sz="1100" b="1" err="1"/>
                  <a:t>moun</a:t>
                </a:r>
                <a:r>
                  <a:rPr lang="en-US" sz="1100" b="1"/>
                  <a:t> epi lave men </a:t>
                </a:r>
                <a:r>
                  <a:rPr lang="en-US" sz="1100" b="1" err="1"/>
                  <a:t>ou</a:t>
                </a:r>
                <a:r>
                  <a:rPr lang="en-US" sz="1100" b="1"/>
                  <a:t>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D9E393-0A72-457D-A10E-4A652B5FDD1C}"/>
                </a:ext>
              </a:extLst>
            </p:cNvPr>
            <p:cNvGrpSpPr/>
            <p:nvPr/>
          </p:nvGrpSpPr>
          <p:grpSpPr>
            <a:xfrm>
              <a:off x="5178064" y="5978678"/>
              <a:ext cx="1415918" cy="1410703"/>
              <a:chOff x="5178064" y="5978678"/>
              <a:chExt cx="1415918" cy="141070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A300940-612E-4434-A90A-166319E03B88}"/>
                  </a:ext>
                </a:extLst>
              </p:cNvPr>
              <p:cNvGrpSpPr/>
              <p:nvPr/>
            </p:nvGrpSpPr>
            <p:grpSpPr>
              <a:xfrm>
                <a:off x="5406247" y="5978678"/>
                <a:ext cx="910394" cy="950687"/>
                <a:chOff x="5310651" y="6616319"/>
                <a:chExt cx="1906877" cy="199127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ECC08A2-238A-4CB1-8AE0-794CADCFE2CA}"/>
                    </a:ext>
                  </a:extLst>
                </p:cNvPr>
                <p:cNvSpPr/>
                <p:nvPr/>
              </p:nvSpPr>
              <p:spPr>
                <a:xfrm>
                  <a:off x="5310651" y="6616319"/>
                  <a:ext cx="1906877" cy="1906877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0" name="Graphic 69">
                  <a:extLst>
                    <a:ext uri="{FF2B5EF4-FFF2-40B4-BE49-F238E27FC236}">
                      <a16:creationId xmlns:a16="http://schemas.microsoft.com/office/drawing/2014/main" id="{A5138267-2CC7-4BD0-98E1-87BB31AA7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8062" y="6700715"/>
                  <a:ext cx="1496071" cy="1906877"/>
                </a:xfrm>
                <a:prstGeom prst="rect">
                  <a:avLst/>
                </a:prstGeom>
              </p:spPr>
            </p:pic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0DF418-A625-4960-A393-2A15BFEA09B0}"/>
                  </a:ext>
                </a:extLst>
              </p:cNvPr>
              <p:cNvSpPr txBox="1"/>
              <p:nvPr/>
            </p:nvSpPr>
            <p:spPr>
              <a:xfrm>
                <a:off x="5178064" y="6932333"/>
                <a:ext cx="141591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Ou</a:t>
                </a:r>
                <a:r>
                  <a:rPr lang="en-US" sz="1100" b="1"/>
                  <a:t> </a:t>
                </a:r>
                <a:r>
                  <a:rPr lang="en-US" sz="1100" b="1" err="1"/>
                  <a:t>fè</a:t>
                </a:r>
                <a:r>
                  <a:rPr lang="en-US" sz="1100" b="1"/>
                  <a:t> </a:t>
                </a:r>
                <a:r>
                  <a:rPr lang="en-US" sz="1100" b="1" err="1"/>
                  <a:t>pati</a:t>
                </a:r>
                <a:r>
                  <a:rPr lang="en-US" sz="1100" b="1"/>
                  <a:t> pa w la </a:t>
                </a:r>
                <a:r>
                  <a:rPr lang="en-US" sz="1100" b="1" err="1"/>
                  <a:t>pou</a:t>
                </a:r>
                <a:r>
                  <a:rPr lang="en-US" sz="1100" b="1"/>
                  <a:t> </a:t>
                </a:r>
                <a:r>
                  <a:rPr lang="en-US" sz="1100" b="1" err="1"/>
                  <a:t>pwoteje</a:t>
                </a:r>
                <a:r>
                  <a:rPr lang="en-US" sz="1100" b="1"/>
                  <a:t> </a:t>
                </a:r>
                <a:r>
                  <a:rPr lang="en-US" sz="1100" b="1" err="1"/>
                  <a:t>tèt</a:t>
                </a:r>
                <a:r>
                  <a:rPr lang="en-US" sz="1100" b="1"/>
                  <a:t> </a:t>
                </a:r>
                <a:r>
                  <a:rPr lang="en-US" sz="1100" b="1" err="1"/>
                  <a:t>ou</a:t>
                </a:r>
                <a:r>
                  <a:rPr lang="en-US" sz="1100" b="1"/>
                  <a:t> </a:t>
                </a:r>
                <a:r>
                  <a:rPr lang="en-US" sz="1100" b="1" err="1"/>
                  <a:t>ak</a:t>
                </a:r>
                <a:r>
                  <a:rPr lang="en-US" sz="1100" b="1"/>
                  <a:t> </a:t>
                </a:r>
                <a:r>
                  <a:rPr lang="en-US" sz="1100" b="1" err="1"/>
                  <a:t>lòt</a:t>
                </a:r>
                <a:r>
                  <a:rPr lang="en-US" sz="1100" b="1"/>
                  <a:t> </a:t>
                </a:r>
                <a:r>
                  <a:rPr lang="en-US" sz="1100" b="1" err="1"/>
                  <a:t>moun</a:t>
                </a:r>
                <a:r>
                  <a:rPr lang="en-US" sz="1100" b="1"/>
                  <a:t> </a:t>
                </a:r>
                <a:r>
                  <a:rPr lang="en-US" sz="1100" b="1" err="1"/>
                  <a:t>kont</a:t>
                </a:r>
                <a:r>
                  <a:rPr lang="en-US" sz="1100" b="1"/>
                  <a:t> COVID-19 la!</a:t>
                </a:r>
                <a:endParaRPr lang="en-US" sz="1100" b="1">
                  <a:cs typeface="Calibri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073D58-88F1-972C-C8A0-C29EE39C3045}"/>
              </a:ext>
            </a:extLst>
          </p:cNvPr>
          <p:cNvGrpSpPr/>
          <p:nvPr/>
        </p:nvGrpSpPr>
        <p:grpSpPr>
          <a:xfrm>
            <a:off x="3678469" y="2877035"/>
            <a:ext cx="2964897" cy="1399647"/>
            <a:chOff x="3678469" y="2767124"/>
            <a:chExt cx="2964897" cy="13996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1AA550C-EE3F-C787-FF31-40FAF48CCB1D}"/>
                </a:ext>
              </a:extLst>
            </p:cNvPr>
            <p:cNvGrpSpPr/>
            <p:nvPr/>
          </p:nvGrpSpPr>
          <p:grpSpPr>
            <a:xfrm>
              <a:off x="3678469" y="2767509"/>
              <a:ext cx="1204312" cy="1392385"/>
              <a:chOff x="3672855" y="2611358"/>
              <a:chExt cx="1204312" cy="139238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C92E1F6-CB79-4454-8F75-4337B1CD1240}"/>
                  </a:ext>
                </a:extLst>
              </p:cNvPr>
              <p:cNvGrpSpPr/>
              <p:nvPr/>
            </p:nvGrpSpPr>
            <p:grpSpPr>
              <a:xfrm>
                <a:off x="3818682" y="2611358"/>
                <a:ext cx="912659" cy="904573"/>
                <a:chOff x="5308054" y="1151350"/>
                <a:chExt cx="1912070" cy="189512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8E70612-92D9-41E3-A0B5-16C06E125376}"/>
                    </a:ext>
                  </a:extLst>
                </p:cNvPr>
                <p:cNvSpPr/>
                <p:nvPr/>
              </p:nvSpPr>
              <p:spPr>
                <a:xfrm>
                  <a:off x="5308054" y="1151350"/>
                  <a:ext cx="1912070" cy="1895129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Graphic 59">
                  <a:extLst>
                    <a:ext uri="{FF2B5EF4-FFF2-40B4-BE49-F238E27FC236}">
                      <a16:creationId xmlns:a16="http://schemas.microsoft.com/office/drawing/2014/main" id="{897F88EE-9380-4C72-87E9-2CFBA51EAA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4345" y="1244342"/>
                  <a:ext cx="1266835" cy="1747665"/>
                </a:xfrm>
                <a:prstGeom prst="rect">
                  <a:avLst/>
                </a:prstGeom>
              </p:spPr>
            </p:pic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B83FDF-F93F-4618-9DBE-B31F40A0657A}"/>
                  </a:ext>
                </a:extLst>
              </p:cNvPr>
              <p:cNvSpPr txBox="1"/>
              <p:nvPr/>
            </p:nvSpPr>
            <p:spPr>
              <a:xfrm>
                <a:off x="3672855" y="3546695"/>
                <a:ext cx="1204312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dirty="0"/>
                  <a:t>Tout </a:t>
                </a:r>
                <a:r>
                  <a:rPr lang="en-US" sz="1100" b="1" dirty="0" err="1"/>
                  <a:t>vaksen</a:t>
                </a:r>
                <a:r>
                  <a:rPr lang="en-US" sz="1100" b="1" dirty="0"/>
                  <a:t> </a:t>
                </a:r>
                <a:r>
                  <a:rPr lang="en-US" sz="1100" b="1" dirty="0" err="1"/>
                  <a:t>kont</a:t>
                </a:r>
                <a:r>
                  <a:rPr lang="en-US" sz="1100" b="1" dirty="0"/>
                  <a:t> KOVID-19 </a:t>
                </a:r>
                <a:r>
                  <a:rPr lang="en-US" sz="1100" b="1" dirty="0" err="1"/>
                  <a:t>yo</a:t>
                </a:r>
                <a:r>
                  <a:rPr lang="en-US" sz="1100" b="1" dirty="0"/>
                  <a:t> </a:t>
                </a:r>
                <a:r>
                  <a:rPr lang="en-US" sz="1100" b="1" dirty="0" err="1"/>
                  <a:t>san</a:t>
                </a:r>
                <a:r>
                  <a:rPr lang="en-US" sz="1100" b="1" dirty="0"/>
                  <a:t> </a:t>
                </a:r>
                <a:r>
                  <a:rPr lang="en-US" sz="1100" b="1" dirty="0" err="1"/>
                  <a:t>danje</a:t>
                </a:r>
                <a:r>
                  <a:rPr lang="en-US" sz="1100" b="1" dirty="0"/>
                  <a:t> epi </a:t>
                </a:r>
                <a:r>
                  <a:rPr lang="en-US" sz="1100" b="1" dirty="0" err="1"/>
                  <a:t>yo</a:t>
                </a:r>
                <a:r>
                  <a:rPr lang="en-US" sz="1100" b="1" dirty="0"/>
                  <a:t> </a:t>
                </a:r>
                <a:r>
                  <a:rPr lang="en-US" sz="1100" b="1" dirty="0" err="1"/>
                  <a:t>efikas</a:t>
                </a:r>
                <a:r>
                  <a:rPr lang="en-US" sz="1100" b="1" dirty="0"/>
                  <a:t>. </a:t>
                </a:r>
                <a:endParaRPr lang="en-US" sz="1100" b="1" dirty="0">
                  <a:cs typeface="Calibri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D5A2D8-73F6-409F-A288-22E919A88FB5}"/>
                </a:ext>
              </a:extLst>
            </p:cNvPr>
            <p:cNvGrpSpPr/>
            <p:nvPr/>
          </p:nvGrpSpPr>
          <p:grpSpPr>
            <a:xfrm>
              <a:off x="5022220" y="2767124"/>
              <a:ext cx="1621146" cy="1399647"/>
              <a:chOff x="5033880" y="2652212"/>
              <a:chExt cx="1621146" cy="139964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DD5FC86-05F0-48AB-93B0-64165CAF5FD6}"/>
                  </a:ext>
                </a:extLst>
              </p:cNvPr>
              <p:cNvGrpSpPr/>
              <p:nvPr/>
            </p:nvGrpSpPr>
            <p:grpSpPr>
              <a:xfrm>
                <a:off x="5406248" y="2652212"/>
                <a:ext cx="912658" cy="912658"/>
                <a:chOff x="3973660" y="2739932"/>
                <a:chExt cx="1906877" cy="1906877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3FB5EBF-5B72-4C2E-BA7D-BD4FB9A8E362}"/>
                    </a:ext>
                  </a:extLst>
                </p:cNvPr>
                <p:cNvSpPr/>
                <p:nvPr/>
              </p:nvSpPr>
              <p:spPr>
                <a:xfrm>
                  <a:off x="3973660" y="2739932"/>
                  <a:ext cx="1906877" cy="1906877"/>
                </a:xfrm>
                <a:prstGeom prst="rect">
                  <a:avLst/>
                </a:prstGeom>
                <a:solidFill>
                  <a:srgbClr val="FF7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Graphic 61">
                  <a:extLst>
                    <a:ext uri="{FF2B5EF4-FFF2-40B4-BE49-F238E27FC236}">
                      <a16:creationId xmlns:a16="http://schemas.microsoft.com/office/drawing/2014/main" id="{49D3CE87-0927-415E-8FD8-75F7856FBF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4229" y="2842702"/>
                  <a:ext cx="1360976" cy="1720366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952BE9E-FE66-4F25-BCCB-70DDF04034C7}"/>
                  </a:ext>
                </a:extLst>
              </p:cNvPr>
              <p:cNvSpPr txBox="1"/>
              <p:nvPr/>
            </p:nvSpPr>
            <p:spPr>
              <a:xfrm>
                <a:off x="5033880" y="3594811"/>
                <a:ext cx="1621146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 dirty="0" err="1">
                    <a:ea typeface="+mn-lt"/>
                    <a:cs typeface="Calibri Light"/>
                  </a:rPr>
                  <a:t>Apre</a:t>
                </a:r>
                <a:r>
                  <a:rPr lang="en-US" sz="1100" b="1" dirty="0">
                    <a:ea typeface="+mn-lt"/>
                    <a:cs typeface="Calibri Light"/>
                  </a:rPr>
                  <a:t> </a:t>
                </a:r>
                <a:r>
                  <a:rPr lang="en-US" sz="1100" b="1" dirty="0" err="1">
                    <a:ea typeface="+mn-lt"/>
                    <a:cs typeface="Calibri Light"/>
                  </a:rPr>
                  <a:t>vaksinasyon</a:t>
                </a:r>
                <a:r>
                  <a:rPr lang="en-US" sz="1100" b="1" dirty="0">
                    <a:ea typeface="+mn-lt"/>
                    <a:cs typeface="Calibri Light"/>
                  </a:rPr>
                  <a:t> an </a:t>
                </a:r>
                <a:r>
                  <a:rPr lang="en-US" sz="1100" b="1" dirty="0" err="1">
                    <a:ea typeface="+mn-lt"/>
                    <a:cs typeface="Calibri Light"/>
                  </a:rPr>
                  <a:t>ou</a:t>
                </a:r>
                <a:r>
                  <a:rPr lang="en-US" sz="1100" b="1" dirty="0">
                    <a:ea typeface="+mn-lt"/>
                    <a:cs typeface="Calibri Light"/>
                  </a:rPr>
                  <a:t> ka gen: </a:t>
                </a:r>
                <a:r>
                  <a:rPr lang="en-US" sz="1100" b="1" dirty="0" err="1">
                    <a:ea typeface="+mn-lt"/>
                    <a:cs typeface="Calibri Light"/>
                  </a:rPr>
                  <a:t>doulè</a:t>
                </a:r>
                <a:r>
                  <a:rPr lang="en-US" sz="1100" b="1" dirty="0">
                    <a:ea typeface="+mn-lt"/>
                    <a:cs typeface="Calibri Light"/>
                  </a:rPr>
                  <a:t> nan bra, </a:t>
                </a:r>
                <a:r>
                  <a:rPr lang="en-US" sz="1100" b="1" dirty="0" err="1">
                    <a:ea typeface="+mn-lt"/>
                    <a:cs typeface="Calibri Light"/>
                  </a:rPr>
                  <a:t>tèt</a:t>
                </a:r>
                <a:r>
                  <a:rPr lang="en-US" sz="1100" b="1" dirty="0">
                    <a:ea typeface="+mn-lt"/>
                    <a:cs typeface="Calibri Light"/>
                  </a:rPr>
                  <a:t> </a:t>
                </a:r>
                <a:r>
                  <a:rPr lang="en-US" sz="1100" b="1" dirty="0" err="1">
                    <a:ea typeface="+mn-lt"/>
                    <a:cs typeface="Calibri Light"/>
                  </a:rPr>
                  <a:t>fè</a:t>
                </a:r>
                <a:r>
                  <a:rPr lang="en-US" sz="1100" b="1" dirty="0">
                    <a:ea typeface="+mn-lt"/>
                    <a:cs typeface="Calibri Light"/>
                  </a:rPr>
                  <a:t> mal, </a:t>
                </a:r>
                <a:r>
                  <a:rPr lang="en-US" sz="1100" b="1" dirty="0" err="1">
                    <a:ea typeface="+mn-lt"/>
                    <a:cs typeface="Calibri Light"/>
                  </a:rPr>
                  <a:t>lafyèv</a:t>
                </a:r>
                <a:r>
                  <a:rPr lang="en-US" sz="1100" b="1" dirty="0">
                    <a:ea typeface="+mn-lt"/>
                    <a:cs typeface="Calibri Light"/>
                  </a:rPr>
                  <a:t>, </a:t>
                </a:r>
                <a:r>
                  <a:rPr lang="en-US" sz="1100" b="1" dirty="0" err="1">
                    <a:ea typeface="+mn-lt"/>
                    <a:cs typeface="Calibri Light"/>
                  </a:rPr>
                  <a:t>oswa</a:t>
                </a:r>
                <a:r>
                  <a:rPr lang="en-US" sz="1100" b="1" dirty="0">
                    <a:ea typeface="+mn-lt"/>
                    <a:cs typeface="Calibri Light"/>
                  </a:rPr>
                  <a:t> </a:t>
                </a:r>
                <a:r>
                  <a:rPr lang="en-US" sz="1100" b="1" dirty="0" err="1">
                    <a:ea typeface="+mn-lt"/>
                    <a:cs typeface="Calibri Light"/>
                  </a:rPr>
                  <a:t>frison</a:t>
                </a:r>
                <a:r>
                  <a:rPr lang="en-US" sz="1100" b="1" dirty="0">
                    <a:ea typeface="+mn-lt"/>
                    <a:cs typeface="Calibri Light"/>
                  </a:rPr>
                  <a:t>.</a:t>
                </a: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0" y="1654969"/>
            <a:ext cx="3371849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400048" y="1772432"/>
            <a:ext cx="2571752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 err="1">
                <a:solidFill>
                  <a:schemeClr val="bg1"/>
                </a:solidFill>
                <a:cs typeface="Calibri"/>
              </a:rPr>
              <a:t>Avantaj</a:t>
            </a:r>
            <a:r>
              <a:rPr lang="es-ES" sz="17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700" b="1" err="1">
                <a:solidFill>
                  <a:schemeClr val="bg1"/>
                </a:solidFill>
                <a:cs typeface="Calibri"/>
              </a:rPr>
              <a:t>Vaksinasyon</a:t>
            </a:r>
            <a:r>
              <a:rPr lang="es-ES" sz="17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700" b="1" err="1">
                <a:solidFill>
                  <a:schemeClr val="bg1"/>
                </a:solidFill>
                <a:cs typeface="Calibri"/>
              </a:rPr>
              <a:t>an</a:t>
            </a:r>
            <a:endParaRPr lang="es-ES" sz="17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1" y="5385593"/>
            <a:ext cx="3371850" cy="583282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338951" y="5468194"/>
            <a:ext cx="2707912" cy="4154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500" b="1" dirty="0" err="1">
                <a:solidFill>
                  <a:schemeClr val="bg1"/>
                </a:solidFill>
                <a:cs typeface="Calibri"/>
              </a:rPr>
              <a:t>Risk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ki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genyen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pou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moun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ki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pa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br>
              <a:rPr lang="es-ES" sz="1500" b="1" dirty="0">
                <a:solidFill>
                  <a:schemeClr val="bg1"/>
                </a:solidFill>
                <a:cs typeface="Calibri"/>
              </a:rPr>
            </a:br>
            <a:r>
              <a:rPr lang="es-ES" sz="1500" b="1" dirty="0" err="1">
                <a:solidFill>
                  <a:schemeClr val="bg1"/>
                </a:solidFill>
                <a:cs typeface="Calibri"/>
              </a:rPr>
              <a:t>pran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an</a:t>
            </a:r>
            <a:endParaRPr lang="es-ES" sz="15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271833" y="6075859"/>
            <a:ext cx="2821366" cy="14465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 err="1">
                <a:cs typeface="Calibri"/>
              </a:rPr>
              <a:t>Plis</a:t>
            </a:r>
            <a:r>
              <a:rPr lang="en-US" sz="1200" dirty="0">
                <a:cs typeface="Calibri"/>
              </a:rPr>
              <a:t> risk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kontamine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COVID-19.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 err="1">
                <a:cs typeface="Calibri"/>
              </a:rPr>
              <a:t>Plis</a:t>
            </a:r>
            <a:r>
              <a:rPr lang="en-US" sz="1200" dirty="0">
                <a:cs typeface="Calibri"/>
              </a:rPr>
              <a:t> risk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gen </a:t>
            </a:r>
            <a:r>
              <a:rPr lang="en-US" sz="1200" dirty="0" err="1">
                <a:cs typeface="Calibri"/>
              </a:rPr>
              <a:t>gwo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enfeksyon</a:t>
            </a:r>
            <a:r>
              <a:rPr lang="en-US" sz="1200" dirty="0">
                <a:cs typeface="Calibri"/>
              </a:rPr>
              <a:t>, </a:t>
            </a:r>
            <a:r>
              <a:rPr lang="en-US" sz="1200" dirty="0" err="1">
                <a:cs typeface="Calibri"/>
              </a:rPr>
              <a:t>entène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lopital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lanmò</a:t>
            </a:r>
            <a:r>
              <a:rPr lang="en-US" sz="1200" dirty="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>
                <a:cs typeface="Calibri"/>
              </a:rPr>
              <a:t>Si yon </a:t>
            </a:r>
            <a:r>
              <a:rPr lang="en-US" sz="1200" dirty="0" err="1">
                <a:cs typeface="Calibri"/>
              </a:rPr>
              <a:t>majorite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moun</a:t>
            </a:r>
            <a:r>
              <a:rPr lang="en-US" sz="1200" dirty="0">
                <a:cs typeface="Calibri"/>
              </a:rPr>
              <a:t> </a:t>
            </a:r>
            <a:r>
              <a:rPr lang="en-US" sz="1200" b="1" dirty="0">
                <a:cs typeface="Calibri"/>
              </a:rPr>
              <a:t>PA PRAN VAKSEN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kont</a:t>
            </a:r>
            <a:r>
              <a:rPr lang="en-US" sz="1200" dirty="0">
                <a:cs typeface="Calibri"/>
              </a:rPr>
              <a:t> COVID-19 la, </a:t>
            </a:r>
            <a:r>
              <a:rPr lang="en-US" sz="1200" dirty="0" err="1">
                <a:cs typeface="Calibri"/>
              </a:rPr>
              <a:t>alò</a:t>
            </a:r>
            <a:r>
              <a:rPr lang="en-US" sz="1200" dirty="0">
                <a:cs typeface="Calibri"/>
              </a:rPr>
              <a:t> risk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gen </a:t>
            </a:r>
            <a:r>
              <a:rPr lang="en-US" sz="1200" dirty="0" err="1">
                <a:cs typeface="Calibri"/>
              </a:rPr>
              <a:t>maladi</a:t>
            </a:r>
            <a:r>
              <a:rPr lang="en-US" sz="1200" dirty="0">
                <a:cs typeface="Calibri"/>
              </a:rPr>
              <a:t> ki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epi risk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gen </a:t>
            </a:r>
            <a:r>
              <a:rPr lang="en-US" sz="1200" dirty="0" err="1">
                <a:cs typeface="Calibri"/>
              </a:rPr>
              <a:t>nouvo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mitasyon</a:t>
            </a:r>
            <a:r>
              <a:rPr lang="en-US" sz="1200" dirty="0">
                <a:cs typeface="Calibri"/>
              </a:rPr>
              <a:t> ki pi </a:t>
            </a:r>
            <a:r>
              <a:rPr lang="en-US" sz="1200" dirty="0" err="1">
                <a:cs typeface="Calibri"/>
              </a:rPr>
              <a:t>kontajye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danjere</a:t>
            </a:r>
            <a:r>
              <a:rPr lang="en-US" sz="1200" dirty="0">
                <a:cs typeface="Calibri"/>
              </a:rPr>
              <a:t> vin pi </a:t>
            </a:r>
            <a:r>
              <a:rPr lang="en-US" sz="1200" dirty="0" err="1">
                <a:cs typeface="Calibri"/>
              </a:rPr>
              <a:t>plis</a:t>
            </a:r>
            <a:r>
              <a:rPr lang="en-US" sz="1200" dirty="0">
                <a:cs typeface="Calibri"/>
              </a:rPr>
              <a:t>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0DB9AF7-CFC5-4DFA-ABD1-D22CBDA07F11}"/>
              </a:ext>
            </a:extLst>
          </p:cNvPr>
          <p:cNvSpPr txBox="1"/>
          <p:nvPr/>
        </p:nvSpPr>
        <p:spPr>
          <a:xfrm>
            <a:off x="6858198" y="317890"/>
            <a:ext cx="3047604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 dirty="0" err="1">
                <a:solidFill>
                  <a:schemeClr val="bg1"/>
                </a:solidFill>
                <a:cs typeface="Calibri"/>
              </a:rPr>
              <a:t>Kòman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m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ap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fè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konnen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kilè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oswa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si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bezwen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yon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lòt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cs typeface="Calibri"/>
              </a:rPr>
              <a:t>an</a:t>
            </a:r>
            <a:r>
              <a:rPr lang="es-ES" sz="1600" b="1" dirty="0">
                <a:solidFill>
                  <a:schemeClr val="bg1"/>
                </a:solidFill>
                <a:cs typeface="Calibri"/>
              </a:rPr>
              <a:t>?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8BE779-ED93-43C1-B2DC-1EDC1AE0F920}"/>
              </a:ext>
            </a:extLst>
          </p:cNvPr>
          <p:cNvSpPr txBox="1"/>
          <p:nvPr/>
        </p:nvSpPr>
        <p:spPr>
          <a:xfrm>
            <a:off x="6816529" y="2536124"/>
            <a:ext cx="3130944" cy="5401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300" b="1" dirty="0">
                <a:solidFill>
                  <a:schemeClr val="bg1"/>
                </a:solidFill>
                <a:cs typeface="Calibri"/>
              </a:rPr>
              <a:t>Kisa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Ta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Dwe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Fè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Si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Te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Resevwa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Kont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Kovid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Nan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Yon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Peyi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Diferan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Epi Li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Pa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Disponib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Nan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Peyi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300" b="1" dirty="0" err="1">
                <a:solidFill>
                  <a:schemeClr val="bg1"/>
                </a:solidFill>
                <a:cs typeface="Calibri"/>
              </a:rPr>
              <a:t>Etazini</a:t>
            </a:r>
            <a:r>
              <a:rPr lang="es-ES" sz="1300" b="1" dirty="0">
                <a:solidFill>
                  <a:schemeClr val="bg1"/>
                </a:solidFill>
                <a:cs typeface="Calibri"/>
              </a:rPr>
              <a:t>?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3482495-BD14-4B94-8405-C95646A5FC7A}"/>
              </a:ext>
            </a:extLst>
          </p:cNvPr>
          <p:cNvSpPr txBox="1"/>
          <p:nvPr/>
        </p:nvSpPr>
        <p:spPr>
          <a:xfrm>
            <a:off x="6922018" y="3268630"/>
            <a:ext cx="2919965" cy="23463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ea typeface="+mn-lt"/>
                <a:cs typeface="+mn-lt"/>
              </a:rPr>
              <a:t>Se pa tout </a:t>
            </a:r>
            <a:r>
              <a:rPr lang="en-US" sz="1100" dirty="0" err="1">
                <a:ea typeface="+mn-lt"/>
                <a:cs typeface="+mn-lt"/>
              </a:rPr>
              <a:t>peyi</a:t>
            </a:r>
            <a:r>
              <a:rPr lang="en-US" sz="1100" dirty="0">
                <a:ea typeface="+mn-lt"/>
                <a:cs typeface="+mn-lt"/>
              </a:rPr>
              <a:t> ki </a:t>
            </a:r>
            <a:r>
              <a:rPr lang="en-US" sz="1100" dirty="0" err="1">
                <a:ea typeface="+mn-lt"/>
                <a:cs typeface="+mn-lt"/>
              </a:rPr>
              <a:t>apwouve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menm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kont</a:t>
            </a:r>
            <a:r>
              <a:rPr lang="en-US" sz="1100" dirty="0">
                <a:ea typeface="+mn-lt"/>
                <a:cs typeface="+mn-lt"/>
              </a:rPr>
              <a:t> COVID-19 </a:t>
            </a:r>
            <a:r>
              <a:rPr lang="en-US" sz="1100" dirty="0" err="1">
                <a:ea typeface="+mn-lt"/>
                <a:cs typeface="+mn-lt"/>
              </a:rPr>
              <a:t>avèk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Etazini</a:t>
            </a:r>
            <a:r>
              <a:rPr lang="en-US" sz="1100" dirty="0">
                <a:ea typeface="+mn-lt"/>
                <a:cs typeface="+mn-lt"/>
              </a:rPr>
              <a:t>.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50" dirty="0">
                <a:ea typeface="+mn-lt"/>
                <a:cs typeface="+mn-lt"/>
              </a:rPr>
              <a:t>Gen </a:t>
            </a:r>
            <a:r>
              <a:rPr lang="en-US" sz="1050" dirty="0" err="1">
                <a:ea typeface="+mn-lt"/>
                <a:cs typeface="+mn-lt"/>
              </a:rPr>
              <a:t>kèk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vaksen</a:t>
            </a:r>
            <a:r>
              <a:rPr lang="en-US" sz="1050" dirty="0">
                <a:ea typeface="+mn-lt"/>
                <a:cs typeface="+mn-lt"/>
              </a:rPr>
              <a:t> ki pa </a:t>
            </a:r>
            <a:r>
              <a:rPr lang="en-US" sz="1050" dirty="0" err="1">
                <a:ea typeface="+mn-lt"/>
                <a:cs typeface="+mn-lt"/>
              </a:rPr>
              <a:t>disponib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Ozetazini</a:t>
            </a:r>
            <a:r>
              <a:rPr lang="en-US" sz="1050" dirty="0">
                <a:ea typeface="+mn-lt"/>
                <a:cs typeface="+mn-lt"/>
              </a:rPr>
              <a:t> men </a:t>
            </a:r>
            <a:r>
              <a:rPr lang="en-US" sz="1050" dirty="0" err="1">
                <a:ea typeface="+mn-lt"/>
                <a:cs typeface="+mn-lt"/>
              </a:rPr>
              <a:t>yo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rekonèt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yo</a:t>
            </a:r>
            <a:r>
              <a:rPr lang="en-US" sz="1050" dirty="0">
                <a:ea typeface="+mn-lt"/>
                <a:cs typeface="+mn-lt"/>
              </a:rPr>
              <a:t>. Si Sant </a:t>
            </a:r>
            <a:r>
              <a:rPr lang="en-US" sz="1050" dirty="0" err="1">
                <a:ea typeface="+mn-lt"/>
                <a:cs typeface="+mn-lt"/>
              </a:rPr>
              <a:t>Kontwòl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ak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Prevansyon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Maladi</a:t>
            </a:r>
            <a:r>
              <a:rPr lang="en-US" sz="1050" dirty="0">
                <a:ea typeface="+mn-lt"/>
                <a:cs typeface="+mn-lt"/>
              </a:rPr>
              <a:t> (Centers for Disease Control and Prevention, CDC) </a:t>
            </a:r>
            <a:r>
              <a:rPr lang="en-US" sz="1050" dirty="0" err="1">
                <a:ea typeface="+mn-lt"/>
                <a:cs typeface="+mn-lt"/>
              </a:rPr>
              <a:t>rekonèt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vaksen</a:t>
            </a:r>
            <a:r>
              <a:rPr lang="en-US" sz="1050" dirty="0">
                <a:ea typeface="+mn-lt"/>
                <a:cs typeface="+mn-lt"/>
              </a:rPr>
              <a:t> w </a:t>
            </a:r>
            <a:r>
              <a:rPr lang="en-US" sz="1050" dirty="0" err="1">
                <a:ea typeface="+mn-lt"/>
                <a:cs typeface="+mn-lt"/>
              </a:rPr>
              <a:t>lan</a:t>
            </a:r>
            <a:r>
              <a:rPr lang="en-US" sz="1050" dirty="0">
                <a:ea typeface="+mn-lt"/>
                <a:cs typeface="+mn-lt"/>
              </a:rPr>
              <a:t>, epi w gen kat </a:t>
            </a:r>
            <a:r>
              <a:rPr lang="en-US" sz="1050" dirty="0" err="1">
                <a:ea typeface="+mn-lt"/>
                <a:cs typeface="+mn-lt"/>
              </a:rPr>
              <a:t>vaksen</a:t>
            </a:r>
            <a:r>
              <a:rPr lang="en-US" sz="1050" dirty="0">
                <a:ea typeface="+mn-lt"/>
                <a:cs typeface="+mn-lt"/>
              </a:rPr>
              <a:t>, </a:t>
            </a:r>
            <a:r>
              <a:rPr lang="en-US" sz="1050" dirty="0" err="1">
                <a:ea typeface="+mn-lt"/>
                <a:cs typeface="+mn-lt"/>
              </a:rPr>
              <a:t>lè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konsa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ou</a:t>
            </a:r>
            <a:r>
              <a:rPr lang="en-US" sz="1050" dirty="0">
                <a:ea typeface="+mn-lt"/>
                <a:cs typeface="+mn-lt"/>
              </a:rPr>
              <a:t> pa </a:t>
            </a:r>
            <a:r>
              <a:rPr lang="en-US" sz="1050" dirty="0" err="1">
                <a:ea typeface="+mn-lt"/>
                <a:cs typeface="+mn-lt"/>
              </a:rPr>
              <a:t>bezwen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rekòmanse</a:t>
            </a:r>
            <a:r>
              <a:rPr lang="en-US" sz="1050" dirty="0">
                <a:ea typeface="+mn-lt"/>
                <a:cs typeface="+mn-lt"/>
              </a:rPr>
              <a:t>. Ou ka </a:t>
            </a:r>
            <a:r>
              <a:rPr lang="en-US" sz="1050" dirty="0" err="1">
                <a:ea typeface="+mn-lt"/>
                <a:cs typeface="+mn-lt"/>
              </a:rPr>
              <a:t>pran</a:t>
            </a:r>
            <a:r>
              <a:rPr lang="en-US" sz="1050" dirty="0">
                <a:ea typeface="+mn-lt"/>
                <a:cs typeface="+mn-lt"/>
              </a:rPr>
              <a:t> yon </a:t>
            </a:r>
            <a:r>
              <a:rPr lang="en-US" sz="1050" dirty="0" err="1">
                <a:ea typeface="+mn-lt"/>
                <a:cs typeface="+mn-lt"/>
              </a:rPr>
              <a:t>dòz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vaksen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mesaje</a:t>
            </a:r>
            <a:r>
              <a:rPr lang="en-US" sz="1050" dirty="0">
                <a:ea typeface="+mn-lt"/>
                <a:cs typeface="+mn-lt"/>
              </a:rPr>
              <a:t> Asid </a:t>
            </a:r>
            <a:r>
              <a:rPr lang="en-US" sz="1050" dirty="0" err="1">
                <a:ea typeface="+mn-lt"/>
                <a:cs typeface="+mn-lt"/>
              </a:rPr>
              <a:t>RiboNikleyik</a:t>
            </a:r>
            <a:r>
              <a:rPr lang="en-US" sz="1050" dirty="0">
                <a:ea typeface="+mn-lt"/>
                <a:cs typeface="+mn-lt"/>
              </a:rPr>
              <a:t> (messenger </a:t>
            </a:r>
            <a:r>
              <a:rPr lang="en-US" sz="1050" dirty="0" err="1">
                <a:ea typeface="+mn-lt"/>
                <a:cs typeface="+mn-lt"/>
              </a:rPr>
              <a:t>RiboNucleic</a:t>
            </a:r>
            <a:r>
              <a:rPr lang="en-US" sz="1050" dirty="0">
                <a:ea typeface="+mn-lt"/>
                <a:cs typeface="+mn-lt"/>
              </a:rPr>
              <a:t> Acid, mRNA) (Pfizer </a:t>
            </a:r>
            <a:r>
              <a:rPr lang="en-US" sz="1050" dirty="0" err="1">
                <a:ea typeface="+mn-lt"/>
                <a:cs typeface="+mn-lt"/>
              </a:rPr>
              <a:t>oswa</a:t>
            </a:r>
            <a:r>
              <a:rPr lang="en-US" sz="1050" dirty="0">
                <a:ea typeface="+mn-lt"/>
                <a:cs typeface="+mn-lt"/>
              </a:rPr>
              <a:t> Moderna) </a:t>
            </a:r>
            <a:r>
              <a:rPr lang="en-US" sz="1050" dirty="0" err="1">
                <a:ea typeface="+mn-lt"/>
                <a:cs typeface="+mn-lt"/>
              </a:rPr>
              <a:t>pou</a:t>
            </a:r>
            <a:r>
              <a:rPr lang="en-US" sz="1050" dirty="0">
                <a:ea typeface="+mn-lt"/>
                <a:cs typeface="+mn-lt"/>
              </a:rPr>
              <a:t> w ka fin </a:t>
            </a:r>
            <a:r>
              <a:rPr lang="en-US" sz="1050" dirty="0" err="1">
                <a:ea typeface="+mn-lt"/>
                <a:cs typeface="+mn-lt"/>
              </a:rPr>
              <a:t>pran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vaksinen</a:t>
            </a:r>
            <a:r>
              <a:rPr lang="en-US" sz="1050" dirty="0">
                <a:ea typeface="+mn-lt"/>
                <a:cs typeface="+mn-lt"/>
              </a:rPr>
              <a:t> an </a:t>
            </a:r>
            <a:r>
              <a:rPr lang="en-US" sz="1050" dirty="0" err="1">
                <a:ea typeface="+mn-lt"/>
                <a:cs typeface="+mn-lt"/>
              </a:rPr>
              <a:t>nèt</a:t>
            </a:r>
            <a:r>
              <a:rPr lang="en-US" sz="1050" dirty="0">
                <a:ea typeface="+mn-lt"/>
                <a:cs typeface="+mn-lt"/>
              </a:rPr>
              <a:t>. Si w pa gen kat </a:t>
            </a:r>
            <a:r>
              <a:rPr lang="en-US" sz="1050" dirty="0" err="1">
                <a:ea typeface="+mn-lt"/>
                <a:cs typeface="+mn-lt"/>
              </a:rPr>
              <a:t>vaksen</a:t>
            </a:r>
            <a:r>
              <a:rPr lang="en-US" sz="1050" dirty="0">
                <a:ea typeface="+mn-lt"/>
                <a:cs typeface="+mn-lt"/>
              </a:rPr>
              <a:t>, </a:t>
            </a:r>
            <a:r>
              <a:rPr lang="en-US" sz="1050" dirty="0" err="1">
                <a:ea typeface="+mn-lt"/>
                <a:cs typeface="+mn-lt"/>
              </a:rPr>
              <a:t>ou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pral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bezwen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rekòmanse</a:t>
            </a:r>
            <a:r>
              <a:rPr lang="en-US" sz="1050" dirty="0">
                <a:ea typeface="+mn-lt"/>
                <a:cs typeface="+mn-lt"/>
              </a:rPr>
              <a:t>. </a:t>
            </a:r>
            <a:r>
              <a:rPr lang="en-US" sz="1050" dirty="0" err="1">
                <a:ea typeface="+mn-lt"/>
                <a:cs typeface="+mn-lt"/>
              </a:rPr>
              <a:t>Chache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wè</a:t>
            </a:r>
            <a:r>
              <a:rPr lang="en-US" sz="1050" dirty="0">
                <a:ea typeface="+mn-lt"/>
                <a:cs typeface="+mn-lt"/>
              </a:rPr>
              <a:t> yon </a:t>
            </a:r>
            <a:r>
              <a:rPr lang="en-US" sz="1050" dirty="0" err="1">
                <a:ea typeface="+mn-lt"/>
                <a:cs typeface="+mn-lt"/>
              </a:rPr>
              <a:t>doktè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pou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konnen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kantite</a:t>
            </a:r>
            <a:r>
              <a:rPr lang="en-US" sz="1050" dirty="0">
                <a:ea typeface="+mn-lt"/>
                <a:cs typeface="+mn-lt"/>
              </a:rPr>
              <a:t> tan ki </a:t>
            </a:r>
            <a:r>
              <a:rPr lang="en-US" sz="1050" dirty="0" err="1">
                <a:ea typeface="+mn-lt"/>
                <a:cs typeface="+mn-lt"/>
              </a:rPr>
              <a:t>rekòmande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pou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pran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pran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dòz</a:t>
            </a:r>
            <a:r>
              <a:rPr lang="en-US" sz="1050" dirty="0">
                <a:ea typeface="+mn-lt"/>
                <a:cs typeface="+mn-lt"/>
              </a:rPr>
              <a:t> </a:t>
            </a:r>
            <a:r>
              <a:rPr lang="en-US" sz="1050" dirty="0" err="1">
                <a:ea typeface="+mn-lt"/>
                <a:cs typeface="+mn-lt"/>
              </a:rPr>
              <a:t>yo</a:t>
            </a:r>
            <a:r>
              <a:rPr lang="en-US" sz="1050" dirty="0">
                <a:ea typeface="+mn-lt"/>
                <a:cs typeface="+mn-lt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271833" y="2212771"/>
            <a:ext cx="2821366" cy="30777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an </a:t>
            </a:r>
            <a:r>
              <a:rPr lang="en-US" sz="1200" dirty="0" err="1">
                <a:cs typeface="Calibri"/>
              </a:rPr>
              <a:t>pwoteje</a:t>
            </a:r>
            <a:r>
              <a:rPr lang="en-US" sz="1200" dirty="0">
                <a:cs typeface="Calibri"/>
              </a:rPr>
              <a:t> w, </a:t>
            </a:r>
            <a:r>
              <a:rPr lang="en-US" sz="1200" dirty="0" err="1">
                <a:cs typeface="Calibri"/>
              </a:rPr>
              <a:t>fanmi</a:t>
            </a:r>
            <a:r>
              <a:rPr lang="en-US" sz="1200" dirty="0">
                <a:cs typeface="Calibri"/>
              </a:rPr>
              <a:t> w,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kòlèg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kont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maladi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epi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pa </a:t>
            </a:r>
            <a:r>
              <a:rPr lang="en-US" sz="1200" dirty="0" err="1">
                <a:cs typeface="Calibri"/>
              </a:rPr>
              <a:t>entène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lopital</a:t>
            </a:r>
            <a:r>
              <a:rPr lang="en-US" sz="1200" dirty="0">
                <a:cs typeface="Calibri"/>
              </a:rPr>
              <a:t>. 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an </a:t>
            </a:r>
            <a:r>
              <a:rPr lang="en-US" sz="1200" dirty="0" err="1">
                <a:cs typeface="Calibri"/>
              </a:rPr>
              <a:t>diminye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kantite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nouvo</a:t>
            </a:r>
            <a:r>
              <a:rPr lang="en-US" sz="1200" dirty="0">
                <a:cs typeface="Calibri"/>
              </a:rPr>
              <a:t> ka COVID-19 ki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epi ki </a:t>
            </a:r>
            <a:r>
              <a:rPr lang="en-US" sz="1200" dirty="0" err="1">
                <a:cs typeface="Calibri"/>
              </a:rPr>
              <a:t>tiye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moun</a:t>
            </a:r>
            <a:r>
              <a:rPr lang="en-US" sz="1200" dirty="0">
                <a:cs typeface="Calibri"/>
              </a:rPr>
              <a:t> nan </a:t>
            </a:r>
            <a:r>
              <a:rPr lang="en-US" sz="1200" dirty="0" err="1">
                <a:cs typeface="Calibri"/>
              </a:rPr>
              <a:t>kominote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ou</a:t>
            </a:r>
            <a:r>
              <a:rPr lang="en-US" sz="1200" dirty="0">
                <a:cs typeface="Calibri"/>
              </a:rPr>
              <a:t> a.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an </a:t>
            </a:r>
            <a:r>
              <a:rPr lang="en-US" sz="1200" dirty="0" err="1">
                <a:cs typeface="Calibri"/>
              </a:rPr>
              <a:t>pwoteje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lopital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doktè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pa </a:t>
            </a:r>
            <a:r>
              <a:rPr lang="en-US" sz="1200" dirty="0" err="1">
                <a:cs typeface="Calibri"/>
              </a:rPr>
              <a:t>plen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avèk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pasyan</a:t>
            </a:r>
            <a:r>
              <a:rPr lang="en-US" sz="1200" dirty="0">
                <a:cs typeface="Calibri"/>
              </a:rPr>
              <a:t> ki </a:t>
            </a:r>
            <a:r>
              <a:rPr lang="en-US" sz="1200" dirty="0" err="1">
                <a:cs typeface="Calibri"/>
              </a:rPr>
              <a:t>malad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avèk</a:t>
            </a:r>
            <a:r>
              <a:rPr lang="en-US" sz="1200" dirty="0">
                <a:cs typeface="Calibri"/>
              </a:rPr>
              <a:t> COVID-19.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Plis</a:t>
            </a:r>
            <a:r>
              <a:rPr lang="en-US" sz="1200" dirty="0">
                <a:cs typeface="Calibri"/>
              </a:rPr>
              <a:t> gen </a:t>
            </a:r>
            <a:r>
              <a:rPr lang="en-US" sz="1200" dirty="0" err="1">
                <a:cs typeface="Calibri"/>
              </a:rPr>
              <a:t>moun</a:t>
            </a:r>
            <a:r>
              <a:rPr lang="en-US" sz="1200" dirty="0">
                <a:cs typeface="Calibri"/>
              </a:rPr>
              <a:t> nan </a:t>
            </a:r>
            <a:r>
              <a:rPr lang="en-US" sz="1200" dirty="0" err="1">
                <a:cs typeface="Calibri"/>
              </a:rPr>
              <a:t>kominote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nou</a:t>
            </a:r>
            <a:r>
              <a:rPr lang="en-US" sz="1200" dirty="0">
                <a:cs typeface="Calibri"/>
              </a:rPr>
              <a:t> an ki </a:t>
            </a:r>
            <a:r>
              <a:rPr lang="en-US" sz="1200" dirty="0" err="1">
                <a:cs typeface="Calibri"/>
              </a:rPr>
              <a:t>vaksine</a:t>
            </a:r>
            <a:r>
              <a:rPr lang="en-US" sz="1200" dirty="0">
                <a:cs typeface="Calibri"/>
              </a:rPr>
              <a:t>, </a:t>
            </a:r>
            <a:r>
              <a:rPr lang="en-US" sz="1200" dirty="0" err="1">
                <a:cs typeface="Calibri"/>
              </a:rPr>
              <a:t>mwens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bezwen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enkyete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nouvo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varyan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>
                <a:cs typeface="Calibri"/>
              </a:rPr>
              <a:t>Nan pa </a:t>
            </a:r>
            <a:r>
              <a:rPr lang="en-US" sz="1200" dirty="0" err="1">
                <a:cs typeface="Calibri"/>
              </a:rPr>
              <a:t>twò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lontan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nou</a:t>
            </a:r>
            <a:r>
              <a:rPr lang="en-US" sz="1200" dirty="0">
                <a:cs typeface="Calibri"/>
              </a:rPr>
              <a:t> ap </a:t>
            </a:r>
            <a:r>
              <a:rPr lang="en-US" sz="1200" dirty="0" err="1">
                <a:cs typeface="Calibri"/>
              </a:rPr>
              <a:t>kapab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retounen</a:t>
            </a:r>
            <a:r>
              <a:rPr lang="en-US" sz="1200" dirty="0">
                <a:cs typeface="Calibri"/>
              </a:rPr>
              <a:t> nan </a:t>
            </a:r>
            <a:r>
              <a:rPr lang="en-US" sz="1200" dirty="0" err="1">
                <a:cs typeface="Calibri"/>
              </a:rPr>
              <a:t>aktivite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nòmal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si</a:t>
            </a:r>
            <a:r>
              <a:rPr lang="en-US" sz="1200" dirty="0">
                <a:cs typeface="Calibri"/>
              </a:rPr>
              <a:t> gen </a:t>
            </a:r>
            <a:r>
              <a:rPr lang="en-US" sz="1200" dirty="0" err="1">
                <a:cs typeface="Calibri"/>
              </a:rPr>
              <a:t>plis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moun</a:t>
            </a:r>
            <a:br>
              <a:rPr lang="en-US" sz="1200" dirty="0">
                <a:cs typeface="Calibri"/>
              </a:rPr>
            </a:br>
            <a:r>
              <a:rPr lang="en-US" sz="1200" dirty="0">
                <a:cs typeface="Calibri"/>
              </a:rPr>
              <a:t>ki </a:t>
            </a:r>
            <a:r>
              <a:rPr lang="en-US" sz="1200" dirty="0" err="1">
                <a:cs typeface="Calibri"/>
              </a:rPr>
              <a:t>vaksine</a:t>
            </a:r>
            <a:r>
              <a:rPr lang="en-US" sz="1200" dirty="0">
                <a:cs typeface="Calibri"/>
              </a:rPr>
              <a:t>.</a:t>
            </a:r>
          </a:p>
        </p:txBody>
      </p:sp>
      <p:sp>
        <p:nvSpPr>
          <p:cNvPr id="73" name="Google Shape;55;p13">
            <a:extLst>
              <a:ext uri="{FF2B5EF4-FFF2-40B4-BE49-F238E27FC236}">
                <a16:creationId xmlns:a16="http://schemas.microsoft.com/office/drawing/2014/main" id="{54FAC6A3-A11C-4F13-92B0-2966640B05A8}"/>
              </a:ext>
            </a:extLst>
          </p:cNvPr>
          <p:cNvSpPr/>
          <p:nvPr/>
        </p:nvSpPr>
        <p:spPr>
          <a:xfrm>
            <a:off x="10927602" y="-190722"/>
            <a:ext cx="3818912" cy="405775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Address Concerns in the Community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This panel is intended to provide information addressing the concerns specific to the community receiving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brochure.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boxes with the questions and answers can be edited, copied or deleted so you can customize this panel to fit your needs.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Here you can include links to relevant resources or more information addressing the community’s concerns.</a:t>
            </a:r>
          </a:p>
        </p:txBody>
      </p:sp>
      <p:sp>
        <p:nvSpPr>
          <p:cNvPr id="84" name="Google Shape;56;p13">
            <a:extLst>
              <a:ext uri="{FF2B5EF4-FFF2-40B4-BE49-F238E27FC236}">
                <a16:creationId xmlns:a16="http://schemas.microsoft.com/office/drawing/2014/main" id="{6301E195-806A-4789-914D-A0A1ABD12A03}"/>
              </a:ext>
            </a:extLst>
          </p:cNvPr>
          <p:cNvSpPr/>
          <p:nvPr/>
        </p:nvSpPr>
        <p:spPr>
          <a:xfrm>
            <a:off x="10927602" y="-570303"/>
            <a:ext cx="1119255" cy="380312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2F9CAB5-26A5-4ACC-9431-403CD205D48F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1237626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A5D6EFA-D2CA-4604-A90C-877E24577BAE}"/>
              </a:ext>
            </a:extLst>
          </p:cNvPr>
          <p:cNvSpPr txBox="1"/>
          <p:nvPr/>
        </p:nvSpPr>
        <p:spPr>
          <a:xfrm>
            <a:off x="6922018" y="962764"/>
            <a:ext cx="2983784" cy="13388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4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Moun</a:t>
            </a:r>
            <a:r>
              <a:rPr lang="en-US" sz="1100" dirty="0">
                <a:cs typeface="Calibri"/>
              </a:rPr>
              <a:t> ki gen </a:t>
            </a:r>
            <a:r>
              <a:rPr lang="en-US" sz="1100" dirty="0" err="1">
                <a:cs typeface="Calibri"/>
              </a:rPr>
              <a:t>sistèm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iminitè</a:t>
            </a:r>
            <a:r>
              <a:rPr lang="en-US" sz="1100" dirty="0">
                <a:cs typeface="Calibri"/>
              </a:rPr>
              <a:t> ki </a:t>
            </a:r>
            <a:r>
              <a:rPr lang="en-US" sz="1100" dirty="0" err="1">
                <a:cs typeface="Calibri"/>
              </a:rPr>
              <a:t>fèb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bezwen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dòz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anplis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spcAft>
                <a:spcPts val="4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Moun</a:t>
            </a:r>
            <a:r>
              <a:rPr lang="en-US" sz="1100" dirty="0">
                <a:cs typeface="Calibri"/>
              </a:rPr>
              <a:t> ki gen 5 an </a:t>
            </a:r>
            <a:r>
              <a:rPr lang="en-US" sz="1100" dirty="0" err="1">
                <a:cs typeface="Calibri"/>
              </a:rPr>
              <a:t>oswa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plis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bezwen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yon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kovid</a:t>
            </a:r>
            <a:r>
              <a:rPr lang="en-US" sz="1100" dirty="0">
                <a:cs typeface="Calibri"/>
              </a:rPr>
              <a:t> ki </a:t>
            </a:r>
            <a:r>
              <a:rPr lang="en-US" sz="1100" dirty="0" err="1">
                <a:cs typeface="Calibri"/>
              </a:rPr>
              <a:t>ajou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omwen</a:t>
            </a:r>
            <a:r>
              <a:rPr lang="en-US" sz="1100" dirty="0">
                <a:cs typeface="Calibri"/>
              </a:rPr>
              <a:t> 2 </a:t>
            </a:r>
            <a:r>
              <a:rPr lang="en-US" sz="1100" dirty="0" err="1">
                <a:cs typeface="Calibri"/>
              </a:rPr>
              <a:t>mwa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apre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fin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dènye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a </a:t>
            </a:r>
            <a:r>
              <a:rPr lang="en-US" sz="1100" dirty="0" err="1">
                <a:cs typeface="Calibri"/>
              </a:rPr>
              <a:t>si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dòz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kont</a:t>
            </a:r>
            <a:r>
              <a:rPr lang="en-US" sz="1100" dirty="0">
                <a:cs typeface="Calibri"/>
              </a:rPr>
              <a:t> KOVID </a:t>
            </a:r>
            <a:r>
              <a:rPr lang="en-US" sz="1100" dirty="0" err="1">
                <a:cs typeface="Calibri"/>
              </a:rPr>
              <a:t>anvan</a:t>
            </a:r>
            <a:r>
              <a:rPr lang="en-US" sz="1100" dirty="0">
                <a:cs typeface="Calibri"/>
              </a:rPr>
              <a:t>.  </a:t>
            </a:r>
          </a:p>
          <a:p>
            <a:pPr marL="171450" indent="-171450">
              <a:spcAft>
                <a:spcPts val="4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Chèche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jwenn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dènye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enfòmasyon</a:t>
            </a:r>
            <a:r>
              <a:rPr lang="en-US" sz="1100" dirty="0">
                <a:cs typeface="Calibri"/>
              </a:rPr>
              <a:t> sou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</a:t>
            </a:r>
          </a:p>
        </p:txBody>
      </p:sp>
      <p:sp>
        <p:nvSpPr>
          <p:cNvPr id="87" name="Google Shape;55;p13">
            <a:extLst>
              <a:ext uri="{FF2B5EF4-FFF2-40B4-BE49-F238E27FC236}">
                <a16:creationId xmlns:a16="http://schemas.microsoft.com/office/drawing/2014/main" id="{FB75EBC1-A90B-4351-AC7F-59F58A8F7733}"/>
              </a:ext>
            </a:extLst>
          </p:cNvPr>
          <p:cNvSpPr/>
          <p:nvPr/>
        </p:nvSpPr>
        <p:spPr>
          <a:xfrm>
            <a:off x="10927602" y="4590256"/>
            <a:ext cx="3818912" cy="31110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400" b="1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4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</p:txBody>
      </p:sp>
      <p:sp>
        <p:nvSpPr>
          <p:cNvPr id="90" name="Google Shape;56;p13">
            <a:extLst>
              <a:ext uri="{FF2B5EF4-FFF2-40B4-BE49-F238E27FC236}">
                <a16:creationId xmlns:a16="http://schemas.microsoft.com/office/drawing/2014/main" id="{092CAE2F-5A7F-4F50-BC43-BC32D9DDB515}"/>
              </a:ext>
            </a:extLst>
          </p:cNvPr>
          <p:cNvSpPr/>
          <p:nvPr/>
        </p:nvSpPr>
        <p:spPr>
          <a:xfrm>
            <a:off x="10927602" y="423607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F54ADB9-EDD6-4085-9C88-4E0A43AD590B}"/>
              </a:ext>
            </a:extLst>
          </p:cNvPr>
          <p:cNvSpPr/>
          <p:nvPr/>
        </p:nvSpPr>
        <p:spPr>
          <a:xfrm>
            <a:off x="6733427" y="5778693"/>
            <a:ext cx="3334158" cy="536012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4AEED90-7E2D-4C4A-B5AD-DD18687738DB}"/>
              </a:ext>
            </a:extLst>
          </p:cNvPr>
          <p:cNvSpPr txBox="1"/>
          <p:nvPr/>
        </p:nvSpPr>
        <p:spPr>
          <a:xfrm>
            <a:off x="7106298" y="5809785"/>
            <a:ext cx="2589505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500" b="1" dirty="0">
                <a:solidFill>
                  <a:schemeClr val="bg1"/>
                </a:solidFill>
                <a:cs typeface="Calibri"/>
              </a:rPr>
              <a:t>Ki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kote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ka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jwenn</a:t>
            </a:r>
            <a:br>
              <a:rPr lang="es-ES" sz="1500" b="1" dirty="0">
                <a:solidFill>
                  <a:schemeClr val="bg1"/>
                </a:solidFill>
                <a:cs typeface="Calibri"/>
              </a:rPr>
            </a:br>
            <a:r>
              <a:rPr lang="es-ES" sz="1500" b="1" dirty="0">
                <a:solidFill>
                  <a:schemeClr val="bg1"/>
                </a:solidFill>
                <a:cs typeface="Calibri"/>
              </a:rPr>
              <a:t>plis </a:t>
            </a:r>
            <a:r>
              <a:rPr lang="es-ES" sz="1500" b="1" dirty="0" err="1">
                <a:solidFill>
                  <a:schemeClr val="bg1"/>
                </a:solidFill>
                <a:cs typeface="Calibri"/>
              </a:rPr>
              <a:t>enfòmasyon</a:t>
            </a:r>
            <a:r>
              <a:rPr lang="es-ES" sz="1500" b="1" dirty="0">
                <a:solidFill>
                  <a:schemeClr val="bg1"/>
                </a:solidFill>
                <a:cs typeface="Calibri"/>
              </a:rPr>
              <a:t>?</a:t>
            </a:r>
          </a:p>
        </p:txBody>
      </p:sp>
      <p:pic>
        <p:nvPicPr>
          <p:cNvPr id="82" name="Picture 81" descr="Qr code&#10;&#10;Description automatically generated">
            <a:extLst>
              <a:ext uri="{FF2B5EF4-FFF2-40B4-BE49-F238E27FC236}">
                <a16:creationId xmlns:a16="http://schemas.microsoft.com/office/drawing/2014/main" id="{37963255-CCF6-4EF7-80BA-E336F1F1D8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64" y="6775437"/>
            <a:ext cx="803240" cy="80324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57157206-5058-41B6-BA44-B9B07BA0054A}"/>
              </a:ext>
            </a:extLst>
          </p:cNvPr>
          <p:cNvSpPr txBox="1"/>
          <p:nvPr/>
        </p:nvSpPr>
        <p:spPr>
          <a:xfrm>
            <a:off x="6921422" y="6393628"/>
            <a:ext cx="2847748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Vizite</a:t>
            </a:r>
            <a:r>
              <a:rPr lang="en-US" sz="1100" b="1">
                <a:ea typeface="+mn-lt"/>
                <a:cs typeface="+mn-lt"/>
              </a:rPr>
              <a:t> Sant </a:t>
            </a:r>
            <a:r>
              <a:rPr lang="en-US" sz="1100" b="1" err="1">
                <a:ea typeface="+mn-lt"/>
                <a:cs typeface="+mn-lt"/>
              </a:rPr>
              <a:t>pou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Kontwòl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ak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Prevansyon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Maladi</a:t>
            </a:r>
            <a:r>
              <a:rPr lang="en-US" sz="1100" b="1">
                <a:ea typeface="+mn-lt"/>
                <a:cs typeface="+mn-lt"/>
              </a:rPr>
              <a:t>: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>
                <a:ea typeface="+mn-lt"/>
                <a:cs typeface="Calibri"/>
              </a:rPr>
              <a:t>https://www.cdc.gov/coronavirus/2019-ncov/</a:t>
            </a:r>
            <a:endParaRPr lang="en-US" sz="1100">
              <a:cs typeface="Calibri"/>
            </a:endParaRPr>
          </a:p>
        </p:txBody>
      </p:sp>
      <p:pic>
        <p:nvPicPr>
          <p:cNvPr id="98" name="Picture 97" descr="Logo&#10;&#10;Description automatically generated">
            <a:extLst>
              <a:ext uri="{FF2B5EF4-FFF2-40B4-BE49-F238E27FC236}">
                <a16:creationId xmlns:a16="http://schemas.microsoft.com/office/drawing/2014/main" id="{22FFC87F-3DC3-4F75-8488-33FE1B6D88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43" y="6862169"/>
            <a:ext cx="855756" cy="6465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EC9E95A-36B1-00EE-BA39-2968884CB989}"/>
              </a:ext>
            </a:extLst>
          </p:cNvPr>
          <p:cNvGrpSpPr/>
          <p:nvPr/>
        </p:nvGrpSpPr>
        <p:grpSpPr>
          <a:xfrm>
            <a:off x="3818682" y="1027994"/>
            <a:ext cx="2728168" cy="1675272"/>
            <a:chOff x="3818682" y="1014351"/>
            <a:chExt cx="2728168" cy="167527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C43B50-56B9-48F4-A242-AA07131EB20F}"/>
                </a:ext>
              </a:extLst>
            </p:cNvPr>
            <p:cNvGrpSpPr/>
            <p:nvPr/>
          </p:nvGrpSpPr>
          <p:grpSpPr>
            <a:xfrm>
              <a:off x="3818682" y="1014402"/>
              <a:ext cx="912658" cy="1556982"/>
              <a:chOff x="3830342" y="1017380"/>
              <a:chExt cx="912658" cy="155698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4410D2-E053-4B13-9AF3-7AB02607E8E3}"/>
                  </a:ext>
                </a:extLst>
              </p:cNvPr>
              <p:cNvGrpSpPr/>
              <p:nvPr/>
            </p:nvGrpSpPr>
            <p:grpSpPr>
              <a:xfrm>
                <a:off x="3830342" y="1017380"/>
                <a:ext cx="912658" cy="912658"/>
                <a:chOff x="3715046" y="1230483"/>
                <a:chExt cx="1906877" cy="190687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1CE315-88D0-4FAB-B917-12F8669FFDDA}"/>
                    </a:ext>
                  </a:extLst>
                </p:cNvPr>
                <p:cNvSpPr/>
                <p:nvPr/>
              </p:nvSpPr>
              <p:spPr>
                <a:xfrm>
                  <a:off x="3715046" y="1230483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4EA2C26A-014B-4A02-8B74-A5A9C7085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0661" y="1298402"/>
                  <a:ext cx="1508158" cy="174946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8A546D-0D96-41A8-AF3B-4B63418BEC93}"/>
                  </a:ext>
                </a:extLst>
              </p:cNvPr>
              <p:cNvSpPr txBox="1"/>
              <p:nvPr/>
            </p:nvSpPr>
            <p:spPr>
              <a:xfrm>
                <a:off x="3830344" y="1964964"/>
                <a:ext cx="912656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1100" b="1" dirty="0"/>
                  <a:t>Li </a:t>
                </a:r>
                <a:r>
                  <a:rPr lang="fr-FR" sz="1100" b="1" dirty="0" err="1"/>
                  <a:t>enpòtan</a:t>
                </a:r>
                <a:r>
                  <a:rPr lang="fr-FR" sz="1100" b="1" dirty="0"/>
                  <a:t> pou </a:t>
                </a:r>
                <a:r>
                  <a:rPr lang="fr-FR" sz="1100" b="1" dirty="0" err="1"/>
                  <a:t>pran</a:t>
                </a:r>
                <a:r>
                  <a:rPr lang="fr-FR" sz="1100" b="1" dirty="0"/>
                  <a:t> </a:t>
                </a:r>
                <a:r>
                  <a:rPr lang="fr-FR" sz="1100" b="1" dirty="0" err="1"/>
                  <a:t>vaksen</a:t>
                </a:r>
                <a:r>
                  <a:rPr lang="fr-FR" sz="1100" b="1" dirty="0"/>
                  <a:t> an, </a:t>
                </a:r>
                <a:r>
                  <a:rPr lang="fr-FR" sz="1100" b="1" dirty="0" err="1"/>
                  <a:t>menm</a:t>
                </a:r>
                <a:r>
                  <a:rPr lang="fr-FR" sz="1100" b="1" dirty="0"/>
                  <a:t> si ou te </a:t>
                </a:r>
                <a:r>
                  <a:rPr lang="fr-FR" sz="1100" b="1" dirty="0" err="1"/>
                  <a:t>gen</a:t>
                </a:r>
                <a:r>
                  <a:rPr lang="fr-FR" sz="1100" b="1" dirty="0"/>
                  <a:t> COVID-19.</a:t>
                </a:r>
                <a:endParaRPr lang="en-US" sz="1100" b="1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20F376-D815-2103-D98C-080C92350FE4}"/>
                </a:ext>
              </a:extLst>
            </p:cNvPr>
            <p:cNvGrpSpPr/>
            <p:nvPr/>
          </p:nvGrpSpPr>
          <p:grpSpPr>
            <a:xfrm>
              <a:off x="5148098" y="1014351"/>
              <a:ext cx="1398752" cy="1675272"/>
              <a:chOff x="5148521" y="1051364"/>
              <a:chExt cx="1398752" cy="167527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2EC1C3-0E80-45C7-B781-D237CC6D5E82}"/>
                  </a:ext>
                </a:extLst>
              </p:cNvPr>
              <p:cNvSpPr/>
              <p:nvPr/>
            </p:nvSpPr>
            <p:spPr>
              <a:xfrm>
                <a:off x="5394587" y="1051364"/>
                <a:ext cx="912659" cy="912659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148521" y="1999514"/>
                <a:ext cx="1398752" cy="727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50" b="1" dirty="0" err="1">
                    <a:cs typeface="Calibri"/>
                  </a:rPr>
                  <a:t>Chèche</a:t>
                </a:r>
                <a:r>
                  <a:rPr lang="en-US" sz="1050" b="1" dirty="0">
                    <a:cs typeface="Calibri"/>
                  </a:rPr>
                  <a:t> </a:t>
                </a:r>
                <a:r>
                  <a:rPr lang="en-US" sz="1050" b="1" dirty="0" err="1">
                    <a:cs typeface="Calibri"/>
                  </a:rPr>
                  <a:t>konnen</a:t>
                </a:r>
                <a:r>
                  <a:rPr lang="en-US" sz="1050" b="1" dirty="0">
                    <a:cs typeface="Calibri"/>
                  </a:rPr>
                  <a:t> ki </a:t>
                </a:r>
                <a:r>
                  <a:rPr lang="en-US" sz="1050" b="1" dirty="0" err="1">
                    <a:cs typeface="Calibri"/>
                  </a:rPr>
                  <a:t>kote</a:t>
                </a:r>
                <a:r>
                  <a:rPr lang="en-US" sz="1050" b="1" dirty="0">
                    <a:cs typeface="Calibri"/>
                  </a:rPr>
                  <a:t> ki </a:t>
                </a:r>
                <a:r>
                  <a:rPr lang="en-US" sz="1050" b="1" dirty="0" err="1">
                    <a:cs typeface="Calibri"/>
                  </a:rPr>
                  <a:t>ofri</a:t>
                </a:r>
                <a:r>
                  <a:rPr lang="en-US" sz="1050" b="1" dirty="0">
                    <a:cs typeface="Calibri"/>
                  </a:rPr>
                  <a:t> </a:t>
                </a:r>
                <a:r>
                  <a:rPr lang="en-US" sz="1050" b="1" dirty="0" err="1">
                    <a:cs typeface="Calibri"/>
                  </a:rPr>
                  <a:t>vaksen</a:t>
                </a:r>
                <a:r>
                  <a:rPr lang="en-US" sz="1050" b="1" dirty="0">
                    <a:cs typeface="Calibri"/>
                  </a:rPr>
                  <a:t> gratis nan eta w la </a:t>
                </a:r>
                <a:r>
                  <a:rPr lang="en-US" sz="1050" b="1" dirty="0" err="1">
                    <a:cs typeface="Calibri"/>
                  </a:rPr>
                  <a:t>oswa</a:t>
                </a:r>
                <a:r>
                  <a:rPr lang="en-US" sz="1050" b="1" dirty="0">
                    <a:cs typeface="Calibri"/>
                  </a:rPr>
                  <a:t> </a:t>
                </a:r>
                <a:r>
                  <a:rPr lang="en-US" sz="1050" b="1" dirty="0" err="1">
                    <a:cs typeface="Calibri"/>
                  </a:rPr>
                  <a:t>depatman</a:t>
                </a:r>
                <a:r>
                  <a:rPr lang="en-US" sz="1050" b="1" dirty="0">
                    <a:cs typeface="Calibri"/>
                  </a:rPr>
                  <a:t> </a:t>
                </a:r>
                <a:r>
                  <a:rPr lang="en-US" sz="1050" b="1" dirty="0" err="1">
                    <a:cs typeface="Calibri"/>
                  </a:rPr>
                  <a:t>sante</a:t>
                </a:r>
                <a:r>
                  <a:rPr lang="en-US" sz="1050" b="1" dirty="0">
                    <a:cs typeface="Calibri"/>
                  </a:rPr>
                  <a:t>, </a:t>
                </a:r>
                <a:r>
                  <a:rPr lang="en-US" sz="1050" b="1" dirty="0" err="1">
                    <a:cs typeface="Calibri"/>
                  </a:rPr>
                  <a:t>famasi</a:t>
                </a:r>
                <a:r>
                  <a:rPr lang="en-US" sz="1050" b="1" dirty="0">
                    <a:cs typeface="Calibri"/>
                  </a:rPr>
                  <a:t> </a:t>
                </a:r>
                <a:r>
                  <a:rPr lang="en-US" sz="1050" b="1" dirty="0" err="1">
                    <a:cs typeface="Calibri"/>
                  </a:rPr>
                  <a:t>oswa</a:t>
                </a:r>
                <a:r>
                  <a:rPr lang="en-US" sz="1050" b="1" dirty="0">
                    <a:cs typeface="Calibri"/>
                  </a:rPr>
                  <a:t> </a:t>
                </a:r>
                <a:r>
                  <a:rPr lang="en-US" sz="1050" b="1" dirty="0" err="1">
                    <a:cs typeface="Calibri"/>
                  </a:rPr>
                  <a:t>sant</a:t>
                </a:r>
                <a:r>
                  <a:rPr lang="en-US" sz="1050" b="1" dirty="0">
                    <a:cs typeface="Calibri"/>
                  </a:rPr>
                  <a:t> </a:t>
                </a:r>
                <a:r>
                  <a:rPr lang="en-US" sz="1050" b="1" dirty="0" err="1">
                    <a:cs typeface="Calibri"/>
                  </a:rPr>
                  <a:t>sante</a:t>
                </a:r>
                <a:r>
                  <a:rPr lang="en-US" sz="1050" b="1" dirty="0">
                    <a:cs typeface="Calibri"/>
                  </a:rPr>
                  <a:t> nan </a:t>
                </a:r>
                <a:r>
                  <a:rPr lang="en-US" sz="1050" b="1" dirty="0" err="1">
                    <a:cs typeface="Calibri"/>
                  </a:rPr>
                  <a:t>zòn</a:t>
                </a:r>
                <a:r>
                  <a:rPr lang="en-US" sz="1050" b="1" dirty="0">
                    <a:cs typeface="Calibri"/>
                  </a:rPr>
                  <a:t> pa w la.</a:t>
                </a:r>
              </a:p>
            </p:txBody>
          </p:sp>
          <p:pic>
            <p:nvPicPr>
              <p:cNvPr id="8" name="Picture 7" descr="A person in a white coat and mask giving a vaccine to a person&#10;&#10;Description automatically generated">
                <a:extLst>
                  <a:ext uri="{FF2B5EF4-FFF2-40B4-BE49-F238E27FC236}">
                    <a16:creationId xmlns:a16="http://schemas.microsoft.com/office/drawing/2014/main" id="{194E93C8-64BE-7B32-2A4A-58630A8EAB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79" r="24859" b="44386"/>
              <a:stretch/>
            </p:blipFill>
            <p:spPr>
              <a:xfrm>
                <a:off x="5394587" y="1056367"/>
                <a:ext cx="910394" cy="8811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  <UserInfo>
        <DisplayName>Giovanni Lopez-Quezada</DisplayName>
        <AccountId>24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7" ma:contentTypeDescription="Create a new document." ma:contentTypeScope="" ma:versionID="11935ea43554cece546acc87638c6706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753ce5de6d5ccd8065a9a8b8e6378a65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0C9791-0C68-4692-80D1-3058BBD0918D}">
  <ds:schemaRefs>
    <ds:schemaRef ds:uri="30b11524-1a45-4028-bde0-1f9e165b8d12"/>
    <ds:schemaRef ds:uri="41a82cfb-08d0-4eac-a8a5-9ca94e9619de"/>
    <ds:schemaRef ds:uri="4de906e2-e1c5-45a8-9b25-5ef4b2a86d96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5AD33F-5EA6-4440-87CE-F40978EC1EDE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1389</Words>
  <Application>Microsoft Office PowerPoint</Application>
  <PresentationFormat>Custom</PresentationFormat>
  <Paragraphs>98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2023-10-5_Modèl_depliyan_sou-vaksen-COVID-Jeneral</dc:title>
  <dc:creator>Migrant Clinicians Network</dc:creator>
  <cp:lastModifiedBy>Giovanni Lopez-Quezada</cp:lastModifiedBy>
  <cp:revision>4</cp:revision>
  <dcterms:created xsi:type="dcterms:W3CDTF">2021-06-09T15:49:13Z</dcterms:created>
  <dcterms:modified xsi:type="dcterms:W3CDTF">2023-10-19T15:16:44Z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