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920" userDrawn="1">
          <p15:clr>
            <a:srgbClr val="A4A3A4"/>
          </p15:clr>
        </p15:guide>
        <p15:guide id="3" pos="2352" userDrawn="1">
          <p15:clr>
            <a:srgbClr val="A4A3A4"/>
          </p15:clr>
        </p15:guide>
        <p15:guide id="4" pos="4032" userDrawn="1">
          <p15:clr>
            <a:srgbClr val="A4A3A4"/>
          </p15:clr>
        </p15:guide>
        <p15:guide id="5" pos="4464" userDrawn="1">
          <p15:clr>
            <a:srgbClr val="A4A3A4"/>
          </p15:clr>
        </p15:guide>
        <p15:guide id="6" orient="horz" pos="244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21D23F-2191-2AE5-B864-8F1B32CCBC7E}" name="Mónica Fossi" initials="MF" userId="S::mfossi@migrantclinician.org::01634185-630a-4a37-8c7e-5559376f41ab" providerId="AD"/>
  <p188:author id="{856C5DAC-E5F0-24A3-7CE8-D27D76A768C5}" name="Alma Galvan" initials="AG" userId="S::agalvan@migrantclinician.org::82bfc8be-73ed-4017-b250-fad6233e871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ises Arjona Jr" initials="MAJ" lastIdx="3" clrIdx="0">
    <p:extLst>
      <p:ext uri="{19B8F6BF-5375-455C-9EA6-DF929625EA0E}">
        <p15:presenceInfo xmlns:p15="http://schemas.microsoft.com/office/powerpoint/2012/main" userId="S::mariona@migrantclinician.org::a80d5cef-34f5-4625-8e1e-059da6cac246" providerId="AD"/>
      </p:ext>
    </p:extLst>
  </p:cmAuthor>
  <p:cmAuthor id="2" name="Alma Galvan" initials="AG" lastIdx="5" clrIdx="1">
    <p:extLst>
      <p:ext uri="{19B8F6BF-5375-455C-9EA6-DF929625EA0E}">
        <p15:presenceInfo xmlns:p15="http://schemas.microsoft.com/office/powerpoint/2012/main" userId="S::agalvan@migrantclinician.org::82bfc8be-73ed-4017-b250-fad6233e8710" providerId="AD"/>
      </p:ext>
    </p:extLst>
  </p:cmAuthor>
  <p:cmAuthor id="3" name="Noel Dufrene" initials="ND" lastIdx="16" clrIdx="2">
    <p:extLst>
      <p:ext uri="{19B8F6BF-5375-455C-9EA6-DF929625EA0E}">
        <p15:presenceInfo xmlns:p15="http://schemas.microsoft.com/office/powerpoint/2012/main" userId="S::ndufrene@migrantclinician.org::131c83a1-d70b-4f56-8487-a9b39281de7c" providerId="AD"/>
      </p:ext>
    </p:extLst>
  </p:cmAuthor>
  <p:cmAuthor id="4" name="Moises Arjona Jr" initials="MJ" lastIdx="3" clrIdx="3">
    <p:extLst>
      <p:ext uri="{19B8F6BF-5375-455C-9EA6-DF929625EA0E}">
        <p15:presenceInfo xmlns:p15="http://schemas.microsoft.com/office/powerpoint/2012/main" userId="S::marjona@migrantclinician.org::a80d5cef-34f5-4625-8e1e-059da6cac246" providerId="AD"/>
      </p:ext>
    </p:extLst>
  </p:cmAuthor>
  <p:cmAuthor id="5" name="Amy Liebman" initials="AL" lastIdx="8" clrIdx="4">
    <p:extLst>
      <p:ext uri="{19B8F6BF-5375-455C-9EA6-DF929625EA0E}">
        <p15:presenceInfo xmlns:p15="http://schemas.microsoft.com/office/powerpoint/2012/main" userId="S::aliebman@migrantclinician.org::59da9bd5-3b01-4476-8a94-d6cba23d62c0" providerId="AD"/>
      </p:ext>
    </p:extLst>
  </p:cmAuthor>
  <p:cmAuthor id="6" name="Mercy Reyes" initials="MR" lastIdx="1" clrIdx="5">
    <p:extLst>
      <p:ext uri="{19B8F6BF-5375-455C-9EA6-DF929625EA0E}">
        <p15:presenceInfo xmlns:p15="http://schemas.microsoft.com/office/powerpoint/2012/main" userId="S::mreyes@migrantclinician.org::7e5229a0-aad8-4790-aa46-2e1944ebda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D2C"/>
    <a:srgbClr val="E88B0E"/>
    <a:srgbClr val="0E5299"/>
    <a:srgbClr val="2F3492"/>
    <a:srgbClr val="FFFFFF"/>
    <a:srgbClr val="319997"/>
    <a:srgbClr val="FFD243"/>
    <a:srgbClr val="549FEA"/>
    <a:srgbClr val="69ABED"/>
    <a:srgbClr val="72B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1086E8-398C-FBBF-8266-2ACD3CCB4F59}" v="3" dt="2023-10-10T21:08:11.081"/>
    <p1510:client id="{D72D1BF0-F0B6-4CAB-8514-5F50750FDC4D}" v="2" dt="2023-10-10T18:20:22.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1038" y="96"/>
      </p:cViewPr>
      <p:guideLst>
        <p:guide pos="1920"/>
        <p:guide pos="2352"/>
        <p:guide pos="4032"/>
        <p:guide pos="4464"/>
        <p:guide orient="horz"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1A2A1-49DD-4A62-9765-ACAB44B00788}" type="datetimeFigureOut">
              <a:rPr lang="en-US" smtClean="0"/>
              <a:t>10/10/2023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2CE5F-867D-4C67-B4D0-A0B12BB26D64}" type="slidenum">
              <a:rPr lang="en-US" smtClean="0"/>
              <a:t>‹#›</a:t>
            </a:fld>
            <a:endParaRPr lang="en-US"/>
          </a:p>
        </p:txBody>
      </p:sp>
    </p:spTree>
    <p:extLst>
      <p:ext uri="{BB962C8B-B14F-4D97-AF65-F5344CB8AC3E}">
        <p14:creationId xmlns:p14="http://schemas.microsoft.com/office/powerpoint/2010/main" val="366461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1</a:t>
            </a:fld>
            <a:endParaRPr lang="en-US"/>
          </a:p>
        </p:txBody>
      </p:sp>
    </p:spTree>
    <p:extLst>
      <p:ext uri="{BB962C8B-B14F-4D97-AF65-F5344CB8AC3E}">
        <p14:creationId xmlns:p14="http://schemas.microsoft.com/office/powerpoint/2010/main" val="43626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A2CE5F-867D-4C67-B4D0-A0B12BB26D64}" type="slidenum">
              <a:rPr lang="en-US" smtClean="0"/>
              <a:t>2</a:t>
            </a:fld>
            <a:endParaRPr lang="en-US"/>
          </a:p>
        </p:txBody>
      </p:sp>
    </p:spTree>
    <p:extLst>
      <p:ext uri="{BB962C8B-B14F-4D97-AF65-F5344CB8AC3E}">
        <p14:creationId xmlns:p14="http://schemas.microsoft.com/office/powerpoint/2010/main" val="332818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9282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37237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86785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280460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C278F4-9A08-431F-B491-7EFB91B99DFB}"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6374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C278F4-9A08-431F-B491-7EFB91B99DFB}"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3797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C278F4-9A08-431F-B491-7EFB91B99DFB}" type="datetimeFigureOut">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414039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C278F4-9A08-431F-B491-7EFB91B99DFB}" type="datetimeFigureOut">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18866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C278F4-9A08-431F-B491-7EFB91B99DFB}" type="datetimeFigureOut">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33507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22787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9C278F4-9A08-431F-B491-7EFB91B99DFB}"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B767A-98BE-4876-A9FA-39316C5DB223}" type="slidenum">
              <a:rPr lang="en-US" smtClean="0"/>
              <a:t>‹#›</a:t>
            </a:fld>
            <a:endParaRPr lang="en-US"/>
          </a:p>
        </p:txBody>
      </p:sp>
    </p:spTree>
    <p:extLst>
      <p:ext uri="{BB962C8B-B14F-4D97-AF65-F5344CB8AC3E}">
        <p14:creationId xmlns:p14="http://schemas.microsoft.com/office/powerpoint/2010/main" val="79301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29C278F4-9A08-431F-B491-7EFB91B99DFB}" type="datetimeFigureOut">
              <a:rPr lang="en-US" smtClean="0"/>
              <a:t>10/10/2023</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CB767A-98BE-4876-A9FA-39316C5DB223}" type="slidenum">
              <a:rPr lang="en-US" smtClean="0"/>
              <a:t>‹#›</a:t>
            </a:fld>
            <a:endParaRPr lang="en-US"/>
          </a:p>
        </p:txBody>
      </p:sp>
    </p:spTree>
    <p:extLst>
      <p:ext uri="{BB962C8B-B14F-4D97-AF65-F5344CB8AC3E}">
        <p14:creationId xmlns:p14="http://schemas.microsoft.com/office/powerpoint/2010/main" val="238198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notesSlide" Target="../notesSlides/notesSlide2.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Qr code&#10;&#10;Description automatically generated">
            <a:extLst>
              <a:ext uri="{FF2B5EF4-FFF2-40B4-BE49-F238E27FC236}">
                <a16:creationId xmlns:a16="http://schemas.microsoft.com/office/drawing/2014/main" id="{0A7F4DBD-5099-4A33-9237-7C9059983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730" y="6327413"/>
            <a:ext cx="854790" cy="854790"/>
          </a:xfrm>
          <a:prstGeom prst="rect">
            <a:avLst/>
          </a:prstGeom>
        </p:spPr>
      </p:pic>
      <p:pic>
        <p:nvPicPr>
          <p:cNvPr id="6" name="Picture 5">
            <a:extLst>
              <a:ext uri="{FF2B5EF4-FFF2-40B4-BE49-F238E27FC236}">
                <a16:creationId xmlns:a16="http://schemas.microsoft.com/office/drawing/2014/main" id="{A88CCA06-2C46-4551-B781-B75102FF2866}"/>
              </a:ext>
            </a:extLst>
          </p:cNvPr>
          <p:cNvPicPr>
            <a:picLocks noChangeAspect="1"/>
          </p:cNvPicPr>
          <p:nvPr/>
        </p:nvPicPr>
        <p:blipFill>
          <a:blip r:embed="rId4"/>
          <a:stretch>
            <a:fillRect/>
          </a:stretch>
        </p:blipFill>
        <p:spPr>
          <a:xfrm>
            <a:off x="6685042" y="0"/>
            <a:ext cx="3371380" cy="4560203"/>
          </a:xfrm>
          <a:prstGeom prst="rect">
            <a:avLst/>
          </a:prstGeom>
        </p:spPr>
      </p:pic>
      <p:pic>
        <p:nvPicPr>
          <p:cNvPr id="53" name="Picture 52">
            <a:extLst>
              <a:ext uri="{FF2B5EF4-FFF2-40B4-BE49-F238E27FC236}">
                <a16:creationId xmlns:a16="http://schemas.microsoft.com/office/drawing/2014/main" id="{850450AA-6162-4C1F-AE23-91D1EE130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5470" y="66869"/>
            <a:ext cx="2748627" cy="4261437"/>
          </a:xfrm>
          <a:prstGeom prst="rect">
            <a:avLst/>
          </a:prstGeom>
        </p:spPr>
      </p:pic>
      <p:pic>
        <p:nvPicPr>
          <p:cNvPr id="9" name="Graphic 8">
            <a:extLst>
              <a:ext uri="{FF2B5EF4-FFF2-40B4-BE49-F238E27FC236}">
                <a16:creationId xmlns:a16="http://schemas.microsoft.com/office/drawing/2014/main" id="{1D1608B5-C458-4DFE-8053-BD5151C412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82768" y="4111752"/>
            <a:ext cx="3379922" cy="3650725"/>
          </a:xfrm>
          <a:prstGeom prst="rect">
            <a:avLst/>
          </a:prstGeom>
          <a:effectLst>
            <a:outerShdw blurRad="101600" dist="38100" dir="18900000" algn="bl" rotWithShape="0">
              <a:prstClr val="black">
                <a:alpha val="40000"/>
              </a:prstClr>
            </a:outerShdw>
          </a:effectLst>
        </p:spPr>
      </p:pic>
      <p:pic>
        <p:nvPicPr>
          <p:cNvPr id="5" name="Picture 4">
            <a:extLst>
              <a:ext uri="{FF2B5EF4-FFF2-40B4-BE49-F238E27FC236}">
                <a16:creationId xmlns:a16="http://schemas.microsoft.com/office/drawing/2014/main" id="{A8186702-47F4-4679-A93C-52F4A37E9D93}"/>
              </a:ext>
            </a:extLst>
          </p:cNvPr>
          <p:cNvPicPr>
            <a:picLocks noChangeAspect="1"/>
          </p:cNvPicPr>
          <p:nvPr/>
        </p:nvPicPr>
        <p:blipFill>
          <a:blip r:embed="rId8"/>
          <a:stretch>
            <a:fillRect/>
          </a:stretch>
        </p:blipFill>
        <p:spPr>
          <a:xfrm>
            <a:off x="6660151" y="4229424"/>
            <a:ext cx="3481118" cy="3590855"/>
          </a:xfrm>
          <a:prstGeom prst="rect">
            <a:avLst/>
          </a:prstGeom>
        </p:spPr>
      </p:pic>
      <p:sp>
        <p:nvSpPr>
          <p:cNvPr id="24" name="Rectangle 23">
            <a:extLst>
              <a:ext uri="{FF2B5EF4-FFF2-40B4-BE49-F238E27FC236}">
                <a16:creationId xmlns:a16="http://schemas.microsoft.com/office/drawing/2014/main" id="{80AC400D-F660-4D51-B47A-3A22B01C9133}"/>
              </a:ext>
            </a:extLst>
          </p:cNvPr>
          <p:cNvSpPr/>
          <p:nvPr/>
        </p:nvSpPr>
        <p:spPr>
          <a:xfrm>
            <a:off x="3312835" y="3"/>
            <a:ext cx="3373712" cy="788432"/>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A5F4A01-344D-4EE3-A0A1-9301F64A6BB1}"/>
              </a:ext>
            </a:extLst>
          </p:cNvPr>
          <p:cNvSpPr txBox="1"/>
          <p:nvPr/>
        </p:nvSpPr>
        <p:spPr>
          <a:xfrm>
            <a:off x="7115200" y="6100217"/>
            <a:ext cx="2580142" cy="1006429"/>
          </a:xfrm>
          <a:prstGeom prst="rect">
            <a:avLst/>
          </a:prstGeom>
          <a:noFill/>
        </p:spPr>
        <p:txBody>
          <a:bodyPr wrap="square" lIns="91440" tIns="45720" rIns="91440" bIns="45720" rtlCol="0" anchor="t">
            <a:spAutoFit/>
          </a:bodyPr>
          <a:lstStyle/>
          <a:p>
            <a:pPr algn="ctr">
              <a:lnSpc>
                <a:spcPct val="90000"/>
              </a:lnSpc>
              <a:spcAft>
                <a:spcPts val="400"/>
              </a:spcAft>
              <a:buClr>
                <a:srgbClr val="FFC000"/>
              </a:buClr>
            </a:pPr>
            <a:r>
              <a:rPr lang="es-ES" sz="2200" b="1" i="0" u="none" strike="noStrike" dirty="0">
                <a:solidFill>
                  <a:srgbClr val="FFFFFF"/>
                </a:solidFill>
                <a:effectLst/>
                <a:latin typeface="Calibri"/>
                <a:ea typeface="Calibri"/>
                <a:cs typeface="Calibri"/>
              </a:rPr>
              <a:t>Póngase una vacuna actualizada contra COVID-19</a:t>
            </a:r>
            <a:endParaRPr lang="en-US" sz="2200">
              <a:solidFill>
                <a:schemeClr val="bg1"/>
              </a:solidFill>
              <a:latin typeface="Calibri"/>
              <a:ea typeface="Calibri"/>
              <a:cs typeface="Calibri"/>
            </a:endParaRPr>
          </a:p>
        </p:txBody>
      </p:sp>
      <p:cxnSp>
        <p:nvCxnSpPr>
          <p:cNvPr id="14" name="Straight Connector 13">
            <a:extLst>
              <a:ext uri="{FF2B5EF4-FFF2-40B4-BE49-F238E27FC236}">
                <a16:creationId xmlns:a16="http://schemas.microsoft.com/office/drawing/2014/main" id="{15094B6B-EDAB-4DA8-AA65-B105A3E353A4}"/>
              </a:ext>
            </a:extLst>
          </p:cNvPr>
          <p:cNvCxnSpPr>
            <a:cxnSpLocks/>
          </p:cNvCxnSpPr>
          <p:nvPr/>
        </p:nvCxnSpPr>
        <p:spPr>
          <a:xfrm>
            <a:off x="7118667" y="6042918"/>
            <a:ext cx="257320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773363D-349F-4B39-BF85-09242992255E}"/>
              </a:ext>
            </a:extLst>
          </p:cNvPr>
          <p:cNvCxnSpPr>
            <a:cxnSpLocks/>
          </p:cNvCxnSpPr>
          <p:nvPr/>
        </p:nvCxnSpPr>
        <p:spPr>
          <a:xfrm>
            <a:off x="7118667" y="7161527"/>
            <a:ext cx="2573208"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7B8E400-F5C5-42FB-988E-939361ED1137}"/>
              </a:ext>
            </a:extLst>
          </p:cNvPr>
          <p:cNvSpPr txBox="1"/>
          <p:nvPr/>
        </p:nvSpPr>
        <p:spPr>
          <a:xfrm>
            <a:off x="3415093" y="180958"/>
            <a:ext cx="3025270" cy="523220"/>
          </a:xfrm>
          <a:prstGeom prst="rect">
            <a:avLst/>
          </a:prstGeom>
          <a:noFill/>
        </p:spPr>
        <p:txBody>
          <a:bodyPr wrap="square" lIns="0" tIns="0" rIns="0" bIns="0" rtlCol="0" anchor="t">
            <a:spAutoFit/>
          </a:bodyPr>
          <a:lstStyle/>
          <a:p>
            <a:pPr algn="ctr"/>
            <a:r>
              <a:rPr lang="es-ES" sz="1800" b="1" i="0" u="none" strike="noStrike" dirty="0">
                <a:solidFill>
                  <a:srgbClr val="FFFFFF"/>
                </a:solidFill>
                <a:effectLst/>
                <a:latin typeface="Calibri" panose="020F0502020204030204" pitchFamily="34" charset="0"/>
              </a:rPr>
              <a:t>¿</a:t>
            </a:r>
            <a:r>
              <a:rPr lang="es-ES" sz="1600" b="1" i="0" u="none" strike="noStrike" dirty="0">
                <a:solidFill>
                  <a:srgbClr val="FFFFFF"/>
                </a:solidFill>
                <a:effectLst/>
                <a:latin typeface="Calibri" panose="020F0502020204030204" pitchFamily="34" charset="0"/>
              </a:rPr>
              <a:t>CÓMO CONSIGO UNA VACUNA CONTRA COVID-19?</a:t>
            </a:r>
            <a:r>
              <a:rPr lang="es-ES" sz="1600" b="0" i="0" dirty="0">
                <a:solidFill>
                  <a:srgbClr val="FFFFFF"/>
                </a:solidFill>
                <a:effectLst/>
                <a:latin typeface="Calibri" panose="020F0502020204030204" pitchFamily="34" charset="0"/>
              </a:rPr>
              <a:t>​</a:t>
            </a:r>
            <a:endParaRPr lang="en-US" sz="1600" dirty="0">
              <a:solidFill>
                <a:schemeClr val="bg1"/>
              </a:solidFill>
              <a:ea typeface="Calibri"/>
              <a:cs typeface="Calibri"/>
            </a:endParaRPr>
          </a:p>
        </p:txBody>
      </p:sp>
      <p:grpSp>
        <p:nvGrpSpPr>
          <p:cNvPr id="2" name="Group 1">
            <a:extLst>
              <a:ext uri="{FF2B5EF4-FFF2-40B4-BE49-F238E27FC236}">
                <a16:creationId xmlns:a16="http://schemas.microsoft.com/office/drawing/2014/main" id="{A1AB8D49-24EC-48C3-A45F-3344E3A560D0}"/>
              </a:ext>
            </a:extLst>
          </p:cNvPr>
          <p:cNvGrpSpPr/>
          <p:nvPr/>
        </p:nvGrpSpPr>
        <p:grpSpPr>
          <a:xfrm>
            <a:off x="3724666" y="4178798"/>
            <a:ext cx="2691718" cy="257450"/>
            <a:chOff x="3723186" y="4204967"/>
            <a:chExt cx="2691718" cy="257450"/>
          </a:xfrm>
        </p:grpSpPr>
        <p:sp>
          <p:nvSpPr>
            <p:cNvPr id="36" name="TextBox 35">
              <a:extLst>
                <a:ext uri="{FF2B5EF4-FFF2-40B4-BE49-F238E27FC236}">
                  <a16:creationId xmlns:a16="http://schemas.microsoft.com/office/drawing/2014/main" id="{6412BEDF-938B-4552-A838-8D513795A6C4}"/>
                </a:ext>
              </a:extLst>
            </p:cNvPr>
            <p:cNvSpPr txBox="1"/>
            <p:nvPr/>
          </p:nvSpPr>
          <p:spPr>
            <a:xfrm>
              <a:off x="3729591" y="4204967"/>
              <a:ext cx="2584462" cy="246221"/>
            </a:xfrm>
            <a:prstGeom prst="rect">
              <a:avLst/>
            </a:prstGeom>
            <a:noFill/>
          </p:spPr>
          <p:txBody>
            <a:bodyPr wrap="square" lIns="0" tIns="0" rIns="0" bIns="0" rtlCol="0" anchor="t">
              <a:spAutoFit/>
            </a:bodyPr>
            <a:lstStyle/>
            <a:p>
              <a:pPr algn="ctr"/>
              <a:r>
                <a:rPr lang="es-ES" sz="1600" b="1">
                  <a:ea typeface="+mn-lt"/>
                  <a:cs typeface="+mn-lt"/>
                </a:rPr>
                <a:t>PARA MÁS INFORMACIÓN</a:t>
              </a:r>
              <a:endParaRPr lang="es-ES" sz="1600" b="1">
                <a:cs typeface="Calibri"/>
              </a:endParaRPr>
            </a:p>
          </p:txBody>
        </p:sp>
        <p:cxnSp>
          <p:nvCxnSpPr>
            <p:cNvPr id="39" name="Straight Connector 38">
              <a:extLst>
                <a:ext uri="{FF2B5EF4-FFF2-40B4-BE49-F238E27FC236}">
                  <a16:creationId xmlns:a16="http://schemas.microsoft.com/office/drawing/2014/main" id="{81B9FDB4-492B-471F-AA2B-648877AF1225}"/>
                </a:ext>
              </a:extLst>
            </p:cNvPr>
            <p:cNvCxnSpPr>
              <a:cxnSpLocks/>
            </p:cNvCxnSpPr>
            <p:nvPr/>
          </p:nvCxnSpPr>
          <p:spPr>
            <a:xfrm>
              <a:off x="3723186" y="4462417"/>
              <a:ext cx="2691718"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4" name="Straight Connector 3">
            <a:extLst>
              <a:ext uri="{FF2B5EF4-FFF2-40B4-BE49-F238E27FC236}">
                <a16:creationId xmlns:a16="http://schemas.microsoft.com/office/drawing/2014/main" id="{FA3BD4A0-DEEA-4C27-896B-073409BC72F6}"/>
              </a:ext>
            </a:extLst>
          </p:cNvPr>
          <p:cNvCxnSpPr>
            <a:cxnSpLocks/>
          </p:cNvCxnSpPr>
          <p:nvPr/>
        </p:nvCxnSpPr>
        <p:spPr>
          <a:xfrm>
            <a:off x="3732972" y="7184347"/>
            <a:ext cx="2686901" cy="0"/>
          </a:xfrm>
          <a:prstGeom prst="line">
            <a:avLst/>
          </a:prstGeom>
          <a:ln w="38100">
            <a:solidFill>
              <a:srgbClr val="FFC000"/>
            </a:solidFill>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B2856935-14FB-4AE6-88E2-4E9655334FD4}"/>
              </a:ext>
            </a:extLst>
          </p:cNvPr>
          <p:cNvSpPr txBox="1"/>
          <p:nvPr/>
        </p:nvSpPr>
        <p:spPr>
          <a:xfrm>
            <a:off x="7038210" y="7291492"/>
            <a:ext cx="2686901" cy="184666"/>
          </a:xfrm>
          <a:prstGeom prst="rect">
            <a:avLst/>
          </a:prstGeom>
          <a:noFill/>
        </p:spPr>
        <p:txBody>
          <a:bodyPr wrap="square" lIns="0" tIns="0" rIns="0" bIns="0" rtlCol="0" anchor="t">
            <a:spAutoFit/>
          </a:bodyPr>
          <a:lstStyle/>
          <a:p>
            <a:pPr algn="ctr"/>
            <a:r>
              <a:rPr lang="es-ES" sz="1200" dirty="0">
                <a:solidFill>
                  <a:schemeClr val="bg1"/>
                </a:solidFill>
                <a:ea typeface="+mn-lt"/>
                <a:cs typeface="+mn-lt"/>
              </a:rPr>
              <a:t>Campaña de comunicación sobre COVID-19</a:t>
            </a:r>
          </a:p>
        </p:txBody>
      </p:sp>
      <p:sp>
        <p:nvSpPr>
          <p:cNvPr id="3" name="Rectangle 2">
            <a:extLst>
              <a:ext uri="{FF2B5EF4-FFF2-40B4-BE49-F238E27FC236}">
                <a16:creationId xmlns:a16="http://schemas.microsoft.com/office/drawing/2014/main" id="{D27823C1-F315-4F28-B47B-640FBEE09E38}"/>
              </a:ext>
            </a:extLst>
          </p:cNvPr>
          <p:cNvSpPr/>
          <p:nvPr/>
        </p:nvSpPr>
        <p:spPr>
          <a:xfrm>
            <a:off x="7847724" y="4526960"/>
            <a:ext cx="914966" cy="91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2014B00-1E2A-4C25-9A16-FA7459458F4D}"/>
              </a:ext>
            </a:extLst>
          </p:cNvPr>
          <p:cNvSpPr txBox="1"/>
          <p:nvPr/>
        </p:nvSpPr>
        <p:spPr>
          <a:xfrm>
            <a:off x="7035560" y="4530354"/>
            <a:ext cx="2730300" cy="1440394"/>
          </a:xfrm>
          <a:prstGeom prst="rect">
            <a:avLst/>
          </a:prstGeom>
          <a:noFill/>
        </p:spPr>
        <p:txBody>
          <a:bodyPr wrap="square" lIns="0" tIns="0" rIns="0" bIns="0" rtlCol="0" anchor="t">
            <a:spAutoFit/>
          </a:bodyPr>
          <a:lstStyle/>
          <a:p>
            <a:pPr algn="ctr">
              <a:lnSpc>
                <a:spcPct val="90000"/>
              </a:lnSpc>
            </a:pPr>
            <a:r>
              <a:rPr lang="es-ES" sz="2600" b="1" spc="50" dirty="0">
                <a:solidFill>
                  <a:schemeClr val="bg1"/>
                </a:solidFill>
                <a:latin typeface="Lato Black" panose="020F0A02020204030203" pitchFamily="34" charset="0"/>
                <a:ea typeface="+mn-lt"/>
                <a:cs typeface="+mn-lt"/>
              </a:rPr>
              <a:t>El embarazo,</a:t>
            </a:r>
            <a:br>
              <a:rPr lang="es-ES" sz="2600" b="1" spc="50" dirty="0">
                <a:solidFill>
                  <a:schemeClr val="bg1"/>
                </a:solidFill>
                <a:latin typeface="Lato Black" panose="020F0A02020204030203" pitchFamily="34" charset="0"/>
                <a:ea typeface="+mn-lt"/>
                <a:cs typeface="+mn-lt"/>
              </a:rPr>
            </a:br>
            <a:r>
              <a:rPr lang="es-ES" sz="2600" b="1" spc="50" dirty="0">
                <a:solidFill>
                  <a:schemeClr val="bg1"/>
                </a:solidFill>
                <a:latin typeface="Lato Black" panose="020F0A02020204030203" pitchFamily="34" charset="0"/>
                <a:ea typeface="+mn-lt"/>
                <a:cs typeface="+mn-lt"/>
              </a:rPr>
              <a:t>la lactancia y</a:t>
            </a:r>
            <a:r>
              <a:rPr lang="en-US" sz="2600" b="1" spc="50" dirty="0">
                <a:solidFill>
                  <a:schemeClr val="bg1"/>
                </a:solidFill>
                <a:latin typeface="Lato Black" panose="020F0A02020204030203" pitchFamily="34" charset="0"/>
                <a:ea typeface="+mn-lt"/>
                <a:cs typeface="Calibri"/>
              </a:rPr>
              <a:t> </a:t>
            </a:r>
            <a:r>
              <a:rPr lang="es-ES" sz="2600" b="1" spc="50" dirty="0">
                <a:solidFill>
                  <a:schemeClr val="bg1"/>
                </a:solidFill>
                <a:latin typeface="Lato Black"/>
                <a:ea typeface="+mn-lt"/>
                <a:cs typeface="+mn-lt"/>
              </a:rPr>
              <a:t>la vacuna contra</a:t>
            </a:r>
            <a:r>
              <a:rPr lang="es-ES" sz="2600" b="1" spc="50" dirty="0">
                <a:solidFill>
                  <a:schemeClr val="bg1"/>
                </a:solidFill>
                <a:latin typeface="Lato Black" panose="020F0A02020204030203" pitchFamily="34" charset="0"/>
                <a:ea typeface="+mn-lt"/>
                <a:cs typeface="+mn-lt"/>
              </a:rPr>
              <a:t> </a:t>
            </a:r>
            <a:br>
              <a:rPr lang="es-ES" sz="2600" b="1" spc="50" dirty="0">
                <a:solidFill>
                  <a:schemeClr val="bg1"/>
                </a:solidFill>
                <a:latin typeface="Lato Black" panose="020F0A02020204030203" pitchFamily="34" charset="0"/>
                <a:ea typeface="+mn-lt"/>
                <a:cs typeface="+mn-lt"/>
              </a:rPr>
            </a:br>
            <a:r>
              <a:rPr lang="es-ES" sz="2600" b="1" spc="50" dirty="0">
                <a:solidFill>
                  <a:schemeClr val="bg1"/>
                </a:solidFill>
                <a:latin typeface="Lato Black" panose="020F0A02020204030203" pitchFamily="34" charset="0"/>
                <a:ea typeface="+mn-lt"/>
                <a:cs typeface="+mn-lt"/>
              </a:rPr>
              <a:t>COVID-19</a:t>
            </a:r>
            <a:endParaRPr lang="es-ES" sz="2600" b="1" spc="50" dirty="0">
              <a:solidFill>
                <a:schemeClr val="bg1"/>
              </a:solidFill>
              <a:latin typeface="Lato Black" panose="020F0A02020204030203" pitchFamily="34" charset="0"/>
            </a:endParaRPr>
          </a:p>
        </p:txBody>
      </p:sp>
      <p:pic>
        <p:nvPicPr>
          <p:cNvPr id="21" name="Picture 20" descr="Shape&#10;&#10;Description automatically generated">
            <a:extLst>
              <a:ext uri="{FF2B5EF4-FFF2-40B4-BE49-F238E27FC236}">
                <a16:creationId xmlns:a16="http://schemas.microsoft.com/office/drawing/2014/main" id="{6E344CC3-9F50-4A32-BC8F-2B3CCFB2BD5D}"/>
              </a:ext>
            </a:extLst>
          </p:cNvPr>
          <p:cNvPicPr>
            <a:picLocks noChangeAspect="1"/>
          </p:cNvPicPr>
          <p:nvPr/>
        </p:nvPicPr>
        <p:blipFill rotWithShape="1">
          <a:blip r:embed="rId9">
            <a:extLst>
              <a:ext uri="{28A0092B-C50C-407E-A947-70E740481C1C}">
                <a14:useLocalDpi xmlns:a14="http://schemas.microsoft.com/office/drawing/2010/main" val="0"/>
              </a:ext>
            </a:extLst>
          </a:blip>
          <a:srcRect r="21401"/>
          <a:stretch/>
        </p:blipFill>
        <p:spPr>
          <a:xfrm>
            <a:off x="9088964" y="392071"/>
            <a:ext cx="978620" cy="1455795"/>
          </a:xfrm>
          <a:prstGeom prst="rect">
            <a:avLst/>
          </a:prstGeom>
        </p:spPr>
      </p:pic>
      <p:pic>
        <p:nvPicPr>
          <p:cNvPr id="31" name="Picture 30">
            <a:extLst>
              <a:ext uri="{FF2B5EF4-FFF2-40B4-BE49-F238E27FC236}">
                <a16:creationId xmlns:a16="http://schemas.microsoft.com/office/drawing/2014/main" id="{8EAD3A07-E6F7-4A69-82F3-864AA56E24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48280">
            <a:off x="7063802" y="357839"/>
            <a:ext cx="492884" cy="1771718"/>
          </a:xfrm>
          <a:prstGeom prst="rect">
            <a:avLst/>
          </a:prstGeom>
        </p:spPr>
      </p:pic>
      <p:sp>
        <p:nvSpPr>
          <p:cNvPr id="68" name="TextBox 67">
            <a:extLst>
              <a:ext uri="{FF2B5EF4-FFF2-40B4-BE49-F238E27FC236}">
                <a16:creationId xmlns:a16="http://schemas.microsoft.com/office/drawing/2014/main" id="{197519F5-EBAC-41ED-B073-88797C167479}"/>
              </a:ext>
            </a:extLst>
          </p:cNvPr>
          <p:cNvSpPr txBox="1"/>
          <p:nvPr/>
        </p:nvSpPr>
        <p:spPr>
          <a:xfrm>
            <a:off x="178699" y="4864355"/>
            <a:ext cx="2751148" cy="2585323"/>
          </a:xfrm>
          <a:prstGeom prst="rect">
            <a:avLst/>
          </a:prstGeom>
          <a:noFill/>
        </p:spPr>
        <p:txBody>
          <a:bodyPr wrap="square" lIns="0" tIns="0" rIns="0" bIns="0" rtlCol="0" anchor="t">
            <a:spAutoFit/>
          </a:bodyPr>
          <a:lstStyle/>
          <a:p>
            <a:pPr>
              <a:spcAft>
                <a:spcPts val="400"/>
              </a:spcAft>
            </a:pPr>
            <a:r>
              <a:rPr lang="es-MX" sz="1100" b="1" dirty="0">
                <a:ea typeface="+mn-lt"/>
                <a:cs typeface="+mn-lt"/>
              </a:rPr>
              <a:t>Las mujeres que se enferman de COVID-19 </a:t>
            </a:r>
            <a:br>
              <a:rPr lang="es-MX" sz="1100" b="1" dirty="0">
                <a:ea typeface="+mn-lt"/>
                <a:cs typeface="+mn-lt"/>
              </a:rPr>
            </a:br>
            <a:r>
              <a:rPr lang="es-MX" sz="1100" b="1" dirty="0">
                <a:ea typeface="+mn-lt"/>
                <a:cs typeface="+mn-lt"/>
              </a:rPr>
              <a:t>durante el embarazo tienen:</a:t>
            </a:r>
            <a:endParaRPr lang="es-MX" sz="1100" dirty="0">
              <a:cs typeface="Calibri" panose="020F0502020204030204"/>
            </a:endParaRPr>
          </a:p>
          <a:p>
            <a:pPr marL="117475" indent="-117475">
              <a:spcAft>
                <a:spcPts val="400"/>
              </a:spcAft>
              <a:buClr>
                <a:srgbClr val="0E5299"/>
              </a:buClr>
              <a:buSzPct val="135000"/>
              <a:buFont typeface="Arial" panose="020B0604020202020204" pitchFamily="34" charset="0"/>
              <a:buChar char="•"/>
            </a:pPr>
            <a:r>
              <a:rPr lang="es-ES" sz="1050" dirty="0">
                <a:ea typeface="+mn-lt"/>
                <a:cs typeface="+mn-lt"/>
              </a:rPr>
              <a:t>Más posibilidades de enfermarse gravemente </a:t>
            </a:r>
            <a:br>
              <a:rPr lang="es-ES" sz="1050" dirty="0">
                <a:ea typeface="+mn-lt"/>
                <a:cs typeface="+mn-lt"/>
              </a:rPr>
            </a:br>
            <a:r>
              <a:rPr lang="es-ES" sz="1050" dirty="0">
                <a:ea typeface="+mn-lt"/>
                <a:cs typeface="+mn-lt"/>
              </a:rPr>
              <a:t>por COVID-19 en comparación con las que no están embarazadas.</a:t>
            </a:r>
          </a:p>
          <a:p>
            <a:pPr marL="117475" indent="-117475">
              <a:spcAft>
                <a:spcPts val="400"/>
              </a:spcAft>
              <a:buClr>
                <a:srgbClr val="0E5299"/>
              </a:buClr>
              <a:buSzPct val="135000"/>
              <a:buFont typeface="Arial" panose="020B0604020202020204" pitchFamily="34" charset="0"/>
              <a:buChar char="•"/>
            </a:pPr>
            <a:r>
              <a:rPr lang="es-ES" sz="1050" dirty="0">
                <a:ea typeface="+mn-lt"/>
                <a:cs typeface="+mn-lt"/>
              </a:rPr>
              <a:t>Más posibilidades de necesitar cuidados en terapia intensiva.</a:t>
            </a:r>
          </a:p>
          <a:p>
            <a:pPr marL="117475" indent="-117475">
              <a:spcAft>
                <a:spcPts val="400"/>
              </a:spcAft>
              <a:buClr>
                <a:srgbClr val="0E5299"/>
              </a:buClr>
              <a:buSzPct val="135000"/>
              <a:buFont typeface="Arial" panose="020B0604020202020204" pitchFamily="34" charset="0"/>
              <a:buChar char="•"/>
            </a:pPr>
            <a:r>
              <a:rPr lang="es-ES" sz="1050" dirty="0">
                <a:ea typeface="+mn-lt"/>
                <a:cs typeface="+mn-lt"/>
              </a:rPr>
              <a:t>Más posibilidades de necesitar intubación respiratoria.</a:t>
            </a:r>
          </a:p>
          <a:p>
            <a:pPr marL="117475" indent="-117475">
              <a:spcAft>
                <a:spcPts val="400"/>
              </a:spcAft>
              <a:buClr>
                <a:srgbClr val="0E5299"/>
              </a:buClr>
              <a:buSzPct val="135000"/>
              <a:buFont typeface="Arial" panose="020B0604020202020204" pitchFamily="34" charset="0"/>
              <a:buChar char="•"/>
            </a:pPr>
            <a:r>
              <a:rPr lang="es-ES" sz="1050" dirty="0">
                <a:ea typeface="+mn-lt"/>
                <a:cs typeface="+mn-lt"/>
              </a:rPr>
              <a:t>Un mayor riesgo de morir. </a:t>
            </a:r>
            <a:endParaRPr lang="es-MX" sz="1050" dirty="0">
              <a:ea typeface="+mn-lt"/>
              <a:cs typeface="+mn-lt"/>
            </a:endParaRPr>
          </a:p>
          <a:p>
            <a:pPr marL="117475" indent="-117475">
              <a:spcAft>
                <a:spcPts val="400"/>
              </a:spcAft>
              <a:buClr>
                <a:srgbClr val="0E5299"/>
              </a:buClr>
              <a:buSzPct val="135000"/>
              <a:buFont typeface="Arial" panose="020B0604020202020204" pitchFamily="34" charset="0"/>
              <a:buChar char="•"/>
            </a:pPr>
            <a:r>
              <a:rPr lang="es-MX" sz="1050" dirty="0">
                <a:ea typeface="+mn-lt"/>
                <a:cs typeface="+mn-lt"/>
              </a:rPr>
              <a:t>Un mayor riesgo de tener un parto prematuro </a:t>
            </a:r>
            <a:br>
              <a:rPr lang="es-MX" sz="1050" dirty="0">
                <a:ea typeface="+mn-lt"/>
                <a:cs typeface="+mn-lt"/>
              </a:rPr>
            </a:br>
            <a:r>
              <a:rPr lang="es-MX" sz="1050" dirty="0">
                <a:ea typeface="+mn-lt"/>
                <a:cs typeface="+mn-lt"/>
              </a:rPr>
              <a:t>o que el bebé nazca muerto. </a:t>
            </a:r>
          </a:p>
          <a:p>
            <a:pPr marL="117475" indent="-117475">
              <a:spcAft>
                <a:spcPts val="400"/>
              </a:spcAft>
              <a:buClr>
                <a:srgbClr val="0E5299"/>
              </a:buClr>
              <a:buSzPct val="135000"/>
              <a:buFont typeface="Arial" panose="020B0604020202020204" pitchFamily="34" charset="0"/>
              <a:buChar char="•"/>
            </a:pPr>
            <a:r>
              <a:rPr lang="es-MX" sz="1050" dirty="0">
                <a:ea typeface="+mn-lt"/>
                <a:cs typeface="+mn-lt"/>
              </a:rPr>
              <a:t>Un mayor riesgo de que el bebé nazca </a:t>
            </a:r>
            <a:br>
              <a:rPr lang="es-MX" sz="1050" dirty="0">
                <a:ea typeface="+mn-lt"/>
                <a:cs typeface="+mn-lt"/>
              </a:rPr>
            </a:br>
            <a:r>
              <a:rPr lang="es-MX" sz="1050" dirty="0">
                <a:ea typeface="+mn-lt"/>
                <a:cs typeface="+mn-lt"/>
              </a:rPr>
              <a:t>infectado con COVID-19. </a:t>
            </a:r>
          </a:p>
        </p:txBody>
      </p:sp>
      <p:sp>
        <p:nvSpPr>
          <p:cNvPr id="69" name="TextBox 68">
            <a:extLst>
              <a:ext uri="{FF2B5EF4-FFF2-40B4-BE49-F238E27FC236}">
                <a16:creationId xmlns:a16="http://schemas.microsoft.com/office/drawing/2014/main" id="{8BAAB775-307E-4729-8AB5-CF0DE8A46729}"/>
              </a:ext>
            </a:extLst>
          </p:cNvPr>
          <p:cNvSpPr txBox="1"/>
          <p:nvPr/>
        </p:nvSpPr>
        <p:spPr>
          <a:xfrm>
            <a:off x="178698" y="690878"/>
            <a:ext cx="2943690" cy="3616645"/>
          </a:xfrm>
          <a:prstGeom prst="rect">
            <a:avLst/>
          </a:prstGeom>
          <a:noFill/>
        </p:spPr>
        <p:txBody>
          <a:bodyPr wrap="square" lIns="0" tIns="0" rIns="0" bIns="0" rtlCol="0" anchor="t">
            <a:noAutofit/>
          </a:bodyPr>
          <a:lstStyle/>
          <a:p>
            <a:pPr marL="117475" indent="-117475">
              <a:spcAft>
                <a:spcPts val="600"/>
              </a:spcAft>
              <a:buClr>
                <a:srgbClr val="0E5299"/>
              </a:buClr>
              <a:buSzPct val="135000"/>
              <a:buFont typeface="Arial" panose="020B0604020202020204" pitchFamily="34" charset="0"/>
              <a:buChar char="•"/>
            </a:pPr>
            <a:r>
              <a:rPr lang="es-419" sz="1050" dirty="0">
                <a:effectLst/>
                <a:ea typeface="Calibri"/>
                <a:cs typeface="Times New Roman"/>
              </a:rPr>
              <a:t>Al principio de la pandemia, no </a:t>
            </a:r>
            <a:r>
              <a:rPr lang="es-419" sz="1050" dirty="0">
                <a:ea typeface="Calibri"/>
                <a:cs typeface="Times New Roman"/>
              </a:rPr>
              <a:t>se conocían </a:t>
            </a:r>
            <a:r>
              <a:rPr lang="es-419" sz="1050" dirty="0">
                <a:effectLst/>
                <a:ea typeface="Calibri"/>
                <a:cs typeface="Times New Roman"/>
              </a:rPr>
              <a:t>los efectos de la vacuna en las mujeres embarazadas o amamantando y sus bebés.</a:t>
            </a:r>
            <a:endParaRPr lang="en-US" sz="1050" dirty="0">
              <a:effectLst/>
              <a:ea typeface="Calibri"/>
              <a:cs typeface="Times New Roman"/>
            </a:endParaRPr>
          </a:p>
          <a:p>
            <a:pPr marL="117475" indent="-117475">
              <a:spcAft>
                <a:spcPts val="600"/>
              </a:spcAft>
              <a:buClr>
                <a:srgbClr val="0E5299"/>
              </a:buClr>
              <a:buSzPct val="135000"/>
              <a:buFont typeface="Arial" panose="020B0604020202020204" pitchFamily="34" charset="0"/>
              <a:buChar char="•"/>
            </a:pPr>
            <a:r>
              <a:rPr lang="es-419" sz="1050" dirty="0">
                <a:effectLst/>
                <a:ea typeface="Calibri"/>
                <a:cs typeface="Times New Roman"/>
              </a:rPr>
              <a:t>Ahora, tenemos muchos datos y podemos</a:t>
            </a:r>
            <a:r>
              <a:rPr lang="es-419" sz="1050" dirty="0">
                <a:ea typeface="Calibri"/>
                <a:cs typeface="Times New Roman"/>
              </a:rPr>
              <a:t> </a:t>
            </a:r>
            <a:r>
              <a:rPr lang="es-419" sz="1050" dirty="0">
                <a:effectLst/>
                <a:ea typeface="Calibri"/>
                <a:cs typeface="Times New Roman"/>
              </a:rPr>
              <a:t>decir con confianza</a:t>
            </a:r>
            <a:r>
              <a:rPr lang="es-419" sz="1050" b="1" dirty="0">
                <a:effectLst/>
                <a:ea typeface="Calibri"/>
                <a:cs typeface="Times New Roman"/>
              </a:rPr>
              <a:t>: ¡las vacunas </a:t>
            </a:r>
            <a:r>
              <a:rPr lang="es-419" sz="1050" b="1" dirty="0">
                <a:ea typeface="Calibri"/>
                <a:cs typeface="Times New Roman"/>
              </a:rPr>
              <a:t>contra COVID-19</a:t>
            </a:r>
            <a:r>
              <a:rPr lang="es-419" sz="1050" b="1" dirty="0">
                <a:effectLst/>
                <a:ea typeface="Calibri"/>
                <a:cs typeface="Times New Roman"/>
              </a:rPr>
              <a:t> son muy seguras para usted y su bebé </a:t>
            </a:r>
            <a:r>
              <a:rPr lang="es-ES" sz="1050" b="1" dirty="0">
                <a:ea typeface="Calibri"/>
                <a:cs typeface="Times New Roman"/>
              </a:rPr>
              <a:t>a</a:t>
            </a:r>
            <a:r>
              <a:rPr lang="es-ES" sz="1050" b="1" dirty="0">
                <a:effectLst/>
                <a:ea typeface="Calibri"/>
                <a:cs typeface="Times New Roman"/>
              </a:rPr>
              <a:t>ntes, durante y después del embarazo</a:t>
            </a:r>
            <a:r>
              <a:rPr lang="es-419" sz="1050" b="1" dirty="0">
                <a:effectLst/>
                <a:ea typeface="Calibri"/>
                <a:cs typeface="Times New Roman"/>
              </a:rPr>
              <a:t>!</a:t>
            </a:r>
          </a:p>
          <a:p>
            <a:pPr marL="117475" indent="-117475">
              <a:spcAft>
                <a:spcPts val="600"/>
              </a:spcAft>
              <a:buClr>
                <a:srgbClr val="0E5299"/>
              </a:buClr>
              <a:buSzPct val="135000"/>
              <a:buFont typeface="Arial" panose="020B0604020202020204" pitchFamily="34" charset="0"/>
              <a:buChar char="•"/>
            </a:pPr>
            <a:r>
              <a:rPr lang="es-419" sz="1050" dirty="0">
                <a:ea typeface="+mn-lt"/>
                <a:cs typeface="+mn-lt"/>
              </a:rPr>
              <a:t>Para septiembre del 2023, </a:t>
            </a:r>
            <a:r>
              <a:rPr lang="es-ES" sz="1050" b="1" u="sng" dirty="0">
                <a:ea typeface="+mn-lt"/>
                <a:cs typeface="+mn-lt"/>
              </a:rPr>
              <a:t>cientos de miles de mujeres embarazadas </a:t>
            </a:r>
            <a:r>
              <a:rPr lang="es-419" sz="1050" b="1" u="sng" dirty="0">
                <a:ea typeface="+mn-lt"/>
                <a:cs typeface="+mn-lt"/>
              </a:rPr>
              <a:t>han sido vacunadas de forma segura contra COVID-19</a:t>
            </a:r>
            <a:r>
              <a:rPr lang="es-419" sz="1050" b="1" dirty="0">
                <a:effectLst/>
                <a:ea typeface="Calibri"/>
                <a:cs typeface="Times New Roman"/>
              </a:rPr>
              <a:t>.</a:t>
            </a:r>
            <a:r>
              <a:rPr lang="es-419" sz="1050" b="1" dirty="0">
                <a:ea typeface="Calibri"/>
                <a:cs typeface="Times New Roman"/>
              </a:rPr>
              <a:t> </a:t>
            </a:r>
            <a:endParaRPr lang="es-419" sz="1050" b="1" dirty="0">
              <a:ea typeface="Calibri"/>
              <a:cs typeface="+mn-lt"/>
            </a:endParaRPr>
          </a:p>
          <a:p>
            <a:pPr marL="117475" indent="-117475">
              <a:spcAft>
                <a:spcPts val="600"/>
              </a:spcAft>
              <a:buClr>
                <a:srgbClr val="0E5299"/>
              </a:buClr>
              <a:buSzPct val="135000"/>
              <a:buFont typeface="Arial" panose="020B0604020202020204" pitchFamily="34" charset="0"/>
              <a:buChar char="•"/>
            </a:pPr>
            <a:r>
              <a:rPr lang="es-419" sz="1050" b="1" dirty="0">
                <a:ea typeface="+mn-lt"/>
                <a:cs typeface="+mn-lt"/>
              </a:rPr>
              <a:t>No</a:t>
            </a:r>
            <a:r>
              <a:rPr lang="es-419" sz="1050" dirty="0">
                <a:ea typeface="+mn-lt"/>
                <a:cs typeface="+mn-lt"/>
              </a:rPr>
              <a:t> hay reportes de ningún aumento en el riesgo de aborto espontáneo, problemas de crecimiento o defectos de nacimiento.</a:t>
            </a:r>
            <a:endParaRPr lang="es-419" sz="1050" dirty="0">
              <a:cs typeface="Calibri" panose="020F0502020204030204"/>
            </a:endParaRPr>
          </a:p>
          <a:p>
            <a:pPr marL="117475" indent="-117475">
              <a:spcAft>
                <a:spcPts val="600"/>
              </a:spcAft>
              <a:buClr>
                <a:srgbClr val="0E5299"/>
              </a:buClr>
              <a:buSzPct val="135000"/>
              <a:buFont typeface="Arial" panose="020B0604020202020204" pitchFamily="34" charset="0"/>
              <a:buChar char="•"/>
            </a:pPr>
            <a:r>
              <a:rPr lang="es-419" sz="1050" dirty="0">
                <a:ea typeface="+mn-lt"/>
                <a:cs typeface="+mn-lt"/>
              </a:rPr>
              <a:t>Las vacunas contra COVID-19 no contienen el virus vivo, por lo tanto,</a:t>
            </a:r>
            <a:r>
              <a:rPr lang="es-419" sz="1050" b="1" dirty="0">
                <a:ea typeface="+mn-lt"/>
                <a:cs typeface="+mn-lt"/>
              </a:rPr>
              <a:t> las mujeres embarazadas o amamantando y sus bebés no pueden contraer COVID-19 de la vacuna.</a:t>
            </a:r>
          </a:p>
          <a:p>
            <a:pPr marL="117475" indent="-117475">
              <a:spcAft>
                <a:spcPts val="600"/>
              </a:spcAft>
              <a:buClr>
                <a:srgbClr val="0E5299"/>
              </a:buClr>
              <a:buSzPct val="135000"/>
              <a:buFont typeface="Arial" panose="020B0604020202020204" pitchFamily="34" charset="0"/>
              <a:buChar char="•"/>
            </a:pPr>
            <a:r>
              <a:rPr lang="es-ES" sz="1050" b="1" dirty="0">
                <a:cs typeface="Calibri" panose="020F0502020204030204"/>
              </a:rPr>
              <a:t>No hay necesidad de "bombear y botar la leche materna" </a:t>
            </a:r>
            <a:r>
              <a:rPr lang="es-ES" sz="1050" dirty="0">
                <a:cs typeface="Calibri" panose="020F0502020204030204"/>
              </a:rPr>
              <a:t>cuando se recibe una vacuna mientras se amamanta al </a:t>
            </a:r>
            <a:r>
              <a:rPr lang="es-419" sz="1050" dirty="0">
                <a:ea typeface="+mn-lt"/>
                <a:cs typeface="+mn-lt"/>
              </a:rPr>
              <a:t>bebé</a:t>
            </a:r>
            <a:r>
              <a:rPr lang="es-ES" sz="1050" dirty="0">
                <a:cs typeface="Calibri" panose="020F0502020204030204"/>
              </a:rPr>
              <a:t>.</a:t>
            </a:r>
          </a:p>
        </p:txBody>
      </p:sp>
      <p:sp>
        <p:nvSpPr>
          <p:cNvPr id="41" name="Google Shape;56;p13">
            <a:extLst>
              <a:ext uri="{FF2B5EF4-FFF2-40B4-BE49-F238E27FC236}">
                <a16:creationId xmlns:a16="http://schemas.microsoft.com/office/drawing/2014/main" id="{940A9149-5F3F-4500-9FD7-DD9898E1E126}"/>
              </a:ext>
            </a:extLst>
          </p:cNvPr>
          <p:cNvSpPr/>
          <p:nvPr/>
        </p:nvSpPr>
        <p:spPr>
          <a:xfrm>
            <a:off x="10927602" y="-413019"/>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1</a:t>
            </a:r>
            <a:endParaRPr sz="2400" b="1">
              <a:solidFill>
                <a:srgbClr val="000000"/>
              </a:solidFill>
              <a:latin typeface="Work Sans"/>
              <a:ea typeface="Work Sans"/>
              <a:cs typeface="Work Sans"/>
              <a:sym typeface="Work Sans"/>
            </a:endParaRPr>
          </a:p>
        </p:txBody>
      </p:sp>
      <p:sp>
        <p:nvSpPr>
          <p:cNvPr id="42" name="Google Shape;55;p13">
            <a:extLst>
              <a:ext uri="{FF2B5EF4-FFF2-40B4-BE49-F238E27FC236}">
                <a16:creationId xmlns:a16="http://schemas.microsoft.com/office/drawing/2014/main" id="{E96B9633-3909-46F4-86AC-DDFA9342047E}"/>
              </a:ext>
            </a:extLst>
          </p:cNvPr>
          <p:cNvSpPr/>
          <p:nvPr/>
        </p:nvSpPr>
        <p:spPr>
          <a:xfrm>
            <a:off x="10927603" y="-57568"/>
            <a:ext cx="3474722" cy="8461561"/>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s-ES" sz="1300" b="1" dirty="0">
                <a:latin typeface="Work Sans"/>
                <a:ea typeface="Work Sans"/>
                <a:cs typeface="Work Sans"/>
                <a:sym typeface="Work Sans"/>
              </a:rPr>
              <a:t>Agregue </a:t>
            </a:r>
            <a:r>
              <a:rPr lang="es-VE" sz="1300" b="1" dirty="0">
                <a:latin typeface="Work Sans"/>
                <a:ea typeface="Work Sans"/>
                <a:cs typeface="Work Sans"/>
                <a:sym typeface="Work Sans"/>
              </a:rPr>
              <a:t>una imagen y ajuste su tamaño </a:t>
            </a:r>
            <a:endParaRPr lang="es-VE" sz="1300" b="1" dirty="0">
              <a:solidFill>
                <a:srgbClr val="000000"/>
              </a:solidFill>
            </a:endParaRPr>
          </a:p>
          <a:p>
            <a:pPr>
              <a:lnSpc>
                <a:spcPct val="115000"/>
              </a:lnSpc>
              <a:buSzPts val="1100"/>
            </a:pPr>
            <a:r>
              <a:rPr lang="es-VE" sz="1300" dirty="0">
                <a:solidFill>
                  <a:srgbClr val="000000"/>
                </a:solidFill>
                <a:latin typeface="Work Sans"/>
                <a:ea typeface="Work Sans"/>
                <a:cs typeface="Calibri"/>
              </a:rPr>
              <a:t>Vaya a Insertar → Imagen → Cargar desde la computadora y seleccione la imagen que le gustaría usar en la portada del folleto.</a:t>
            </a:r>
          </a:p>
          <a:p>
            <a:pPr>
              <a:lnSpc>
                <a:spcPct val="115000"/>
              </a:lnSpc>
              <a:buSzPts val="1100"/>
            </a:pPr>
            <a:endParaRPr lang="es-VE" sz="1300" dirty="0">
              <a:latin typeface="Work Sans"/>
              <a:cs typeface="Calibri"/>
              <a:sym typeface="Work Sans"/>
            </a:endParaRPr>
          </a:p>
          <a:p>
            <a:pPr>
              <a:lnSpc>
                <a:spcPct val="115000"/>
              </a:lnSpc>
              <a:buSzPts val="1100"/>
            </a:pPr>
            <a:r>
              <a:rPr lang="es-VE" sz="1300" dirty="0">
                <a:latin typeface="Work Sans"/>
                <a:cs typeface="Calibri"/>
                <a:sym typeface="Work Sans"/>
              </a:rPr>
              <a:t>Para ajustar el tamaño, agarre la esquina inferior derecha de la imagen y mantenga presionado el botón. Arrastre el ratón diagonalmente hasta que sea del mismo tamaño o ligeramente más grande que la diapositiva.</a:t>
            </a:r>
          </a:p>
          <a:p>
            <a:pPr>
              <a:lnSpc>
                <a:spcPct val="115000"/>
              </a:lnSpc>
              <a:buSzPts val="1100"/>
            </a:pPr>
            <a:endParaRPr lang="es-VE" sz="1300" dirty="0">
              <a:latin typeface="Work Sans"/>
              <a:cs typeface="Calibri"/>
            </a:endParaRPr>
          </a:p>
          <a:p>
            <a:pPr>
              <a:lnSpc>
                <a:spcPct val="114999"/>
              </a:lnSpc>
            </a:pPr>
            <a:r>
              <a:rPr lang="es-VE" sz="1300" b="1" dirty="0">
                <a:latin typeface="Work Sans"/>
                <a:ea typeface="+mn-lt"/>
                <a:cs typeface="+mn-lt"/>
                <a:sym typeface="Work Sans"/>
              </a:rPr>
              <a:t>Envíe la imagen hacia el fondo </a:t>
            </a:r>
            <a:endParaRPr lang="es-VE" sz="1300" b="1" dirty="0">
              <a:latin typeface="Work Sans"/>
              <a:cs typeface="Calibri" panose="020F0502020204030204"/>
            </a:endParaRPr>
          </a:p>
          <a:p>
            <a:pPr>
              <a:lnSpc>
                <a:spcPct val="114999"/>
              </a:lnSpc>
            </a:pPr>
            <a:r>
              <a:rPr lang="es-VE" sz="1300" dirty="0">
                <a:latin typeface="Work Sans"/>
                <a:ea typeface="+mn-lt"/>
                <a:cs typeface="+mn-lt"/>
                <a:sym typeface="Work Sans"/>
              </a:rPr>
              <a:t>Una vez que ajuste el tamaño de su imagen y la escale proporcionalmente al tamaño de la diapositiva o un poco más grande, pulse el botón derecho sobre la imagen y vaya a Ordenar → Enviar al fondo.</a:t>
            </a:r>
          </a:p>
          <a:p>
            <a:pPr>
              <a:lnSpc>
                <a:spcPct val="114999"/>
              </a:lnSpc>
            </a:pPr>
            <a:endParaRPr lang="es-VE" sz="1300" dirty="0">
              <a:latin typeface="Work Sans"/>
              <a:ea typeface="Work Sans"/>
              <a:cs typeface="Work Sans"/>
            </a:endParaRPr>
          </a:p>
          <a:p>
            <a:pPr marL="0" lvl="0" indent="0" algn="l" rtl="0">
              <a:lnSpc>
                <a:spcPct val="115000"/>
              </a:lnSpc>
              <a:spcBef>
                <a:spcPts val="0"/>
              </a:spcBef>
              <a:spcAft>
                <a:spcPts val="0"/>
              </a:spcAft>
              <a:buClr>
                <a:srgbClr val="000000"/>
              </a:buClr>
              <a:buSzPts val="1100"/>
              <a:buFont typeface="Arial"/>
              <a:buNone/>
            </a:pPr>
            <a:r>
              <a:rPr lang="es-VE" sz="1300" b="1" dirty="0">
                <a:solidFill>
                  <a:srgbClr val="000000"/>
                </a:solidFill>
                <a:latin typeface="Work Sans"/>
                <a:cs typeface="Calibri"/>
                <a:sym typeface="Work Sans"/>
              </a:rPr>
              <a:t>Recorte la imagen</a:t>
            </a:r>
            <a:endParaRPr lang="es-VE" sz="1300" b="1" dirty="0">
              <a:solidFill>
                <a:srgbClr val="000000"/>
              </a:solidFill>
              <a:cs typeface="Calibri"/>
            </a:endParaRPr>
          </a:p>
          <a:p>
            <a:pPr>
              <a:lnSpc>
                <a:spcPct val="115000"/>
              </a:lnSpc>
              <a:buSzPts val="1100"/>
            </a:pPr>
            <a:r>
              <a:rPr lang="es-VE" sz="1300" dirty="0">
                <a:effectLst/>
                <a:latin typeface="Work Sans" pitchFamily="2" charset="0"/>
                <a:ea typeface="Calibri" panose="020F0502020204030204" pitchFamily="34" charset="0"/>
                <a:cs typeface="Times New Roman" panose="02020603050405020304" pitchFamily="18" charset="0"/>
              </a:rPr>
              <a:t>Si la imagen es más grande que la portada del folleto, puede recortarla pulsando el botón derecho sobre la imagen y seleccionando la herramienta Recortar que aparece en el menú. Luego puede arrastrar las barras negras de los bordes de la imagen para recortarla al tamaño correcto. Pulse fuera de la imagen para aplicar los cambios.</a:t>
            </a:r>
            <a:endParaRPr lang="es-VE" sz="1300" dirty="0">
              <a:latin typeface="Work Sans"/>
              <a:ea typeface="Work Sans"/>
              <a:cs typeface="Work Sans"/>
              <a:sym typeface="Work Sans"/>
            </a:endParaRPr>
          </a:p>
          <a:p>
            <a:pPr>
              <a:lnSpc>
                <a:spcPct val="115000"/>
              </a:lnSpc>
              <a:buSzPts val="1100"/>
            </a:pPr>
            <a:endParaRPr lang="en-US" sz="1300" dirty="0">
              <a:highlight>
                <a:srgbClr val="FFFF00"/>
              </a:highlight>
              <a:latin typeface="Work Sans"/>
              <a:ea typeface="Work Sans"/>
              <a:cs typeface="Work Sans"/>
            </a:endParaRPr>
          </a:p>
        </p:txBody>
      </p:sp>
      <p:cxnSp>
        <p:nvCxnSpPr>
          <p:cNvPr id="43" name="Straight Arrow Connector 42">
            <a:extLst>
              <a:ext uri="{FF2B5EF4-FFF2-40B4-BE49-F238E27FC236}">
                <a16:creationId xmlns:a16="http://schemas.microsoft.com/office/drawing/2014/main" id="{D4516AC6-797B-4CE9-A988-F9D291A992F5}"/>
              </a:ext>
            </a:extLst>
          </p:cNvPr>
          <p:cNvCxnSpPr>
            <a:cxnSpLocks/>
          </p:cNvCxnSpPr>
          <p:nvPr/>
        </p:nvCxnSpPr>
        <p:spPr>
          <a:xfrm flipH="1" flipV="1">
            <a:off x="10067585" y="3236457"/>
            <a:ext cx="860017" cy="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Google Shape;56;p13">
            <a:extLst>
              <a:ext uri="{FF2B5EF4-FFF2-40B4-BE49-F238E27FC236}">
                <a16:creationId xmlns:a16="http://schemas.microsoft.com/office/drawing/2014/main" id="{08289EA9-31C7-43A2-913E-2DAB392D948B}"/>
              </a:ext>
            </a:extLst>
          </p:cNvPr>
          <p:cNvSpPr/>
          <p:nvPr/>
        </p:nvSpPr>
        <p:spPr>
          <a:xfrm>
            <a:off x="1598114" y="-3151771"/>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2</a:t>
            </a:r>
            <a:endParaRPr sz="2000" b="1">
              <a:solidFill>
                <a:srgbClr val="000000"/>
              </a:solidFill>
              <a:latin typeface="Work Sans"/>
              <a:ea typeface="Work Sans"/>
              <a:cs typeface="Work Sans"/>
              <a:sym typeface="Work Sans"/>
            </a:endParaRPr>
          </a:p>
        </p:txBody>
      </p:sp>
      <p:sp>
        <p:nvSpPr>
          <p:cNvPr id="45" name="Google Shape;55;p13">
            <a:extLst>
              <a:ext uri="{FF2B5EF4-FFF2-40B4-BE49-F238E27FC236}">
                <a16:creationId xmlns:a16="http://schemas.microsoft.com/office/drawing/2014/main" id="{F9A96854-8AD7-4359-98DD-743182DB22DC}"/>
              </a:ext>
            </a:extLst>
          </p:cNvPr>
          <p:cNvSpPr/>
          <p:nvPr/>
        </p:nvSpPr>
        <p:spPr>
          <a:xfrm>
            <a:off x="1598114" y="-2805466"/>
            <a:ext cx="6861994" cy="2127113"/>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4999"/>
              </a:lnSpc>
            </a:pPr>
            <a:r>
              <a:rPr lang="en-US" sz="1300" b="1" err="1">
                <a:latin typeface="Work Sans"/>
                <a:ea typeface="+mn-lt"/>
                <a:cs typeface="+mn-lt"/>
              </a:rPr>
              <a:t>Incluya</a:t>
            </a:r>
            <a:r>
              <a:rPr lang="en-US" sz="1300" b="1">
                <a:latin typeface="Work Sans"/>
                <a:ea typeface="+mn-lt"/>
                <a:cs typeface="+mn-lt"/>
              </a:rPr>
              <a:t> </a:t>
            </a:r>
            <a:r>
              <a:rPr lang="en-US" sz="1300" b="1" err="1">
                <a:latin typeface="Work Sans"/>
                <a:ea typeface="+mn-lt"/>
                <a:cs typeface="+mn-lt"/>
              </a:rPr>
              <a:t>información</a:t>
            </a:r>
            <a:r>
              <a:rPr lang="en-US" sz="1300" b="1">
                <a:latin typeface="Work Sans"/>
                <a:ea typeface="+mn-lt"/>
                <a:cs typeface="+mn-lt"/>
              </a:rPr>
              <a:t> </a:t>
            </a:r>
            <a:r>
              <a:rPr lang="en-US" sz="1300" b="1" err="1">
                <a:latin typeface="Work Sans"/>
                <a:ea typeface="+mn-lt"/>
                <a:cs typeface="+mn-lt"/>
              </a:rPr>
              <a:t>sobre</a:t>
            </a:r>
            <a:r>
              <a:rPr lang="en-US" sz="1300" b="1">
                <a:latin typeface="Work Sans"/>
                <a:ea typeface="+mn-lt"/>
                <a:cs typeface="+mn-lt"/>
              </a:rPr>
              <a:t> </a:t>
            </a:r>
            <a:r>
              <a:rPr lang="en-US" sz="1300" b="1" err="1">
                <a:latin typeface="Work Sans"/>
                <a:ea typeface="+mn-lt"/>
                <a:cs typeface="+mn-lt"/>
              </a:rPr>
              <a:t>los</a:t>
            </a:r>
            <a:r>
              <a:rPr lang="en-US" sz="1300" b="1">
                <a:latin typeface="Work Sans"/>
                <a:ea typeface="+mn-lt"/>
                <a:cs typeface="+mn-lt"/>
              </a:rPr>
              <a:t> </a:t>
            </a:r>
            <a:r>
              <a:rPr lang="en-US" sz="1300" b="1" err="1">
                <a:latin typeface="Work Sans"/>
                <a:ea typeface="+mn-lt"/>
                <a:cs typeface="+mn-lt"/>
              </a:rPr>
              <a:t>esfuerzos</a:t>
            </a:r>
            <a:r>
              <a:rPr lang="en-US" sz="1300" b="1">
                <a:latin typeface="Work Sans"/>
                <a:ea typeface="+mn-lt"/>
                <a:cs typeface="+mn-lt"/>
              </a:rPr>
              <a:t> locales de </a:t>
            </a:r>
            <a:r>
              <a:rPr lang="en-US" sz="1300" b="1" err="1">
                <a:latin typeface="Work Sans"/>
                <a:ea typeface="+mn-lt"/>
                <a:cs typeface="+mn-lt"/>
              </a:rPr>
              <a:t>vacunación</a:t>
            </a:r>
            <a:r>
              <a:rPr lang="en-US" sz="1300" b="1">
                <a:latin typeface="Work Sans"/>
                <a:ea typeface="+mn-lt"/>
                <a:cs typeface="+mn-lt"/>
              </a:rPr>
              <a:t>.</a:t>
            </a:r>
            <a:endParaRPr lang="en-US" b="1">
              <a:latin typeface="Work Sans"/>
            </a:endParaRPr>
          </a:p>
          <a:p>
            <a:pPr>
              <a:lnSpc>
                <a:spcPct val="114999"/>
              </a:lnSpc>
              <a:spcAft>
                <a:spcPts val="1200"/>
              </a:spcAft>
            </a:pPr>
            <a:r>
              <a:rPr lang="es-419" sz="1300">
                <a:latin typeface="Work Sans"/>
                <a:ea typeface="+mn-lt"/>
                <a:cs typeface="+mn-lt"/>
                <a:sym typeface="Work Sans"/>
              </a:rPr>
              <a:t>Utilice la parte superior de la contraportada del folleto para proporcionar recursos y enlaces para más información sobre la vacunación en el área</a:t>
            </a:r>
            <a:r>
              <a:rPr lang="en-US" sz="1300">
                <a:latin typeface="Work Sans"/>
                <a:ea typeface="+mn-lt"/>
                <a:cs typeface="+mn-lt"/>
                <a:sym typeface="Work Sans"/>
              </a:rPr>
              <a:t>.</a:t>
            </a:r>
            <a:endParaRPr lang="en-US" sz="1300">
              <a:latin typeface="Work Sans"/>
              <a:ea typeface="Work Sans"/>
              <a:cs typeface="Work Sans"/>
            </a:endParaRPr>
          </a:p>
          <a:p>
            <a:r>
              <a:rPr lang="es-VE" sz="1300">
                <a:latin typeface="Work Sans"/>
                <a:ea typeface="+mn-lt"/>
                <a:cs typeface="+mn-lt"/>
                <a:sym typeface="Work Sans"/>
              </a:rPr>
              <a:t>El texto de este panel es completamente editable y se puede agregar nuevo texto pulsando el botón derecho del ratón en el borde de un cuadro de texto → </a:t>
            </a:r>
            <a:r>
              <a:rPr lang="es-VE" sz="1300">
                <a:latin typeface="Work Sans"/>
                <a:ea typeface="+mn-lt"/>
                <a:cs typeface="+mn-lt"/>
              </a:rPr>
              <a:t>seleccionando copiar en el menú </a:t>
            </a:r>
            <a:r>
              <a:rPr lang="es-VE" sz="1300">
                <a:latin typeface="Work Sans"/>
                <a:ea typeface="+mn-lt"/>
                <a:cs typeface="+mn-lt"/>
                <a:sym typeface="Work Sans"/>
              </a:rPr>
              <a:t>→ pulse el botón derecho del ratón en el lugar en el que desea que aparezca el nuevo cuadro de texto → </a:t>
            </a:r>
            <a:r>
              <a:rPr lang="es-VE" sz="1300">
                <a:latin typeface="Work Sans"/>
                <a:ea typeface="+mn-lt"/>
                <a:cs typeface="+mn-lt"/>
              </a:rPr>
              <a:t>seleccione Pegar en el menú.</a:t>
            </a:r>
          </a:p>
          <a:p>
            <a:pPr>
              <a:lnSpc>
                <a:spcPct val="115000"/>
              </a:lnSpc>
              <a:spcAft>
                <a:spcPts val="1200"/>
              </a:spcAft>
              <a:buSzPts val="1100"/>
            </a:pPr>
            <a:endParaRPr lang="en-US">
              <a:latin typeface="Work Sans"/>
              <a:ea typeface="Work Sans"/>
              <a:cs typeface="Work Sans"/>
              <a:sym typeface="Work Sans"/>
            </a:endParaRPr>
          </a:p>
        </p:txBody>
      </p:sp>
      <p:cxnSp>
        <p:nvCxnSpPr>
          <p:cNvPr id="46" name="Straight Arrow Connector 45">
            <a:extLst>
              <a:ext uri="{FF2B5EF4-FFF2-40B4-BE49-F238E27FC236}">
                <a16:creationId xmlns:a16="http://schemas.microsoft.com/office/drawing/2014/main" id="{C5022308-EEC3-41D7-BF98-F646F6717B27}"/>
              </a:ext>
            </a:extLst>
          </p:cNvPr>
          <p:cNvCxnSpPr>
            <a:cxnSpLocks/>
          </p:cNvCxnSpPr>
          <p:nvPr/>
        </p:nvCxnSpPr>
        <p:spPr>
          <a:xfrm>
            <a:off x="5029200" y="-663806"/>
            <a:ext cx="0" cy="6638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C5C9BA6-2CA1-4468-BF58-A33E9E4A3099}"/>
              </a:ext>
            </a:extLst>
          </p:cNvPr>
          <p:cNvCxnSpPr>
            <a:cxnSpLocks/>
          </p:cNvCxnSpPr>
          <p:nvPr/>
        </p:nvCxnSpPr>
        <p:spPr>
          <a:xfrm flipV="1">
            <a:off x="5029200" y="7783826"/>
            <a:ext cx="0" cy="620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Google Shape;56;p13">
            <a:extLst>
              <a:ext uri="{FF2B5EF4-FFF2-40B4-BE49-F238E27FC236}">
                <a16:creationId xmlns:a16="http://schemas.microsoft.com/office/drawing/2014/main" id="{235E058F-E5A3-47DC-87C9-779245CB6E0C}"/>
              </a:ext>
            </a:extLst>
          </p:cNvPr>
          <p:cNvSpPr/>
          <p:nvPr/>
        </p:nvSpPr>
        <p:spPr>
          <a:xfrm>
            <a:off x="1631606" y="8042726"/>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rtl="0">
              <a:spcBef>
                <a:spcPts val="0"/>
              </a:spcBef>
              <a:spcAft>
                <a:spcPts val="0"/>
              </a:spcAft>
              <a:buNone/>
            </a:pPr>
            <a:r>
              <a:rPr lang="en" sz="2000" b="1">
                <a:latin typeface="Work Sans"/>
                <a:ea typeface="Work Sans"/>
                <a:cs typeface="Work Sans"/>
                <a:sym typeface="Work Sans"/>
              </a:rPr>
              <a:t>3</a:t>
            </a:r>
            <a:endParaRPr sz="2000" b="1">
              <a:solidFill>
                <a:srgbClr val="000000"/>
              </a:solidFill>
              <a:latin typeface="Work Sans"/>
              <a:ea typeface="Work Sans"/>
              <a:cs typeface="Work Sans"/>
              <a:sym typeface="Work Sans"/>
            </a:endParaRPr>
          </a:p>
        </p:txBody>
      </p:sp>
      <p:sp>
        <p:nvSpPr>
          <p:cNvPr id="51" name="Google Shape;55;p13">
            <a:extLst>
              <a:ext uri="{FF2B5EF4-FFF2-40B4-BE49-F238E27FC236}">
                <a16:creationId xmlns:a16="http://schemas.microsoft.com/office/drawing/2014/main" id="{3959BEE5-F93A-45A0-B3A5-F1823705E1ED}"/>
              </a:ext>
            </a:extLst>
          </p:cNvPr>
          <p:cNvSpPr/>
          <p:nvPr/>
        </p:nvSpPr>
        <p:spPr>
          <a:xfrm>
            <a:off x="1631606" y="8398408"/>
            <a:ext cx="6736170" cy="1895227"/>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s-ES" sz="1300" b="1">
                <a:latin typeface="Work Sans"/>
                <a:ea typeface="Work Sans"/>
                <a:cs typeface="Work Sans"/>
              </a:rPr>
              <a:t>Agregue información sobre su organización y otros recursos relevantes</a:t>
            </a:r>
            <a:endParaRPr lang="en-US" sz="1300" b="1">
              <a:latin typeface="Work Sans"/>
              <a:ea typeface="Work Sans"/>
              <a:cs typeface="Work Sans"/>
            </a:endParaRPr>
          </a:p>
          <a:p>
            <a:pPr>
              <a:lnSpc>
                <a:spcPct val="115000"/>
              </a:lnSpc>
              <a:spcAft>
                <a:spcPts val="600"/>
              </a:spcAft>
              <a:buSzPts val="1100"/>
            </a:pPr>
            <a:r>
              <a:rPr lang="es-ES" sz="1300">
                <a:latin typeface="Work Sans"/>
                <a:sym typeface="Work Sans"/>
              </a:rPr>
              <a:t>La parte inferior de la contraportada le permite incluir enlaces de la organización, números de teléfono y otra información útil para su comunidad.</a:t>
            </a:r>
            <a:endParaRPr lang="en-US" sz="1300">
              <a:latin typeface="Work Sans"/>
            </a:endParaRPr>
          </a:p>
          <a:p>
            <a:pPr>
              <a:lnSpc>
                <a:spcPct val="115000"/>
              </a:lnSpc>
              <a:spcAft>
                <a:spcPts val="600"/>
              </a:spcAft>
              <a:buSzPts val="1100"/>
            </a:pPr>
            <a:r>
              <a:rPr lang="es-ES" sz="1300">
                <a:latin typeface="Work Sans"/>
                <a:sym typeface="Work Sans"/>
              </a:rPr>
              <a:t>Asegúrese de incluir la fecha de la última revisi</a:t>
            </a:r>
            <a:r>
              <a:rPr lang="es-ES" sz="1300">
                <a:ea typeface="+mn-lt"/>
                <a:cs typeface="+mn-lt"/>
                <a:sym typeface="Work Sans"/>
              </a:rPr>
              <a:t>ó</a:t>
            </a:r>
            <a:r>
              <a:rPr lang="es-ES" sz="1300">
                <a:latin typeface="Work Sans"/>
                <a:sym typeface="Work Sans"/>
              </a:rPr>
              <a:t>n en el folleto, ya que la información cambia rápidamente.</a:t>
            </a:r>
            <a:endParaRPr lang="en-US" sz="1300">
              <a:latin typeface="Work Sans"/>
            </a:endParaRPr>
          </a:p>
        </p:txBody>
      </p:sp>
      <p:sp>
        <p:nvSpPr>
          <p:cNvPr id="62" name="TextBox 61">
            <a:extLst>
              <a:ext uri="{FF2B5EF4-FFF2-40B4-BE49-F238E27FC236}">
                <a16:creationId xmlns:a16="http://schemas.microsoft.com/office/drawing/2014/main" id="{DC3B3EF6-C2EA-4CA5-9439-67CC1523E96B}"/>
              </a:ext>
            </a:extLst>
          </p:cNvPr>
          <p:cNvSpPr txBox="1"/>
          <p:nvPr/>
        </p:nvSpPr>
        <p:spPr>
          <a:xfrm>
            <a:off x="178698" y="234234"/>
            <a:ext cx="3007472" cy="360099"/>
          </a:xfrm>
          <a:prstGeom prst="rect">
            <a:avLst/>
          </a:prstGeom>
          <a:noFill/>
        </p:spPr>
        <p:txBody>
          <a:bodyPr wrap="square" lIns="0" tIns="0" rIns="0" bIns="0" rtlCol="0" anchor="t">
            <a:noAutofit/>
          </a:bodyPr>
          <a:lstStyle/>
          <a:p>
            <a:pPr>
              <a:lnSpc>
                <a:spcPct val="90000"/>
              </a:lnSpc>
              <a:spcAft>
                <a:spcPts val="600"/>
              </a:spcAft>
            </a:pPr>
            <a:r>
              <a:rPr lang="es-ES" sz="1400" b="1" dirty="0">
                <a:solidFill>
                  <a:srgbClr val="0E5299"/>
                </a:solidFill>
                <a:ea typeface="+mn-lt"/>
                <a:cs typeface="+mn-lt"/>
              </a:rPr>
              <a:t>¿La es vacuna segura para mí y para mi bebé? ¿Qué ha cambiado con el tiempo?</a:t>
            </a:r>
            <a:endParaRPr lang="es-MX" sz="1400" dirty="0"/>
          </a:p>
        </p:txBody>
      </p:sp>
      <p:sp>
        <p:nvSpPr>
          <p:cNvPr id="70" name="TextBox 69">
            <a:extLst>
              <a:ext uri="{FF2B5EF4-FFF2-40B4-BE49-F238E27FC236}">
                <a16:creationId xmlns:a16="http://schemas.microsoft.com/office/drawing/2014/main" id="{0D3ADBE8-63EB-44E9-A52A-758B6FB9CB81}"/>
              </a:ext>
            </a:extLst>
          </p:cNvPr>
          <p:cNvSpPr txBox="1"/>
          <p:nvPr/>
        </p:nvSpPr>
        <p:spPr>
          <a:xfrm>
            <a:off x="178698" y="4452284"/>
            <a:ext cx="3008289" cy="360099"/>
          </a:xfrm>
          <a:prstGeom prst="rect">
            <a:avLst/>
          </a:prstGeom>
          <a:noFill/>
        </p:spPr>
        <p:txBody>
          <a:bodyPr wrap="square" lIns="0" tIns="0" rIns="0" bIns="0" rtlCol="0" anchor="t">
            <a:spAutoFit/>
          </a:bodyPr>
          <a:lstStyle/>
          <a:p>
            <a:pPr>
              <a:lnSpc>
                <a:spcPct val="90000"/>
              </a:lnSpc>
              <a:spcAft>
                <a:spcPts val="600"/>
              </a:spcAft>
            </a:pPr>
            <a:r>
              <a:rPr lang="es-ES" sz="1300" b="1">
                <a:solidFill>
                  <a:srgbClr val="0E5299"/>
                </a:solidFill>
              </a:rPr>
              <a:t>El verdadero riesgo para una mujer</a:t>
            </a:r>
            <a:r>
              <a:rPr lang="es-ES" sz="1300" b="1">
                <a:solidFill>
                  <a:srgbClr val="0E5299"/>
                </a:solidFill>
                <a:ea typeface="+mn-lt"/>
                <a:cs typeface="+mn-lt"/>
              </a:rPr>
              <a:t> embarazada </a:t>
            </a:r>
            <a:r>
              <a:rPr lang="es-ES" sz="1300" b="1">
                <a:solidFill>
                  <a:srgbClr val="0E5299"/>
                </a:solidFill>
              </a:rPr>
              <a:t>es cuando elige NO vacunarse.</a:t>
            </a:r>
            <a:endParaRPr lang="es-MX"/>
          </a:p>
        </p:txBody>
      </p:sp>
      <p:sp>
        <p:nvSpPr>
          <p:cNvPr id="59" name="TextBox 58">
            <a:extLst>
              <a:ext uri="{FF2B5EF4-FFF2-40B4-BE49-F238E27FC236}">
                <a16:creationId xmlns:a16="http://schemas.microsoft.com/office/drawing/2014/main" id="{6DB8C02E-FAA2-42EE-8031-E2E17EA3298C}"/>
              </a:ext>
            </a:extLst>
          </p:cNvPr>
          <p:cNvSpPr txBox="1"/>
          <p:nvPr/>
        </p:nvSpPr>
        <p:spPr>
          <a:xfrm>
            <a:off x="3738204" y="7271420"/>
            <a:ext cx="2581813" cy="338554"/>
          </a:xfrm>
          <a:prstGeom prst="rect">
            <a:avLst/>
          </a:prstGeom>
          <a:noFill/>
        </p:spPr>
        <p:txBody>
          <a:bodyPr wrap="square" lIns="0" tIns="0" rIns="0" bIns="0" rtlCol="0" anchor="t">
            <a:spAutoFit/>
          </a:bodyPr>
          <a:lstStyle/>
          <a:p>
            <a:pPr algn="ctr"/>
            <a:r>
              <a:rPr lang="es-ES" sz="1100" b="1" dirty="0">
                <a:ea typeface="+mn-lt"/>
                <a:cs typeface="+mn-lt"/>
              </a:rPr>
              <a:t>Última </a:t>
            </a:r>
            <a:r>
              <a:rPr lang="es-ES" sz="1100" b="1" dirty="0" err="1">
                <a:ea typeface="+mn-lt"/>
                <a:cs typeface="+mn-lt"/>
              </a:rPr>
              <a:t>revisi</a:t>
            </a:r>
            <a:r>
              <a:rPr lang="en-US" sz="1100" b="1" dirty="0" err="1">
                <a:ea typeface="+mn-lt"/>
                <a:cs typeface="+mn-lt"/>
              </a:rPr>
              <a:t>ón</a:t>
            </a:r>
            <a:r>
              <a:rPr lang="es-ES" sz="1100" b="1" dirty="0">
                <a:ea typeface="+mn-lt"/>
                <a:cs typeface="+mn-lt"/>
              </a:rPr>
              <a:t>: </a:t>
            </a:r>
          </a:p>
          <a:p>
            <a:pPr algn="ctr"/>
            <a:r>
              <a:rPr lang="es-419" sz="1100" dirty="0">
                <a:ea typeface="+mn-lt"/>
                <a:cs typeface="+mn-lt"/>
              </a:rPr>
              <a:t> Revisado el 5 de octubre del 2023</a:t>
            </a:r>
            <a:endParaRPr lang="es-ES" sz="1100" dirty="0">
              <a:ea typeface="+mn-lt"/>
              <a:cs typeface="+mn-lt"/>
            </a:endParaRPr>
          </a:p>
        </p:txBody>
      </p:sp>
      <p:sp>
        <p:nvSpPr>
          <p:cNvPr id="54" name="TextBox 53">
            <a:extLst>
              <a:ext uri="{FF2B5EF4-FFF2-40B4-BE49-F238E27FC236}">
                <a16:creationId xmlns:a16="http://schemas.microsoft.com/office/drawing/2014/main" id="{BFC690C7-86C6-4F2F-82D2-A7C6738B483F}"/>
              </a:ext>
            </a:extLst>
          </p:cNvPr>
          <p:cNvSpPr txBox="1"/>
          <p:nvPr/>
        </p:nvSpPr>
        <p:spPr>
          <a:xfrm>
            <a:off x="3520749" y="883723"/>
            <a:ext cx="3002395" cy="3154710"/>
          </a:xfrm>
          <a:prstGeom prst="rect">
            <a:avLst/>
          </a:prstGeom>
          <a:noFill/>
        </p:spPr>
        <p:txBody>
          <a:bodyPr wrap="square" lIns="0" tIns="0" rIns="0" bIns="0" rtlCol="0" anchor="t">
            <a:spAutoFit/>
          </a:bodyPr>
          <a:lstStyle/>
          <a:p>
            <a:pPr fontAlgn="base">
              <a:spcAft>
                <a:spcPts val="600"/>
              </a:spcAft>
              <a:buClr>
                <a:srgbClr val="0E5299"/>
              </a:buClr>
              <a:buSzPct val="135000"/>
            </a:pPr>
            <a:r>
              <a:rPr lang="es-VE" sz="1100" b="1" dirty="0">
                <a:ea typeface="+mn-lt"/>
                <a:cs typeface="+mn-lt"/>
              </a:rPr>
              <a:t>La vacuna es gratis para la mayoría de las personas, incluso para los que no tienen seguro médico. </a:t>
            </a:r>
            <a:r>
              <a:rPr lang="en-US" sz="1100" b="1" dirty="0">
                <a:ea typeface="+mn-lt"/>
                <a:cs typeface="+mn-lt"/>
              </a:rPr>
              <a:t>​</a:t>
            </a:r>
          </a:p>
          <a:p>
            <a:pPr fontAlgn="base">
              <a:spcAft>
                <a:spcPts val="600"/>
              </a:spcAft>
              <a:buClr>
                <a:srgbClr val="0E5299"/>
              </a:buClr>
              <a:buSzPct val="135000"/>
            </a:pPr>
            <a:r>
              <a:rPr lang="es-VE" sz="1100" b="1" dirty="0">
                <a:ea typeface="+mn-lt"/>
                <a:cs typeface="+mn-lt"/>
              </a:rPr>
              <a:t>Pregunte dónde puede conseguir gratis la vacuna actualizada contra COVID-19: ​</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Hable con su ginecólogo/obstetra </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Pregunte por las clínicas móviles de vacunación y las ferias de salud</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En los departamentos de salud​</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En los centros de salud comunitarios​</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En farmacias que estén cerca de usted​</a:t>
            </a:r>
          </a:p>
          <a:p>
            <a:pPr marL="171450" indent="-171450" fontAlgn="base">
              <a:spcAft>
                <a:spcPts val="600"/>
              </a:spcAft>
              <a:buClr>
                <a:srgbClr val="0E5299"/>
              </a:buClr>
              <a:buSzPct val="135000"/>
              <a:buFont typeface="Wingdings" panose="05000000000000000000" pitchFamily="2" charset="2"/>
              <a:buChar char="ü"/>
            </a:pPr>
            <a:r>
              <a:rPr lang="es-VE" sz="1100" b="1" dirty="0">
                <a:ea typeface="+mn-lt"/>
                <a:cs typeface="+mn-lt"/>
              </a:rPr>
              <a:t>Hable con su empleador </a:t>
            </a:r>
            <a:r>
              <a:rPr lang="es-VE" sz="1100" dirty="0">
                <a:ea typeface="+mn-lt"/>
                <a:cs typeface="+mn-lt"/>
              </a:rPr>
              <a:t>sobre vacunarse contra COVID-19. Es posible que le ayuden a hacer los arreglos necesarios para vacunarse.​</a:t>
            </a:r>
          </a:p>
          <a:p>
            <a:pPr marL="171450" indent="-171450" fontAlgn="base">
              <a:spcAft>
                <a:spcPts val="600"/>
              </a:spcAft>
              <a:buClr>
                <a:srgbClr val="0E5299"/>
              </a:buClr>
              <a:buSzPct val="135000"/>
              <a:buFont typeface="Wingdings" panose="05000000000000000000" pitchFamily="2" charset="2"/>
              <a:buChar char="ü"/>
            </a:pPr>
            <a:r>
              <a:rPr lang="es-VE" sz="1100" dirty="0">
                <a:ea typeface="+mn-lt"/>
                <a:cs typeface="+mn-lt"/>
              </a:rPr>
              <a:t>Consiga en este enlace las vacunas: https://www.vacunas.gov/search/</a:t>
            </a:r>
          </a:p>
        </p:txBody>
      </p:sp>
      <p:pic>
        <p:nvPicPr>
          <p:cNvPr id="58" name="Picture 57" descr="Qr code&#10;&#10;Description automatically generated">
            <a:extLst>
              <a:ext uri="{FF2B5EF4-FFF2-40B4-BE49-F238E27FC236}">
                <a16:creationId xmlns:a16="http://schemas.microsoft.com/office/drawing/2014/main" id="{6425ECF9-1A1A-4DD8-B711-2A1CCCFE8B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7036" y="5041861"/>
            <a:ext cx="848484" cy="848484"/>
          </a:xfrm>
          <a:prstGeom prst="rect">
            <a:avLst/>
          </a:prstGeom>
        </p:spPr>
      </p:pic>
      <p:pic>
        <p:nvPicPr>
          <p:cNvPr id="60" name="Picture 59" descr="A screenshot of a video game&#10;&#10;Description automatically generated with low confidence">
            <a:extLst>
              <a:ext uri="{FF2B5EF4-FFF2-40B4-BE49-F238E27FC236}">
                <a16:creationId xmlns:a16="http://schemas.microsoft.com/office/drawing/2014/main" id="{BC53B09C-3A25-47F3-85D9-7BEA414F3D9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048510" y="6492203"/>
            <a:ext cx="1021047" cy="548108"/>
          </a:xfrm>
          <a:prstGeom prst="rect">
            <a:avLst/>
          </a:prstGeom>
        </p:spPr>
      </p:pic>
      <p:sp>
        <p:nvSpPr>
          <p:cNvPr id="61" name="TextBox 60">
            <a:extLst>
              <a:ext uri="{FF2B5EF4-FFF2-40B4-BE49-F238E27FC236}">
                <a16:creationId xmlns:a16="http://schemas.microsoft.com/office/drawing/2014/main" id="{308335B8-24CB-49C3-970C-DAC4CB9CBDF9}"/>
              </a:ext>
            </a:extLst>
          </p:cNvPr>
          <p:cNvSpPr txBox="1"/>
          <p:nvPr/>
        </p:nvSpPr>
        <p:spPr>
          <a:xfrm>
            <a:off x="3581543" y="5950010"/>
            <a:ext cx="2951392" cy="436273"/>
          </a:xfrm>
          <a:prstGeom prst="rect">
            <a:avLst/>
          </a:prstGeom>
          <a:noFill/>
        </p:spPr>
        <p:txBody>
          <a:bodyPr wrap="square" lIns="0" tIns="0" rIns="0" bIns="0" rtlCol="0" anchor="t">
            <a:spAutoFit/>
          </a:bodyPr>
          <a:lstStyle/>
          <a:p>
            <a:pPr algn="ctr">
              <a:lnSpc>
                <a:spcPct val="90000"/>
              </a:lnSpc>
              <a:spcAft>
                <a:spcPts val="600"/>
              </a:spcAft>
            </a:pPr>
            <a:r>
              <a:rPr lang="en-US" sz="1050"/>
              <a:t>Para </a:t>
            </a:r>
            <a:r>
              <a:rPr lang="en-US" sz="1050" err="1"/>
              <a:t>respuestas</a:t>
            </a:r>
            <a:r>
              <a:rPr lang="en-US" sz="1050"/>
              <a:t> a </a:t>
            </a:r>
            <a:r>
              <a:rPr lang="en-US" sz="1050" err="1"/>
              <a:t>preguntas</a:t>
            </a:r>
            <a:r>
              <a:rPr lang="en-US" sz="1050"/>
              <a:t> </a:t>
            </a:r>
            <a:r>
              <a:rPr lang="en-US" sz="1050" err="1"/>
              <a:t>frecuentes</a:t>
            </a:r>
            <a:r>
              <a:rPr lang="en-US" sz="1050"/>
              <a:t> </a:t>
            </a:r>
            <a:r>
              <a:rPr lang="en-US" sz="1050" err="1"/>
              <a:t>sobre</a:t>
            </a:r>
            <a:r>
              <a:rPr lang="en-US" sz="1050"/>
              <a:t> </a:t>
            </a:r>
            <a:br>
              <a:rPr lang="en-US" sz="1050"/>
            </a:br>
            <a:r>
              <a:rPr lang="en-US" sz="1050"/>
              <a:t>COVID-19 </a:t>
            </a:r>
            <a:r>
              <a:rPr lang="en-US" sz="1050" err="1"/>
              <a:t>visite</a:t>
            </a:r>
            <a:r>
              <a:rPr lang="en-US" sz="1050"/>
              <a:t> </a:t>
            </a:r>
            <a:r>
              <a:rPr lang="en-US" sz="1050" b="1"/>
              <a:t>Migrant Clinicians Network</a:t>
            </a:r>
            <a:r>
              <a:rPr lang="en-US" sz="1050"/>
              <a:t> (MCN):</a:t>
            </a:r>
            <a:br>
              <a:rPr lang="en-US" sz="1050"/>
            </a:br>
            <a:r>
              <a:rPr lang="es-MX" sz="1050">
                <a:ea typeface="+mn-lt"/>
                <a:cs typeface="+mn-lt"/>
              </a:rPr>
              <a:t>https://bit.ly/3Cf3dTk</a:t>
            </a:r>
            <a:endParaRPr lang="en-US" sz="1050"/>
          </a:p>
        </p:txBody>
      </p:sp>
      <p:sp>
        <p:nvSpPr>
          <p:cNvPr id="63" name="TextBox 62">
            <a:extLst>
              <a:ext uri="{FF2B5EF4-FFF2-40B4-BE49-F238E27FC236}">
                <a16:creationId xmlns:a16="http://schemas.microsoft.com/office/drawing/2014/main" id="{4C0AB4AB-BED1-46F9-8734-9A01E913D793}"/>
              </a:ext>
            </a:extLst>
          </p:cNvPr>
          <p:cNvSpPr txBox="1"/>
          <p:nvPr/>
        </p:nvSpPr>
        <p:spPr>
          <a:xfrm>
            <a:off x="3524477" y="4588583"/>
            <a:ext cx="2943690" cy="461665"/>
          </a:xfrm>
          <a:prstGeom prst="rect">
            <a:avLst/>
          </a:prstGeom>
          <a:noFill/>
        </p:spPr>
        <p:txBody>
          <a:bodyPr wrap="square" lIns="0" tIns="0" rIns="0" bIns="0" rtlCol="0" anchor="t">
            <a:spAutoFit/>
          </a:bodyPr>
          <a:lstStyle/>
          <a:p>
            <a:pPr algn="ctr">
              <a:buClr>
                <a:srgbClr val="0E5299"/>
              </a:buClr>
              <a:buSzPct val="225000"/>
            </a:pPr>
            <a:r>
              <a:rPr lang="es-ES" sz="1050" b="1">
                <a:ea typeface="+mn-lt"/>
                <a:cs typeface="+mn-lt"/>
              </a:rPr>
              <a:t>Visite los Centros para el Control y </a:t>
            </a:r>
            <a:br>
              <a:rPr lang="es-ES" sz="1050" b="1">
                <a:ea typeface="+mn-lt"/>
                <a:cs typeface="+mn-lt"/>
              </a:rPr>
            </a:br>
            <a:r>
              <a:rPr lang="es-ES" sz="1050" b="1">
                <a:ea typeface="+mn-lt"/>
                <a:cs typeface="+mn-lt"/>
              </a:rPr>
              <a:t>la Prevención de Enfermedades: </a:t>
            </a:r>
            <a:br>
              <a:rPr lang="es-ES" sz="1050" b="1">
                <a:ea typeface="+mn-lt"/>
                <a:cs typeface="+mn-lt"/>
              </a:rPr>
            </a:br>
            <a:r>
              <a:rPr lang="en-US" sz="900">
                <a:ea typeface="+mn-lt"/>
                <a:cs typeface="+mn-lt"/>
              </a:rPr>
              <a:t>https://espanol.cdc.gov/coronavirus/2019-ncov/index.html</a:t>
            </a:r>
            <a:endParaRPr lang="en-US" sz="1050">
              <a:ea typeface="+mn-lt"/>
              <a:cs typeface="+mn-lt"/>
            </a:endParaRPr>
          </a:p>
        </p:txBody>
      </p:sp>
      <p:pic>
        <p:nvPicPr>
          <p:cNvPr id="65" name="Picture 64" descr="Logo&#10;&#10;Description automatically generated">
            <a:extLst>
              <a:ext uri="{FF2B5EF4-FFF2-40B4-BE49-F238E27FC236}">
                <a16:creationId xmlns:a16="http://schemas.microsoft.com/office/drawing/2014/main" id="{39B308C9-D674-4812-B323-B4968785F22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65572" y="5142526"/>
            <a:ext cx="807512" cy="610125"/>
          </a:xfrm>
          <a:prstGeom prst="rect">
            <a:avLst/>
          </a:prstGeom>
        </p:spPr>
      </p:pic>
      <p:cxnSp>
        <p:nvCxnSpPr>
          <p:cNvPr id="11" name="Straight Connector 10">
            <a:extLst>
              <a:ext uri="{FF2B5EF4-FFF2-40B4-BE49-F238E27FC236}">
                <a16:creationId xmlns:a16="http://schemas.microsoft.com/office/drawing/2014/main" id="{3FDFB0FF-6C25-8D70-10EE-67E722216EE0}"/>
              </a:ext>
            </a:extLst>
          </p:cNvPr>
          <p:cNvCxnSpPr>
            <a:cxnSpLocks/>
          </p:cNvCxnSpPr>
          <p:nvPr/>
        </p:nvCxnSpPr>
        <p:spPr>
          <a:xfrm>
            <a:off x="277805" y="402219"/>
            <a:ext cx="1353801" cy="0"/>
          </a:xfrm>
          <a:prstGeom prst="line">
            <a:avLst/>
          </a:prstGeom>
          <a:noFill/>
          <a:ln w="19050" cap="flat" cmpd="sng" algn="ctr">
            <a:solidFill>
              <a:srgbClr val="FFC000"/>
            </a:solidFill>
            <a:prstDash val="solid"/>
            <a:miter lim="800000"/>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628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F7523BAA-FDD3-421D-8B20-92205F7E051C}"/>
              </a:ext>
            </a:extLst>
          </p:cNvPr>
          <p:cNvGrpSpPr/>
          <p:nvPr/>
        </p:nvGrpSpPr>
        <p:grpSpPr>
          <a:xfrm>
            <a:off x="2630558" y="6527452"/>
            <a:ext cx="707169" cy="910394"/>
            <a:chOff x="489964" y="4822607"/>
            <a:chExt cx="593666" cy="827168"/>
          </a:xfrm>
        </p:grpSpPr>
        <p:pic>
          <p:nvPicPr>
            <p:cNvPr id="93" name="Picture 92" descr="A person in a blue dress&#10;&#10;Description automatically generated with low confidence">
              <a:extLst>
                <a:ext uri="{FF2B5EF4-FFF2-40B4-BE49-F238E27FC236}">
                  <a16:creationId xmlns:a16="http://schemas.microsoft.com/office/drawing/2014/main" id="{F8D5C4C8-9CDD-414E-B3E1-3F7D7C527A1B}"/>
                </a:ext>
              </a:extLst>
            </p:cNvPr>
            <p:cNvPicPr>
              <a:picLocks noChangeAspect="1"/>
            </p:cNvPicPr>
            <p:nvPr/>
          </p:nvPicPr>
          <p:blipFill rotWithShape="1">
            <a:blip r:embed="rId3">
              <a:extLst>
                <a:ext uri="{28A0092B-C50C-407E-A947-70E740481C1C}">
                  <a14:useLocalDpi xmlns:a14="http://schemas.microsoft.com/office/drawing/2010/main" val="0"/>
                </a:ext>
              </a:extLst>
            </a:blip>
            <a:srcRect b="12912"/>
            <a:stretch/>
          </p:blipFill>
          <p:spPr>
            <a:xfrm flipH="1">
              <a:off x="489964" y="4822607"/>
              <a:ext cx="593666" cy="818629"/>
            </a:xfrm>
            <a:prstGeom prst="rect">
              <a:avLst/>
            </a:prstGeom>
          </p:spPr>
        </p:pic>
        <p:sp>
          <p:nvSpPr>
            <p:cNvPr id="94" name="Rectangle 93">
              <a:extLst>
                <a:ext uri="{FF2B5EF4-FFF2-40B4-BE49-F238E27FC236}">
                  <a16:creationId xmlns:a16="http://schemas.microsoft.com/office/drawing/2014/main" id="{8A75F838-4AEA-41D1-8105-3801E3A2CC45}"/>
                </a:ext>
              </a:extLst>
            </p:cNvPr>
            <p:cNvSpPr/>
            <p:nvPr/>
          </p:nvSpPr>
          <p:spPr>
            <a:xfrm>
              <a:off x="539853" y="5541238"/>
              <a:ext cx="543777" cy="108537"/>
            </a:xfrm>
            <a:prstGeom prst="rect">
              <a:avLst/>
            </a:prstGeom>
            <a:gradFill flip="none" rotWithShape="1">
              <a:gsLst>
                <a:gs pos="0">
                  <a:schemeClr val="bg1"/>
                </a:gs>
                <a:gs pos="50000">
                  <a:schemeClr val="bg1"/>
                </a:gs>
                <a:gs pos="100000">
                  <a:srgbClr val="FFFFFF">
                    <a:shade val="100000"/>
                    <a:satMod val="115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5" name="Picture 84">
            <a:extLst>
              <a:ext uri="{FF2B5EF4-FFF2-40B4-BE49-F238E27FC236}">
                <a16:creationId xmlns:a16="http://schemas.microsoft.com/office/drawing/2014/main" id="{7848D9B5-23B6-439D-A575-36CE509CDBAC}"/>
              </a:ext>
            </a:extLst>
          </p:cNvPr>
          <p:cNvPicPr>
            <a:picLocks noChangeAspect="1"/>
          </p:cNvPicPr>
          <p:nvPr/>
        </p:nvPicPr>
        <p:blipFill>
          <a:blip r:embed="rId4"/>
          <a:stretch>
            <a:fillRect/>
          </a:stretch>
        </p:blipFill>
        <p:spPr>
          <a:xfrm>
            <a:off x="6743223" y="0"/>
            <a:ext cx="3315177" cy="1685062"/>
          </a:xfrm>
          <a:prstGeom prst="rect">
            <a:avLst/>
          </a:prstGeom>
        </p:spPr>
      </p:pic>
      <p:pic>
        <p:nvPicPr>
          <p:cNvPr id="90" name="Picture 89" descr="A picture containing person&#10;&#10;Description automatically generated">
            <a:extLst>
              <a:ext uri="{FF2B5EF4-FFF2-40B4-BE49-F238E27FC236}">
                <a16:creationId xmlns:a16="http://schemas.microsoft.com/office/drawing/2014/main" id="{23A86C0E-3B82-4213-A85B-A11C4B287409}"/>
              </a:ext>
            </a:extLst>
          </p:cNvPr>
          <p:cNvPicPr>
            <a:picLocks noChangeAspect="1"/>
          </p:cNvPicPr>
          <p:nvPr/>
        </p:nvPicPr>
        <p:blipFill rotWithShape="1">
          <a:blip r:embed="rId5">
            <a:extLst>
              <a:ext uri="{28A0092B-C50C-407E-A947-70E740481C1C}">
                <a14:useLocalDpi xmlns:a14="http://schemas.microsoft.com/office/drawing/2010/main" val="0"/>
              </a:ext>
            </a:extLst>
          </a:blip>
          <a:srcRect t="19323" b="4907"/>
          <a:stretch/>
        </p:blipFill>
        <p:spPr>
          <a:xfrm>
            <a:off x="7277674" y="-2343"/>
            <a:ext cx="1951720" cy="1735264"/>
          </a:xfrm>
          <a:prstGeom prst="rect">
            <a:avLst/>
          </a:prstGeom>
        </p:spPr>
      </p:pic>
      <p:sp>
        <p:nvSpPr>
          <p:cNvPr id="89" name="Rectangle 88">
            <a:extLst>
              <a:ext uri="{FF2B5EF4-FFF2-40B4-BE49-F238E27FC236}">
                <a16:creationId xmlns:a16="http://schemas.microsoft.com/office/drawing/2014/main" id="{1514A06F-6C9B-400A-813A-0BB94C3D4BDA}"/>
              </a:ext>
            </a:extLst>
          </p:cNvPr>
          <p:cNvSpPr/>
          <p:nvPr/>
        </p:nvSpPr>
        <p:spPr>
          <a:xfrm>
            <a:off x="3371847" y="-2344"/>
            <a:ext cx="3371851" cy="810418"/>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E25588B-FE07-48CB-A7BA-42DD444F277B}"/>
              </a:ext>
            </a:extLst>
          </p:cNvPr>
          <p:cNvSpPr txBox="1"/>
          <p:nvPr/>
        </p:nvSpPr>
        <p:spPr>
          <a:xfrm>
            <a:off x="3853872" y="155476"/>
            <a:ext cx="2418434" cy="498598"/>
          </a:xfrm>
          <a:prstGeom prst="rect">
            <a:avLst/>
          </a:prstGeom>
          <a:noFill/>
        </p:spPr>
        <p:txBody>
          <a:bodyPr wrap="square" lIns="0" tIns="0" rIns="0" bIns="0" rtlCol="0" anchor="t">
            <a:spAutoFit/>
          </a:bodyPr>
          <a:lstStyle/>
          <a:p>
            <a:pPr algn="ctr">
              <a:lnSpc>
                <a:spcPct val="90000"/>
              </a:lnSpc>
            </a:pPr>
            <a:r>
              <a:rPr lang="es-ES" b="1">
                <a:solidFill>
                  <a:schemeClr val="bg1"/>
                </a:solidFill>
                <a:ea typeface="+mn-lt"/>
                <a:cs typeface="+mn-lt"/>
              </a:rPr>
              <a:t>¿QUÉ ESPERAR DESPUÉS </a:t>
            </a:r>
            <a:br>
              <a:rPr lang="es-ES" b="1">
                <a:solidFill>
                  <a:schemeClr val="bg1"/>
                </a:solidFill>
                <a:ea typeface="+mn-lt"/>
                <a:cs typeface="+mn-lt"/>
              </a:rPr>
            </a:br>
            <a:r>
              <a:rPr lang="es-ES" b="1">
                <a:solidFill>
                  <a:schemeClr val="bg1"/>
                </a:solidFill>
                <a:ea typeface="+mn-lt"/>
                <a:cs typeface="+mn-lt"/>
              </a:rPr>
              <a:t>DE VACUNARSE?</a:t>
            </a:r>
            <a:endParaRPr lang="es-ES">
              <a:solidFill>
                <a:schemeClr val="bg1"/>
              </a:solidFill>
              <a:cs typeface="Calibri"/>
            </a:endParaRPr>
          </a:p>
        </p:txBody>
      </p:sp>
      <p:grpSp>
        <p:nvGrpSpPr>
          <p:cNvPr id="15" name="Group 14">
            <a:extLst>
              <a:ext uri="{FF2B5EF4-FFF2-40B4-BE49-F238E27FC236}">
                <a16:creationId xmlns:a16="http://schemas.microsoft.com/office/drawing/2014/main" id="{CB484FCD-FE54-6031-E8EE-B7AB878B26B4}"/>
              </a:ext>
            </a:extLst>
          </p:cNvPr>
          <p:cNvGrpSpPr/>
          <p:nvPr/>
        </p:nvGrpSpPr>
        <p:grpSpPr>
          <a:xfrm>
            <a:off x="3631235" y="4494984"/>
            <a:ext cx="3042597" cy="1348932"/>
            <a:chOff x="3631629" y="4335968"/>
            <a:chExt cx="3042597" cy="1348932"/>
          </a:xfrm>
        </p:grpSpPr>
        <p:grpSp>
          <p:nvGrpSpPr>
            <p:cNvPr id="6" name="Group 5">
              <a:extLst>
                <a:ext uri="{FF2B5EF4-FFF2-40B4-BE49-F238E27FC236}">
                  <a16:creationId xmlns:a16="http://schemas.microsoft.com/office/drawing/2014/main" id="{4C3BAA96-8C90-41D8-A7B5-0119B6C9224E}"/>
                </a:ext>
              </a:extLst>
            </p:cNvPr>
            <p:cNvGrpSpPr/>
            <p:nvPr/>
          </p:nvGrpSpPr>
          <p:grpSpPr>
            <a:xfrm>
              <a:off x="3818682" y="4335968"/>
              <a:ext cx="912659" cy="912659"/>
              <a:chOff x="4125623" y="3537465"/>
              <a:chExt cx="1906877" cy="1906877"/>
            </a:xfrm>
          </p:grpSpPr>
          <p:sp>
            <p:nvSpPr>
              <p:cNvPr id="63" name="Rectangle 62">
                <a:extLst>
                  <a:ext uri="{FF2B5EF4-FFF2-40B4-BE49-F238E27FC236}">
                    <a16:creationId xmlns:a16="http://schemas.microsoft.com/office/drawing/2014/main" id="{475462CB-7506-47B5-BEF3-D13CAE4F1353}"/>
                  </a:ext>
                </a:extLst>
              </p:cNvPr>
              <p:cNvSpPr/>
              <p:nvPr/>
            </p:nvSpPr>
            <p:spPr>
              <a:xfrm>
                <a:off x="4125623" y="3537465"/>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5CABCE15-D27A-47DA-946E-92F6653B15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93589" y="3691146"/>
                <a:ext cx="1599516" cy="1599516"/>
              </a:xfrm>
              <a:prstGeom prst="rect">
                <a:avLst/>
              </a:prstGeom>
            </p:spPr>
          </p:pic>
        </p:grpSp>
        <p:sp>
          <p:nvSpPr>
            <p:cNvPr id="74" name="TextBox 73">
              <a:extLst>
                <a:ext uri="{FF2B5EF4-FFF2-40B4-BE49-F238E27FC236}">
                  <a16:creationId xmlns:a16="http://schemas.microsoft.com/office/drawing/2014/main" id="{A34D6256-75F4-4D11-9E4D-F4ABDB12E451}"/>
                </a:ext>
              </a:extLst>
            </p:cNvPr>
            <p:cNvSpPr txBox="1"/>
            <p:nvPr/>
          </p:nvSpPr>
          <p:spPr>
            <a:xfrm>
              <a:off x="3631629" y="5300154"/>
              <a:ext cx="1286764" cy="304699"/>
            </a:xfrm>
            <a:prstGeom prst="rect">
              <a:avLst/>
            </a:prstGeom>
            <a:noFill/>
          </p:spPr>
          <p:txBody>
            <a:bodyPr wrap="square" lIns="0" tIns="0" rIns="0" bIns="0" rtlCol="0" anchor="t">
              <a:spAutoFit/>
            </a:bodyPr>
            <a:lstStyle/>
            <a:p>
              <a:pPr algn="ctr">
                <a:lnSpc>
                  <a:spcPct val="90000"/>
                </a:lnSpc>
              </a:pPr>
              <a:r>
                <a:rPr lang="es-ES" sz="1100" b="1">
                  <a:ea typeface="+mn-lt"/>
                  <a:cs typeface="+mn-lt"/>
                </a:rPr>
                <a:t>Se sentirá mejor </a:t>
              </a:r>
              <a:br>
                <a:rPr lang="es-ES" sz="1100" b="1">
                  <a:ea typeface="+mn-lt"/>
                  <a:cs typeface="+mn-lt"/>
                </a:rPr>
              </a:br>
              <a:r>
                <a:rPr lang="es-ES" sz="1100" b="1">
                  <a:ea typeface="+mn-lt"/>
                  <a:cs typeface="+mn-lt"/>
                </a:rPr>
                <a:t>después de unos días.</a:t>
              </a:r>
              <a:endParaRPr lang="es-ES" sz="1100">
                <a:ea typeface="+mn-lt"/>
                <a:cs typeface="+mn-lt"/>
              </a:endParaRPr>
            </a:p>
          </p:txBody>
        </p:sp>
        <p:grpSp>
          <p:nvGrpSpPr>
            <p:cNvPr id="7" name="Group 6">
              <a:extLst>
                <a:ext uri="{FF2B5EF4-FFF2-40B4-BE49-F238E27FC236}">
                  <a16:creationId xmlns:a16="http://schemas.microsoft.com/office/drawing/2014/main" id="{E53BD4F8-AFAC-4BB2-8D4D-6D1B2FDADE7F}"/>
                </a:ext>
              </a:extLst>
            </p:cNvPr>
            <p:cNvGrpSpPr/>
            <p:nvPr/>
          </p:nvGrpSpPr>
          <p:grpSpPr>
            <a:xfrm>
              <a:off x="5343656" y="4336565"/>
              <a:ext cx="912659" cy="912659"/>
              <a:chOff x="5310651" y="3880938"/>
              <a:chExt cx="1906877" cy="1906877"/>
            </a:xfrm>
          </p:grpSpPr>
          <p:sp>
            <p:nvSpPr>
              <p:cNvPr id="65" name="Rectangle 64">
                <a:extLst>
                  <a:ext uri="{FF2B5EF4-FFF2-40B4-BE49-F238E27FC236}">
                    <a16:creationId xmlns:a16="http://schemas.microsoft.com/office/drawing/2014/main" id="{4D389D62-A03D-46AE-B379-DEA9A654EFD2}"/>
                  </a:ext>
                </a:extLst>
              </p:cNvPr>
              <p:cNvSpPr/>
              <p:nvPr/>
            </p:nvSpPr>
            <p:spPr>
              <a:xfrm>
                <a:off x="5310651" y="3880938"/>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Graphic 65">
                <a:extLst>
                  <a:ext uri="{FF2B5EF4-FFF2-40B4-BE49-F238E27FC236}">
                    <a16:creationId xmlns:a16="http://schemas.microsoft.com/office/drawing/2014/main" id="{2982380A-5821-4881-8F72-A31E399D9B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78794" y="3931315"/>
                <a:ext cx="1806122" cy="1806122"/>
              </a:xfrm>
              <a:prstGeom prst="rect">
                <a:avLst/>
              </a:prstGeom>
            </p:spPr>
          </p:pic>
        </p:grpSp>
        <p:sp>
          <p:nvSpPr>
            <p:cNvPr id="75" name="TextBox 74">
              <a:extLst>
                <a:ext uri="{FF2B5EF4-FFF2-40B4-BE49-F238E27FC236}">
                  <a16:creationId xmlns:a16="http://schemas.microsoft.com/office/drawing/2014/main" id="{9494E1F9-E0B9-48F3-A35C-C638E094663E}"/>
                </a:ext>
              </a:extLst>
            </p:cNvPr>
            <p:cNvSpPr txBox="1"/>
            <p:nvPr/>
          </p:nvSpPr>
          <p:spPr>
            <a:xfrm>
              <a:off x="4993354" y="5248627"/>
              <a:ext cx="1680872" cy="436273"/>
            </a:xfrm>
            <a:prstGeom prst="rect">
              <a:avLst/>
            </a:prstGeom>
            <a:noFill/>
          </p:spPr>
          <p:txBody>
            <a:bodyPr wrap="square" lIns="0" tIns="0" rIns="0" bIns="0" rtlCol="0" anchor="t">
              <a:spAutoFit/>
            </a:bodyPr>
            <a:lstStyle/>
            <a:p>
              <a:pPr algn="ctr">
                <a:lnSpc>
                  <a:spcPct val="90000"/>
                </a:lnSpc>
              </a:pPr>
              <a:r>
                <a:rPr lang="es-ES" sz="1050" b="1" dirty="0">
                  <a:ea typeface="+mn-lt"/>
                  <a:cs typeface="+mn-lt"/>
                </a:rPr>
                <a:t> </a:t>
              </a:r>
              <a:r>
                <a:rPr lang="es-ES" sz="1050" b="1" dirty="0">
                  <a:ea typeface="+mn-lt"/>
                  <a:cs typeface="Calibri"/>
                </a:rPr>
                <a:t>Se considera que usted </a:t>
              </a:r>
              <a:br>
                <a:rPr lang="es-ES" sz="1050" b="1" dirty="0">
                  <a:ea typeface="+mn-lt"/>
                  <a:cs typeface="Calibri"/>
                </a:rPr>
              </a:br>
              <a:r>
                <a:rPr lang="es-ES" sz="1050" b="1" dirty="0">
                  <a:ea typeface="+mn-lt"/>
                  <a:cs typeface="Calibri"/>
                </a:rPr>
                <a:t>está al día una vez que haya recibido las dosis necesarias</a:t>
              </a:r>
              <a:r>
                <a:rPr lang="es-ES" sz="1050" b="1" dirty="0">
                  <a:ea typeface="+mn-lt"/>
                  <a:cs typeface="+mn-lt"/>
                </a:rPr>
                <a:t>.</a:t>
              </a:r>
              <a:endParaRPr lang="es-ES" sz="1050" dirty="0">
                <a:ea typeface="+mn-lt"/>
                <a:cs typeface="+mn-lt"/>
              </a:endParaRPr>
            </a:p>
          </p:txBody>
        </p:sp>
      </p:grpSp>
      <p:grpSp>
        <p:nvGrpSpPr>
          <p:cNvPr id="16" name="Group 15">
            <a:extLst>
              <a:ext uri="{FF2B5EF4-FFF2-40B4-BE49-F238E27FC236}">
                <a16:creationId xmlns:a16="http://schemas.microsoft.com/office/drawing/2014/main" id="{B03182CE-9EFE-6338-0944-4CE55D8D781B}"/>
              </a:ext>
            </a:extLst>
          </p:cNvPr>
          <p:cNvGrpSpPr/>
          <p:nvPr/>
        </p:nvGrpSpPr>
        <p:grpSpPr>
          <a:xfrm>
            <a:off x="3449193" y="6019966"/>
            <a:ext cx="3055325" cy="1575085"/>
            <a:chOff x="3449193" y="5922576"/>
            <a:chExt cx="3055325" cy="1575085"/>
          </a:xfrm>
        </p:grpSpPr>
        <p:grpSp>
          <p:nvGrpSpPr>
            <p:cNvPr id="17" name="Group 16">
              <a:extLst>
                <a:ext uri="{FF2B5EF4-FFF2-40B4-BE49-F238E27FC236}">
                  <a16:creationId xmlns:a16="http://schemas.microsoft.com/office/drawing/2014/main" id="{B8583C2F-7784-4FCC-BD67-F89B45AAAB25}"/>
                </a:ext>
              </a:extLst>
            </p:cNvPr>
            <p:cNvGrpSpPr/>
            <p:nvPr/>
          </p:nvGrpSpPr>
          <p:grpSpPr>
            <a:xfrm>
              <a:off x="3818682" y="5925724"/>
              <a:ext cx="912658" cy="912658"/>
              <a:chOff x="551043" y="6616319"/>
              <a:chExt cx="1906877" cy="1906877"/>
            </a:xfrm>
          </p:grpSpPr>
          <p:sp>
            <p:nvSpPr>
              <p:cNvPr id="67" name="Rectangle 66">
                <a:extLst>
                  <a:ext uri="{FF2B5EF4-FFF2-40B4-BE49-F238E27FC236}">
                    <a16:creationId xmlns:a16="http://schemas.microsoft.com/office/drawing/2014/main" id="{0D9D98DC-A3DE-4819-BACD-1451DB23D2BA}"/>
                  </a:ext>
                </a:extLst>
              </p:cNvPr>
              <p:cNvSpPr/>
              <p:nvPr/>
            </p:nvSpPr>
            <p:spPr>
              <a:xfrm>
                <a:off x="551043" y="6616319"/>
                <a:ext cx="1906877" cy="1906877"/>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Graphic 67">
                <a:extLst>
                  <a:ext uri="{FF2B5EF4-FFF2-40B4-BE49-F238E27FC236}">
                    <a16:creationId xmlns:a16="http://schemas.microsoft.com/office/drawing/2014/main" id="{108C51B7-80EA-4AA9-9180-F79C7FB5865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9878" y="6689124"/>
                <a:ext cx="1580314" cy="1761266"/>
              </a:xfrm>
              <a:prstGeom prst="rect">
                <a:avLst/>
              </a:prstGeom>
            </p:spPr>
          </p:pic>
        </p:grpSp>
        <p:sp>
          <p:nvSpPr>
            <p:cNvPr id="72" name="TextBox 71">
              <a:extLst>
                <a:ext uri="{FF2B5EF4-FFF2-40B4-BE49-F238E27FC236}">
                  <a16:creationId xmlns:a16="http://schemas.microsoft.com/office/drawing/2014/main" id="{35AAC854-2E22-419D-B132-096B2F209976}"/>
                </a:ext>
              </a:extLst>
            </p:cNvPr>
            <p:cNvSpPr txBox="1"/>
            <p:nvPr/>
          </p:nvSpPr>
          <p:spPr>
            <a:xfrm>
              <a:off x="3449193" y="6885259"/>
              <a:ext cx="1636046" cy="581698"/>
            </a:xfrm>
            <a:prstGeom prst="rect">
              <a:avLst/>
            </a:prstGeom>
            <a:noFill/>
          </p:spPr>
          <p:txBody>
            <a:bodyPr wrap="square" lIns="0" tIns="0" rIns="0" bIns="0" rtlCol="0" anchor="t">
              <a:spAutoFit/>
            </a:bodyPr>
            <a:lstStyle/>
            <a:p>
              <a:pPr algn="ctr">
                <a:lnSpc>
                  <a:spcPct val="90000"/>
                </a:lnSpc>
              </a:pPr>
              <a:r>
                <a:rPr lang="es-ES" sz="1050" b="1">
                  <a:ea typeface="+mn-lt"/>
                  <a:cs typeface="+mn-lt"/>
                </a:rPr>
                <a:t>Siga usando el cubrebocas</a:t>
              </a:r>
            </a:p>
            <a:p>
              <a:pPr algn="ctr">
                <a:lnSpc>
                  <a:spcPct val="90000"/>
                </a:lnSpc>
              </a:pPr>
              <a:r>
                <a:rPr lang="es-ES" sz="1050" b="1">
                  <a:ea typeface="+mn-lt"/>
                  <a:cs typeface="+mn-lt"/>
                </a:rPr>
                <a:t>en espacios donde hay mucha gente y</a:t>
              </a:r>
              <a:br>
                <a:rPr lang="es-ES" sz="1050" b="1">
                  <a:ea typeface="+mn-lt"/>
                  <a:cs typeface="+mn-lt"/>
                </a:rPr>
              </a:br>
              <a:r>
                <a:rPr lang="es-ES" sz="1050" b="1">
                  <a:ea typeface="+mn-lt"/>
                  <a:cs typeface="+mn-lt"/>
                </a:rPr>
                <a:t>lávese las manos.</a:t>
              </a:r>
              <a:endParaRPr lang="es-ES" sz="1050">
                <a:ea typeface="+mn-lt"/>
                <a:cs typeface="+mn-lt"/>
              </a:endParaRPr>
            </a:p>
          </p:txBody>
        </p:sp>
        <p:grpSp>
          <p:nvGrpSpPr>
            <p:cNvPr id="71" name="Group 70">
              <a:extLst>
                <a:ext uri="{FF2B5EF4-FFF2-40B4-BE49-F238E27FC236}">
                  <a16:creationId xmlns:a16="http://schemas.microsoft.com/office/drawing/2014/main" id="{6A300940-612E-4434-A90A-166319E03B88}"/>
                </a:ext>
              </a:extLst>
            </p:cNvPr>
            <p:cNvGrpSpPr/>
            <p:nvPr/>
          </p:nvGrpSpPr>
          <p:grpSpPr>
            <a:xfrm>
              <a:off x="5343656" y="5922576"/>
              <a:ext cx="910394" cy="950687"/>
              <a:chOff x="5310651" y="6616319"/>
              <a:chExt cx="1906877" cy="1991273"/>
            </a:xfrm>
          </p:grpSpPr>
          <p:sp>
            <p:nvSpPr>
              <p:cNvPr id="69" name="Rectangle 68">
                <a:extLst>
                  <a:ext uri="{FF2B5EF4-FFF2-40B4-BE49-F238E27FC236}">
                    <a16:creationId xmlns:a16="http://schemas.microsoft.com/office/drawing/2014/main" id="{4ECC08A2-238A-4CB1-8AE0-794CADCFE2CA}"/>
                  </a:ext>
                </a:extLst>
              </p:cNvPr>
              <p:cNvSpPr/>
              <p:nvPr/>
            </p:nvSpPr>
            <p:spPr>
              <a:xfrm>
                <a:off x="5310651" y="6616319"/>
                <a:ext cx="1906877" cy="1906877"/>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A5138267-2CC7-4BD0-98E1-87BB31AA73C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38062" y="6700715"/>
                <a:ext cx="1496071" cy="1906877"/>
              </a:xfrm>
              <a:prstGeom prst="rect">
                <a:avLst/>
              </a:prstGeom>
            </p:spPr>
          </p:pic>
        </p:grpSp>
        <p:sp>
          <p:nvSpPr>
            <p:cNvPr id="76" name="TextBox 75">
              <a:extLst>
                <a:ext uri="{FF2B5EF4-FFF2-40B4-BE49-F238E27FC236}">
                  <a16:creationId xmlns:a16="http://schemas.microsoft.com/office/drawing/2014/main" id="{450DF418-A625-4960-A393-2A15BFEA09B0}"/>
                </a:ext>
              </a:extLst>
            </p:cNvPr>
            <p:cNvSpPr txBox="1"/>
            <p:nvPr/>
          </p:nvSpPr>
          <p:spPr>
            <a:xfrm>
              <a:off x="5088600" y="6888263"/>
              <a:ext cx="1415918" cy="609398"/>
            </a:xfrm>
            <a:prstGeom prst="rect">
              <a:avLst/>
            </a:prstGeom>
            <a:noFill/>
          </p:spPr>
          <p:txBody>
            <a:bodyPr wrap="square" lIns="0" tIns="0" rIns="0" bIns="0" rtlCol="0" anchor="t">
              <a:spAutoFit/>
            </a:bodyPr>
            <a:lstStyle/>
            <a:p>
              <a:pPr algn="ctr">
                <a:lnSpc>
                  <a:spcPct val="90000"/>
                </a:lnSpc>
              </a:pPr>
              <a:r>
                <a:rPr lang="es-ES" sz="1100" b="1">
                  <a:ea typeface="+mn-lt"/>
                  <a:cs typeface="+mn-lt"/>
                </a:rPr>
                <a:t>¡Felicitaciones, ya hizo su parte para </a:t>
              </a:r>
              <a:endParaRPr lang="es-ES" sz="1100">
                <a:ea typeface="+mn-lt"/>
                <a:cs typeface="+mn-lt"/>
              </a:endParaRPr>
            </a:p>
            <a:p>
              <a:pPr algn="ctr">
                <a:lnSpc>
                  <a:spcPct val="90000"/>
                </a:lnSpc>
              </a:pPr>
              <a:r>
                <a:rPr lang="es-ES" sz="1100" b="1">
                  <a:ea typeface="+mn-lt"/>
                  <a:cs typeface="+mn-lt"/>
                </a:rPr>
                <a:t>mantenerse a usted y </a:t>
              </a:r>
              <a:br>
                <a:rPr lang="es-ES" sz="1100" b="1">
                  <a:ea typeface="+mn-lt"/>
                  <a:cs typeface="+mn-lt"/>
                </a:rPr>
              </a:br>
              <a:r>
                <a:rPr lang="es-ES" sz="1100" b="1">
                  <a:ea typeface="+mn-lt"/>
                  <a:cs typeface="+mn-lt"/>
                </a:rPr>
                <a:t>a los demás a salvo!</a:t>
              </a:r>
              <a:endParaRPr lang="es-ES" sz="1100">
                <a:ea typeface="+mn-lt"/>
                <a:cs typeface="+mn-lt"/>
              </a:endParaRPr>
            </a:p>
          </p:txBody>
        </p:sp>
      </p:grpSp>
      <p:grpSp>
        <p:nvGrpSpPr>
          <p:cNvPr id="12" name="Group 11">
            <a:extLst>
              <a:ext uri="{FF2B5EF4-FFF2-40B4-BE49-F238E27FC236}">
                <a16:creationId xmlns:a16="http://schemas.microsoft.com/office/drawing/2014/main" id="{92425277-A6C0-BA1E-7352-FC77072EF896}"/>
              </a:ext>
            </a:extLst>
          </p:cNvPr>
          <p:cNvGrpSpPr/>
          <p:nvPr/>
        </p:nvGrpSpPr>
        <p:grpSpPr>
          <a:xfrm>
            <a:off x="5079564" y="946304"/>
            <a:ext cx="1438096" cy="1686523"/>
            <a:chOff x="4965085" y="946304"/>
            <a:chExt cx="1438096" cy="1686523"/>
          </a:xfrm>
        </p:grpSpPr>
        <p:grpSp>
          <p:nvGrpSpPr>
            <p:cNvPr id="4" name="Group 3">
              <a:extLst>
                <a:ext uri="{FF2B5EF4-FFF2-40B4-BE49-F238E27FC236}">
                  <a16:creationId xmlns:a16="http://schemas.microsoft.com/office/drawing/2014/main" id="{8C92E1F6-CB79-4454-8F75-4337B1CD1240}"/>
                </a:ext>
              </a:extLst>
            </p:cNvPr>
            <p:cNvGrpSpPr/>
            <p:nvPr/>
          </p:nvGrpSpPr>
          <p:grpSpPr>
            <a:xfrm>
              <a:off x="5227804" y="946304"/>
              <a:ext cx="912659" cy="904573"/>
              <a:chOff x="5308054" y="1151350"/>
              <a:chExt cx="1912070" cy="1895129"/>
            </a:xfrm>
          </p:grpSpPr>
          <p:sp>
            <p:nvSpPr>
              <p:cNvPr id="59" name="Rectangle 58">
                <a:extLst>
                  <a:ext uri="{FF2B5EF4-FFF2-40B4-BE49-F238E27FC236}">
                    <a16:creationId xmlns:a16="http://schemas.microsoft.com/office/drawing/2014/main" id="{18E70612-92D9-41E3-A0B5-16C06E125376}"/>
                  </a:ext>
                </a:extLst>
              </p:cNvPr>
              <p:cNvSpPr/>
              <p:nvPr/>
            </p:nvSpPr>
            <p:spPr>
              <a:xfrm>
                <a:off x="5308054" y="1151350"/>
                <a:ext cx="1912070" cy="1895129"/>
              </a:xfrm>
              <a:prstGeom prst="rect">
                <a:avLst/>
              </a:prstGeom>
              <a:solidFill>
                <a:srgbClr val="96C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a:extLst>
                  <a:ext uri="{FF2B5EF4-FFF2-40B4-BE49-F238E27FC236}">
                    <a16:creationId xmlns:a16="http://schemas.microsoft.com/office/drawing/2014/main" id="{897F88EE-9380-4C72-87E9-2CFBA51EAA8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14345" y="1244342"/>
                <a:ext cx="1266835" cy="1747665"/>
              </a:xfrm>
              <a:prstGeom prst="rect">
                <a:avLst/>
              </a:prstGeom>
            </p:spPr>
          </p:pic>
        </p:grpSp>
        <p:sp>
          <p:nvSpPr>
            <p:cNvPr id="77" name="TextBox 76">
              <a:extLst>
                <a:ext uri="{FF2B5EF4-FFF2-40B4-BE49-F238E27FC236}">
                  <a16:creationId xmlns:a16="http://schemas.microsoft.com/office/drawing/2014/main" id="{72B83FDF-F93F-4618-9DBE-B31F40A0657A}"/>
                </a:ext>
              </a:extLst>
            </p:cNvPr>
            <p:cNvSpPr txBox="1"/>
            <p:nvPr/>
          </p:nvSpPr>
          <p:spPr>
            <a:xfrm>
              <a:off x="4965085" y="1905705"/>
              <a:ext cx="1438096" cy="727122"/>
            </a:xfrm>
            <a:prstGeom prst="rect">
              <a:avLst/>
            </a:prstGeom>
            <a:noFill/>
          </p:spPr>
          <p:txBody>
            <a:bodyPr wrap="square" lIns="0" tIns="0" rIns="0" bIns="0" rtlCol="0" anchor="t">
              <a:spAutoFit/>
            </a:bodyPr>
            <a:lstStyle/>
            <a:p>
              <a:pPr algn="ctr">
                <a:lnSpc>
                  <a:spcPct val="90000"/>
                </a:lnSpc>
              </a:pPr>
              <a:r>
                <a:rPr lang="es-ES" sz="1050" b="1" dirty="0">
                  <a:ea typeface="+mn-lt"/>
                  <a:cs typeface="+mn-lt"/>
                </a:rPr>
                <a:t>Pregunte si las vacunas se ofrecen gratis en el </a:t>
              </a:r>
              <a:br>
                <a:rPr lang="es-ES" sz="1050" b="1" dirty="0">
                  <a:ea typeface="+mn-lt"/>
                  <a:cs typeface="+mn-lt"/>
                </a:rPr>
              </a:br>
              <a:r>
                <a:rPr lang="es-ES" sz="1050" b="1" dirty="0">
                  <a:ea typeface="+mn-lt"/>
                  <a:cs typeface="+mn-lt"/>
                </a:rPr>
                <a:t>centro de salud, farmacia​</a:t>
              </a:r>
              <a:br>
                <a:rPr lang="es-ES" sz="1050" b="1" dirty="0">
                  <a:ea typeface="+mn-lt"/>
                  <a:cs typeface="+mn-lt"/>
                </a:rPr>
              </a:br>
              <a:r>
                <a:rPr lang="es-ES" sz="1050" b="1" dirty="0">
                  <a:ea typeface="+mn-lt"/>
                  <a:cs typeface="+mn-lt"/>
                </a:rPr>
                <a:t>o en el departamento de​</a:t>
              </a:r>
              <a:br>
                <a:rPr lang="es-ES" sz="1050" b="1" dirty="0">
                  <a:ea typeface="+mn-lt"/>
                  <a:cs typeface="+mn-lt"/>
                </a:rPr>
              </a:br>
              <a:r>
                <a:rPr lang="es-ES" sz="1050" b="1" dirty="0">
                  <a:ea typeface="+mn-lt"/>
                  <a:cs typeface="+mn-lt"/>
                </a:rPr>
                <a:t>salud local o estatal.​​</a:t>
              </a:r>
            </a:p>
          </p:txBody>
        </p:sp>
      </p:grpSp>
      <p:grpSp>
        <p:nvGrpSpPr>
          <p:cNvPr id="2" name="Group 1">
            <a:extLst>
              <a:ext uri="{FF2B5EF4-FFF2-40B4-BE49-F238E27FC236}">
                <a16:creationId xmlns:a16="http://schemas.microsoft.com/office/drawing/2014/main" id="{924410D2-E053-4B13-9AF3-7AB02607E8E3}"/>
              </a:ext>
            </a:extLst>
          </p:cNvPr>
          <p:cNvGrpSpPr/>
          <p:nvPr/>
        </p:nvGrpSpPr>
        <p:grpSpPr>
          <a:xfrm>
            <a:off x="3818682" y="946304"/>
            <a:ext cx="912658" cy="912658"/>
            <a:chOff x="3715046" y="1230483"/>
            <a:chExt cx="1906877" cy="1906877"/>
          </a:xfrm>
        </p:grpSpPr>
        <p:sp>
          <p:nvSpPr>
            <p:cNvPr id="53" name="Rectangle 52">
              <a:extLst>
                <a:ext uri="{FF2B5EF4-FFF2-40B4-BE49-F238E27FC236}">
                  <a16:creationId xmlns:a16="http://schemas.microsoft.com/office/drawing/2014/main" id="{FC1CE315-88D0-4FAB-B917-12F8669FFDDA}"/>
                </a:ext>
              </a:extLst>
            </p:cNvPr>
            <p:cNvSpPr/>
            <p:nvPr/>
          </p:nvSpPr>
          <p:spPr>
            <a:xfrm>
              <a:off x="3715046" y="1230483"/>
              <a:ext cx="1906877" cy="1906877"/>
            </a:xfrm>
            <a:prstGeom prst="rect">
              <a:avLst/>
            </a:prstGeom>
            <a:solidFill>
              <a:srgbClr val="156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a:extLst>
                <a:ext uri="{FF2B5EF4-FFF2-40B4-BE49-F238E27FC236}">
                  <a16:creationId xmlns:a16="http://schemas.microsoft.com/office/drawing/2014/main" id="{4EA2C26A-014B-4A02-8B74-A5A9C7085E3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10661" y="1298402"/>
              <a:ext cx="1508158" cy="1749464"/>
            </a:xfrm>
            <a:prstGeom prst="rect">
              <a:avLst/>
            </a:prstGeom>
          </p:spPr>
        </p:pic>
      </p:grpSp>
      <p:sp>
        <p:nvSpPr>
          <p:cNvPr id="79" name="TextBox 78">
            <a:extLst>
              <a:ext uri="{FF2B5EF4-FFF2-40B4-BE49-F238E27FC236}">
                <a16:creationId xmlns:a16="http://schemas.microsoft.com/office/drawing/2014/main" id="{8B8A546D-0D96-41A8-AF3B-4B63418BEC93}"/>
              </a:ext>
            </a:extLst>
          </p:cNvPr>
          <p:cNvSpPr txBox="1"/>
          <p:nvPr/>
        </p:nvSpPr>
        <p:spPr>
          <a:xfrm>
            <a:off x="3670242" y="1914142"/>
            <a:ext cx="1168278" cy="609398"/>
          </a:xfrm>
          <a:prstGeom prst="rect">
            <a:avLst/>
          </a:prstGeom>
          <a:noFill/>
        </p:spPr>
        <p:txBody>
          <a:bodyPr wrap="square" lIns="0" tIns="0" rIns="0" bIns="0" rtlCol="0" anchor="t">
            <a:spAutoFit/>
          </a:bodyPr>
          <a:lstStyle/>
          <a:p>
            <a:pPr algn="ctr">
              <a:lnSpc>
                <a:spcPct val="90000"/>
              </a:lnSpc>
            </a:pPr>
            <a:r>
              <a:rPr lang="es-ES" sz="1100" b="1" dirty="0">
                <a:ea typeface="+mn-lt"/>
                <a:cs typeface="+mn-lt"/>
              </a:rPr>
              <a:t>Es importante </a:t>
            </a:r>
            <a:endParaRPr lang="en-US" dirty="0">
              <a:ea typeface="+mn-lt"/>
              <a:cs typeface="+mn-lt"/>
            </a:endParaRPr>
          </a:p>
          <a:p>
            <a:pPr algn="ctr">
              <a:lnSpc>
                <a:spcPct val="90000"/>
              </a:lnSpc>
            </a:pPr>
            <a:r>
              <a:rPr lang="es-ES" sz="1100" b="1" dirty="0">
                <a:ea typeface="+mn-lt"/>
                <a:cs typeface="+mn-lt"/>
              </a:rPr>
              <a:t>vacunarse, aunque </a:t>
            </a:r>
            <a:br>
              <a:rPr lang="es-ES" sz="1100" b="1" dirty="0">
                <a:ea typeface="+mn-lt"/>
                <a:cs typeface="+mn-lt"/>
              </a:rPr>
            </a:br>
            <a:r>
              <a:rPr lang="es-ES" sz="1100" b="1" dirty="0">
                <a:ea typeface="+mn-lt"/>
                <a:cs typeface="+mn-lt"/>
              </a:rPr>
              <a:t>ya haya tenido </a:t>
            </a:r>
            <a:br>
              <a:rPr lang="es-ES" sz="1100" b="1" dirty="0">
                <a:ea typeface="+mn-lt"/>
                <a:cs typeface="+mn-lt"/>
              </a:rPr>
            </a:br>
            <a:r>
              <a:rPr lang="es-ES" sz="1100" b="1" dirty="0">
                <a:ea typeface="+mn-lt"/>
                <a:cs typeface="+mn-lt"/>
              </a:rPr>
              <a:t>COVID-19</a:t>
            </a:r>
            <a:r>
              <a:rPr lang="en-US" sz="1100" b="1" dirty="0">
                <a:ea typeface="+mn-lt"/>
                <a:cs typeface="+mn-lt"/>
              </a:rPr>
              <a:t>.</a:t>
            </a:r>
            <a:endParaRPr lang="en-US" dirty="0">
              <a:cs typeface="Calibri"/>
            </a:endParaRPr>
          </a:p>
        </p:txBody>
      </p:sp>
      <p:sp>
        <p:nvSpPr>
          <p:cNvPr id="91" name="Rectangle 90">
            <a:extLst>
              <a:ext uri="{FF2B5EF4-FFF2-40B4-BE49-F238E27FC236}">
                <a16:creationId xmlns:a16="http://schemas.microsoft.com/office/drawing/2014/main" id="{5B5B4C32-5690-42D3-8E0F-8B8D57B90BE8}"/>
              </a:ext>
            </a:extLst>
          </p:cNvPr>
          <p:cNvSpPr/>
          <p:nvPr/>
        </p:nvSpPr>
        <p:spPr>
          <a:xfrm>
            <a:off x="6743223" y="1349329"/>
            <a:ext cx="3319268" cy="453210"/>
          </a:xfrm>
          <a:prstGeom prst="rect">
            <a:avLst/>
          </a:prstGeom>
          <a:solidFill>
            <a:srgbClr val="549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1" name="TextBox 80">
            <a:extLst>
              <a:ext uri="{FF2B5EF4-FFF2-40B4-BE49-F238E27FC236}">
                <a16:creationId xmlns:a16="http://schemas.microsoft.com/office/drawing/2014/main" id="{25469997-340E-4E4D-9DDD-329EFC5C9422}"/>
              </a:ext>
            </a:extLst>
          </p:cNvPr>
          <p:cNvSpPr txBox="1"/>
          <p:nvPr/>
        </p:nvSpPr>
        <p:spPr>
          <a:xfrm>
            <a:off x="6996403" y="1447129"/>
            <a:ext cx="2808815" cy="246221"/>
          </a:xfrm>
          <a:prstGeom prst="rect">
            <a:avLst/>
          </a:prstGeom>
          <a:noFill/>
        </p:spPr>
        <p:txBody>
          <a:bodyPr wrap="square" lIns="0" tIns="0" rIns="0" bIns="0" rtlCol="0" anchor="t">
            <a:spAutoFit/>
          </a:bodyPr>
          <a:lstStyle/>
          <a:p>
            <a:pPr algn="ctr"/>
            <a:r>
              <a:rPr lang="es-ES" sz="1600" b="1">
                <a:solidFill>
                  <a:schemeClr val="bg1"/>
                </a:solidFill>
                <a:ea typeface="+mn-lt"/>
                <a:cs typeface="+mn-lt"/>
              </a:rPr>
              <a:t>BENEFICIOS DE LA VACUNACIÓN</a:t>
            </a:r>
            <a:endParaRPr lang="en-US" sz="1600">
              <a:solidFill>
                <a:schemeClr val="bg1"/>
              </a:solidFill>
            </a:endParaRPr>
          </a:p>
        </p:txBody>
      </p:sp>
      <p:sp>
        <p:nvSpPr>
          <p:cNvPr id="88" name="Rectangle 87">
            <a:extLst>
              <a:ext uri="{FF2B5EF4-FFF2-40B4-BE49-F238E27FC236}">
                <a16:creationId xmlns:a16="http://schemas.microsoft.com/office/drawing/2014/main" id="{C180C783-5033-41A5-818F-D7E275EF2D0F}"/>
              </a:ext>
            </a:extLst>
          </p:cNvPr>
          <p:cNvSpPr/>
          <p:nvPr/>
        </p:nvSpPr>
        <p:spPr>
          <a:xfrm>
            <a:off x="6743697" y="5763869"/>
            <a:ext cx="3318795" cy="416910"/>
          </a:xfrm>
          <a:prstGeom prst="rect">
            <a:avLst/>
          </a:prstGeom>
          <a:gradFill flip="none" rotWithShape="1">
            <a:gsLst>
              <a:gs pos="0">
                <a:srgbClr val="C00000">
                  <a:alpha val="78000"/>
                </a:srgbClr>
              </a:gs>
              <a:gs pos="63000">
                <a:srgbClr val="C00000">
                  <a:alpha val="85000"/>
                </a:srgbClr>
              </a:gs>
              <a:gs pos="100000">
                <a:srgbClr val="C0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6" name="TextBox 95">
            <a:extLst>
              <a:ext uri="{FF2B5EF4-FFF2-40B4-BE49-F238E27FC236}">
                <a16:creationId xmlns:a16="http://schemas.microsoft.com/office/drawing/2014/main" id="{DB90134A-2100-44CE-B08A-1B5B56D1DA59}"/>
              </a:ext>
            </a:extLst>
          </p:cNvPr>
          <p:cNvSpPr txBox="1"/>
          <p:nvPr/>
        </p:nvSpPr>
        <p:spPr>
          <a:xfrm>
            <a:off x="7161780" y="5867416"/>
            <a:ext cx="2490220" cy="221599"/>
          </a:xfrm>
          <a:prstGeom prst="rect">
            <a:avLst/>
          </a:prstGeom>
          <a:noFill/>
        </p:spPr>
        <p:txBody>
          <a:bodyPr wrap="square" lIns="0" tIns="0" rIns="0" bIns="0" rtlCol="0" anchor="t">
            <a:spAutoFit/>
          </a:bodyPr>
          <a:lstStyle/>
          <a:p>
            <a:pPr algn="ctr">
              <a:lnSpc>
                <a:spcPct val="90000"/>
              </a:lnSpc>
              <a:spcAft>
                <a:spcPts val="600"/>
              </a:spcAft>
            </a:pPr>
            <a:r>
              <a:rPr lang="es-ES" sz="1600" b="1" dirty="0">
                <a:solidFill>
                  <a:schemeClr val="bg1"/>
                </a:solidFill>
                <a:cs typeface="Calibri"/>
              </a:rPr>
              <a:t>RIESGOS</a:t>
            </a:r>
            <a:r>
              <a:rPr lang="es-ES" sz="1600" b="1" dirty="0">
                <a:solidFill>
                  <a:schemeClr val="bg1"/>
                </a:solidFill>
                <a:ea typeface="+mn-lt"/>
                <a:cs typeface="+mn-lt"/>
              </a:rPr>
              <a:t> DE NO VACUNARSE</a:t>
            </a:r>
            <a:endParaRPr lang="es-ES" sz="1600" dirty="0">
              <a:solidFill>
                <a:schemeClr val="bg1"/>
              </a:solidFill>
              <a:ea typeface="+mn-lt"/>
              <a:cs typeface="+mn-lt"/>
            </a:endParaRPr>
          </a:p>
        </p:txBody>
      </p:sp>
      <p:sp>
        <p:nvSpPr>
          <p:cNvPr id="97" name="TextBox 96">
            <a:extLst>
              <a:ext uri="{FF2B5EF4-FFF2-40B4-BE49-F238E27FC236}">
                <a16:creationId xmlns:a16="http://schemas.microsoft.com/office/drawing/2014/main" id="{44FF3B32-BCBB-4E36-AA4F-850C58A6E173}"/>
              </a:ext>
            </a:extLst>
          </p:cNvPr>
          <p:cNvSpPr txBox="1"/>
          <p:nvPr/>
        </p:nvSpPr>
        <p:spPr>
          <a:xfrm>
            <a:off x="6970652" y="6325271"/>
            <a:ext cx="2834566" cy="1077218"/>
          </a:xfrm>
          <a:prstGeom prst="rect">
            <a:avLst/>
          </a:prstGeom>
          <a:noFill/>
        </p:spPr>
        <p:txBody>
          <a:bodyPr wrap="square" lIns="0" tIns="0" rIns="0" bIns="0" rtlCol="0" anchor="t">
            <a:spAutoFit/>
          </a:bodyPr>
          <a:lstStyle/>
          <a:p>
            <a:pPr marL="171450" indent="-171450">
              <a:spcAft>
                <a:spcPts val="900"/>
              </a:spcAft>
              <a:buClr>
                <a:srgbClr val="C00000"/>
              </a:buClr>
              <a:buSzPct val="150000"/>
              <a:buFont typeface="Calibri,Sans-Serif" panose="020F0502020204030204" pitchFamily="34" charset="0"/>
              <a:buChar char="x"/>
            </a:pPr>
            <a:r>
              <a:rPr lang="es-ES" sz="1100" dirty="0">
                <a:ea typeface="+mn-lt"/>
                <a:cs typeface="+mn-lt"/>
              </a:rPr>
              <a:t>Mayor peligro de infectarse</a:t>
            </a:r>
            <a:r>
              <a:rPr lang="en-US" sz="1100" dirty="0">
                <a:ea typeface="+mn-lt"/>
                <a:cs typeface="+mn-lt"/>
              </a:rPr>
              <a:t>.</a:t>
            </a:r>
            <a:endParaRPr lang="en-US" sz="1100" dirty="0"/>
          </a:p>
          <a:p>
            <a:pPr marL="171450" indent="-171450">
              <a:spcAft>
                <a:spcPts val="900"/>
              </a:spcAft>
              <a:buClr>
                <a:srgbClr val="C00000"/>
              </a:buClr>
              <a:buSzPct val="150000"/>
              <a:buFont typeface="Calibri,Sans-Serif" panose="020F0502020204030204" pitchFamily="34" charset="0"/>
              <a:buChar char="x"/>
            </a:pPr>
            <a:r>
              <a:rPr lang="es-ES" sz="1100" dirty="0">
                <a:ea typeface="+mn-lt"/>
                <a:cs typeface="+mn-lt"/>
              </a:rPr>
              <a:t>Mayor  riesgo de enfermarse gravemente, </a:t>
            </a:r>
            <a:br>
              <a:rPr lang="es-ES" sz="1100" dirty="0">
                <a:ea typeface="+mn-lt"/>
                <a:cs typeface="+mn-lt"/>
              </a:rPr>
            </a:br>
            <a:r>
              <a:rPr lang="es-ES" sz="1100" dirty="0">
                <a:ea typeface="+mn-lt"/>
                <a:cs typeface="+mn-lt"/>
              </a:rPr>
              <a:t>ir al hospital y morir.</a:t>
            </a:r>
            <a:endParaRPr lang="es-ES" sz="1100" dirty="0">
              <a:cs typeface="Calibri"/>
            </a:endParaRPr>
          </a:p>
          <a:p>
            <a:pPr marL="171450" indent="-171450">
              <a:spcAft>
                <a:spcPts val="900"/>
              </a:spcAft>
              <a:buClr>
                <a:srgbClr val="C00000"/>
              </a:buClr>
              <a:buSzPct val="150000"/>
              <a:buFont typeface="Calibri" panose="020F0502020204030204" pitchFamily="34" charset="0"/>
              <a:buChar char="x"/>
            </a:pPr>
            <a:r>
              <a:rPr lang="es-MX" sz="1100" dirty="0">
                <a:ea typeface="+mn-lt"/>
                <a:cs typeface="+mn-lt"/>
              </a:rPr>
              <a:t>Mayor riesgo de exposición a nuevas variantes que son más contagiosas y peligrosas.</a:t>
            </a:r>
            <a:endParaRPr lang="es-MX" sz="1100" dirty="0">
              <a:cs typeface="Calibri"/>
            </a:endParaRPr>
          </a:p>
        </p:txBody>
      </p:sp>
      <p:sp>
        <p:nvSpPr>
          <p:cNvPr id="92" name="TextBox 91">
            <a:extLst>
              <a:ext uri="{FF2B5EF4-FFF2-40B4-BE49-F238E27FC236}">
                <a16:creationId xmlns:a16="http://schemas.microsoft.com/office/drawing/2014/main" id="{202A308C-7CEE-4935-B621-3628895777AE}"/>
              </a:ext>
            </a:extLst>
          </p:cNvPr>
          <p:cNvSpPr txBox="1"/>
          <p:nvPr/>
        </p:nvSpPr>
        <p:spPr>
          <a:xfrm>
            <a:off x="6965890" y="1920604"/>
            <a:ext cx="2839328" cy="3662541"/>
          </a:xfrm>
          <a:prstGeom prst="rect">
            <a:avLst/>
          </a:prstGeom>
          <a:noFill/>
        </p:spPr>
        <p:txBody>
          <a:bodyPr wrap="square" lIns="0" tIns="0" rIns="0" bIns="0" rtlCol="0" anchor="t">
            <a:spAutoFit/>
          </a:bodyPr>
          <a:lstStyle/>
          <a:p>
            <a:pPr marL="171450" indent="-171450">
              <a:spcAft>
                <a:spcPts val="800"/>
              </a:spcAft>
              <a:buClr>
                <a:srgbClr val="84BAF0"/>
              </a:buClr>
              <a:buSzPct val="120000"/>
              <a:buFont typeface="Wingdings" panose="05000000000000000000" pitchFamily="2" charset="2"/>
              <a:buChar char="ü"/>
            </a:pPr>
            <a:r>
              <a:rPr lang="es-MX" sz="1100" dirty="0">
                <a:ea typeface="+mn-lt"/>
                <a:cs typeface="+mn-lt"/>
              </a:rPr>
              <a:t>La vacuna le protege a usted, a su familia y a </a:t>
            </a:r>
            <a:br>
              <a:rPr lang="es-MX" sz="1100" dirty="0">
                <a:ea typeface="+mn-lt"/>
                <a:cs typeface="+mn-lt"/>
              </a:rPr>
            </a:br>
            <a:r>
              <a:rPr lang="es-MX" sz="1100" dirty="0">
                <a:ea typeface="+mn-lt"/>
                <a:cs typeface="+mn-lt"/>
              </a:rPr>
              <a:t>sus compañeros de trabajo de enfermarse </a:t>
            </a:r>
            <a:br>
              <a:rPr lang="es-MX" sz="1100" dirty="0">
                <a:ea typeface="+mn-lt"/>
                <a:cs typeface="+mn-lt"/>
              </a:rPr>
            </a:br>
            <a:r>
              <a:rPr lang="es-MX" sz="1100" dirty="0">
                <a:ea typeface="+mn-lt"/>
                <a:cs typeface="+mn-lt"/>
              </a:rPr>
              <a:t>gravemente con COVID-19  o ir al hospital.</a:t>
            </a:r>
          </a:p>
          <a:p>
            <a:pPr marL="171450" indent="-171450">
              <a:spcAft>
                <a:spcPts val="800"/>
              </a:spcAft>
              <a:buClr>
                <a:srgbClr val="84BAF0"/>
              </a:buClr>
              <a:buSzPct val="120000"/>
              <a:buFont typeface="Wingdings" panose="05000000000000000000" pitchFamily="2" charset="2"/>
              <a:buChar char="ü"/>
            </a:pPr>
            <a:r>
              <a:rPr lang="es-MX" sz="1100" dirty="0">
                <a:ea typeface="+mn-lt"/>
                <a:cs typeface="+mn-lt"/>
              </a:rPr>
              <a:t>La vacuna reduce los riesgos para las mamás y sus bebés. </a:t>
            </a:r>
            <a:endParaRPr lang="es-MX" sz="1100" dirty="0">
              <a:highlight>
                <a:srgbClr val="00FF00"/>
              </a:highlight>
              <a:cs typeface="Calibri"/>
            </a:endParaRPr>
          </a:p>
          <a:p>
            <a:pPr marL="171450" indent="-171450">
              <a:spcAft>
                <a:spcPts val="800"/>
              </a:spcAft>
              <a:buClr>
                <a:srgbClr val="84BAF0"/>
              </a:buClr>
              <a:buSzPct val="120000"/>
              <a:buFont typeface="Wingdings" panose="05000000000000000000" pitchFamily="2" charset="2"/>
              <a:buChar char="ü"/>
            </a:pPr>
            <a:r>
              <a:rPr lang="es-MX" sz="1100" dirty="0">
                <a:ea typeface="+mn-lt"/>
                <a:cs typeface="+mn-lt"/>
              </a:rPr>
              <a:t>Las vacunas disminuyen los números de casos nuevos y casos mortales de COVID-19 en la comunidad.</a:t>
            </a:r>
          </a:p>
          <a:p>
            <a:pPr marL="171450" indent="-171450">
              <a:spcAft>
                <a:spcPts val="800"/>
              </a:spcAft>
              <a:buClr>
                <a:srgbClr val="84BAF0"/>
              </a:buClr>
              <a:buSzPct val="120000"/>
              <a:buFont typeface="Wingdings" panose="05000000000000000000" pitchFamily="2" charset="2"/>
              <a:buChar char="ü"/>
            </a:pPr>
            <a:r>
              <a:rPr lang="es-MX" sz="1100" dirty="0">
                <a:ea typeface="+mn-lt"/>
                <a:cs typeface="+mn-lt"/>
              </a:rPr>
              <a:t>La vacunación protege a los hospitales y a los médicos de llenarse de pacientes gravemente enfermos con COVID-19.</a:t>
            </a:r>
          </a:p>
          <a:p>
            <a:pPr marL="171450" indent="-171450">
              <a:spcAft>
                <a:spcPts val="800"/>
              </a:spcAft>
              <a:buClr>
                <a:srgbClr val="84BAF0"/>
              </a:buClr>
              <a:buSzPct val="120000"/>
              <a:buFont typeface="Wingdings" panose="05000000000000000000" pitchFamily="2" charset="2"/>
              <a:buChar char="ü"/>
            </a:pPr>
            <a:r>
              <a:rPr lang="es-MX" sz="1100" dirty="0">
                <a:ea typeface="+mn-lt"/>
                <a:cs typeface="+mn-lt"/>
              </a:rPr>
              <a:t>Mientras más personas se vacunen en nuestra comunidad, menos tendremos </a:t>
            </a:r>
            <a:br>
              <a:rPr lang="es-MX" sz="1100" dirty="0">
                <a:ea typeface="+mn-lt"/>
                <a:cs typeface="+mn-lt"/>
              </a:rPr>
            </a:br>
            <a:r>
              <a:rPr lang="es-MX" sz="1100" dirty="0">
                <a:ea typeface="+mn-lt"/>
                <a:cs typeface="+mn-lt"/>
              </a:rPr>
              <a:t>que preocuparnos por las nuevas variantes.</a:t>
            </a:r>
          </a:p>
          <a:p>
            <a:pPr marL="171450" indent="-171450">
              <a:spcAft>
                <a:spcPts val="800"/>
              </a:spcAft>
              <a:buClr>
                <a:srgbClr val="84BAF0"/>
              </a:buClr>
              <a:buSzPct val="120000"/>
              <a:buFont typeface="Wingdings" panose="05000000000000000000" pitchFamily="2" charset="2"/>
              <a:buChar char="ü"/>
            </a:pPr>
            <a:r>
              <a:rPr lang="es-ES" sz="1100" dirty="0">
                <a:ea typeface="+mn-lt"/>
                <a:cs typeface="+mn-lt"/>
              </a:rPr>
              <a:t>Reduce el riesgo de que el bebé nazca muerto.</a:t>
            </a:r>
          </a:p>
          <a:p>
            <a:pPr marL="171450" indent="-171450">
              <a:spcAft>
                <a:spcPts val="800"/>
              </a:spcAft>
              <a:buClr>
                <a:srgbClr val="84BAF0"/>
              </a:buClr>
              <a:buSzPct val="120000"/>
              <a:buFont typeface="Wingdings" panose="05000000000000000000" pitchFamily="2" charset="2"/>
              <a:buChar char="ü"/>
            </a:pPr>
            <a:r>
              <a:rPr lang="es-ES" sz="1100" dirty="0">
                <a:ea typeface="+mn-lt"/>
                <a:cs typeface="+mn-lt"/>
              </a:rPr>
              <a:t>Las mujeres vacunadas pueden pasar a sus </a:t>
            </a:r>
            <a:br>
              <a:rPr lang="es-ES" sz="1100" dirty="0">
                <a:ea typeface="+mn-lt"/>
                <a:cs typeface="+mn-lt"/>
              </a:rPr>
            </a:br>
            <a:r>
              <a:rPr lang="es-ES" sz="1100" dirty="0">
                <a:ea typeface="+mn-lt"/>
                <a:cs typeface="+mn-lt"/>
              </a:rPr>
              <a:t>bebés sus anticuerpos y posiblemente </a:t>
            </a:r>
            <a:br>
              <a:rPr lang="es-ES" sz="1100" dirty="0">
                <a:ea typeface="+mn-lt"/>
                <a:cs typeface="+mn-lt"/>
              </a:rPr>
            </a:br>
            <a:r>
              <a:rPr lang="es-ES" sz="1100" dirty="0">
                <a:ea typeface="+mn-lt"/>
                <a:cs typeface="+mn-lt"/>
              </a:rPr>
              <a:t>protegerlos de COVID-19.</a:t>
            </a:r>
          </a:p>
        </p:txBody>
      </p:sp>
      <p:sp>
        <p:nvSpPr>
          <p:cNvPr id="95" name="TextBox 94">
            <a:extLst>
              <a:ext uri="{FF2B5EF4-FFF2-40B4-BE49-F238E27FC236}">
                <a16:creationId xmlns:a16="http://schemas.microsoft.com/office/drawing/2014/main" id="{9F5F32ED-BA3F-4570-8A07-AC8AB4B9934F}"/>
              </a:ext>
            </a:extLst>
          </p:cNvPr>
          <p:cNvSpPr txBox="1"/>
          <p:nvPr/>
        </p:nvSpPr>
        <p:spPr>
          <a:xfrm>
            <a:off x="497839" y="192409"/>
            <a:ext cx="2630951" cy="461665"/>
          </a:xfrm>
          <a:prstGeom prst="rect">
            <a:avLst/>
          </a:prstGeom>
          <a:noFill/>
        </p:spPr>
        <p:txBody>
          <a:bodyPr wrap="square" lIns="0" tIns="0" rIns="0" bIns="0" rtlCol="0" anchor="t">
            <a:spAutoFit/>
          </a:bodyPr>
          <a:lstStyle/>
          <a:p>
            <a:r>
              <a:rPr lang="es-ES" sz="1500" b="1" dirty="0">
                <a:solidFill>
                  <a:srgbClr val="0E5299"/>
                </a:solidFill>
                <a:cs typeface="Calibri"/>
              </a:rPr>
              <a:t>LAS VACUNAS CONTRA COVID-19 SON SEGURAS Y EFECTIVAS</a:t>
            </a:r>
          </a:p>
        </p:txBody>
      </p:sp>
      <p:sp>
        <p:nvSpPr>
          <p:cNvPr id="98" name="Rectangle 97">
            <a:extLst>
              <a:ext uri="{FF2B5EF4-FFF2-40B4-BE49-F238E27FC236}">
                <a16:creationId xmlns:a16="http://schemas.microsoft.com/office/drawing/2014/main" id="{ACD0DCBD-3FEF-4229-A339-0F2FC7A58552}"/>
              </a:ext>
            </a:extLst>
          </p:cNvPr>
          <p:cNvSpPr/>
          <p:nvPr/>
        </p:nvSpPr>
        <p:spPr>
          <a:xfrm>
            <a:off x="2968" y="2521309"/>
            <a:ext cx="3371851" cy="363160"/>
          </a:xfrm>
          <a:prstGeom prst="rect">
            <a:avLst/>
          </a:prstGeom>
          <a:gradFill flip="none" rotWithShape="1">
            <a:gsLst>
              <a:gs pos="0">
                <a:srgbClr val="0E5299">
                  <a:alpha val="76000"/>
                </a:srgbClr>
              </a:gs>
              <a:gs pos="63000">
                <a:srgbClr val="0E5299">
                  <a:alpha val="86000"/>
                </a:srgbClr>
              </a:gs>
              <a:gs pos="100000">
                <a:srgbClr val="0E5299"/>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FE49E698-502A-4032-A4BF-1A132E2086B9}"/>
              </a:ext>
            </a:extLst>
          </p:cNvPr>
          <p:cNvSpPr txBox="1"/>
          <p:nvPr/>
        </p:nvSpPr>
        <p:spPr>
          <a:xfrm>
            <a:off x="769994" y="2594963"/>
            <a:ext cx="1837798" cy="221599"/>
          </a:xfrm>
          <a:prstGeom prst="rect">
            <a:avLst/>
          </a:prstGeom>
          <a:noFill/>
        </p:spPr>
        <p:txBody>
          <a:bodyPr wrap="square" lIns="0" tIns="0" rIns="0" bIns="0" rtlCol="0" anchor="t">
            <a:spAutoFit/>
          </a:bodyPr>
          <a:lstStyle/>
          <a:p>
            <a:pPr algn="ctr">
              <a:lnSpc>
                <a:spcPct val="90000"/>
              </a:lnSpc>
              <a:spcAft>
                <a:spcPts val="600"/>
              </a:spcAft>
            </a:pPr>
            <a:r>
              <a:rPr lang="es-ES" sz="1600" b="1" dirty="0">
                <a:solidFill>
                  <a:schemeClr val="bg1"/>
                </a:solidFill>
              </a:rPr>
              <a:t>RECOMENDACIONES</a:t>
            </a:r>
            <a:endParaRPr lang="es-ES" sz="1600" b="1" dirty="0">
              <a:solidFill>
                <a:schemeClr val="bg1"/>
              </a:solidFill>
              <a:cs typeface="Calibri"/>
            </a:endParaRPr>
          </a:p>
        </p:txBody>
      </p:sp>
      <p:sp>
        <p:nvSpPr>
          <p:cNvPr id="101" name="TextBox 100">
            <a:extLst>
              <a:ext uri="{FF2B5EF4-FFF2-40B4-BE49-F238E27FC236}">
                <a16:creationId xmlns:a16="http://schemas.microsoft.com/office/drawing/2014/main" id="{904400D5-4235-44E3-A0F0-2183C360E0EB}"/>
              </a:ext>
            </a:extLst>
          </p:cNvPr>
          <p:cNvSpPr txBox="1"/>
          <p:nvPr/>
        </p:nvSpPr>
        <p:spPr>
          <a:xfrm>
            <a:off x="206476" y="2978406"/>
            <a:ext cx="3014267" cy="3493264"/>
          </a:xfrm>
          <a:prstGeom prst="rect">
            <a:avLst/>
          </a:prstGeom>
          <a:noFill/>
        </p:spPr>
        <p:txBody>
          <a:bodyPr wrap="square" lIns="0" tIns="0" rIns="0" bIns="0" rtlCol="0" anchor="t">
            <a:spAutoFit/>
          </a:bodyPr>
          <a:lstStyle/>
          <a:p>
            <a:pPr indent="-171450">
              <a:spcAft>
                <a:spcPts val="600"/>
              </a:spcAft>
              <a:buClr>
                <a:srgbClr val="0E5299"/>
              </a:buClr>
              <a:buSzPct val="225000"/>
              <a:buFont typeface="Calibri,Sans-Serif" panose="020F0502020204030204" pitchFamily="34" charset="0"/>
              <a:buChar char="₊"/>
            </a:pPr>
            <a:r>
              <a:rPr lang="en-US" sz="1100" b="0" i="0" dirty="0" err="1">
                <a:solidFill>
                  <a:srgbClr val="000000"/>
                </a:solidFill>
                <a:effectLst/>
              </a:rPr>
              <a:t>Póngase</a:t>
            </a:r>
            <a:r>
              <a:rPr lang="en-US" sz="1100" b="0" i="0" dirty="0">
                <a:solidFill>
                  <a:srgbClr val="000000"/>
                </a:solidFill>
                <a:effectLst/>
              </a:rPr>
              <a:t> la </a:t>
            </a:r>
            <a:r>
              <a:rPr lang="en-US" sz="1100" b="0" i="0" dirty="0" err="1">
                <a:solidFill>
                  <a:srgbClr val="000000"/>
                </a:solidFill>
                <a:effectLst/>
              </a:rPr>
              <a:t>vacuna</a:t>
            </a:r>
            <a:r>
              <a:rPr lang="en-US" sz="1100" b="0" i="0" dirty="0">
                <a:solidFill>
                  <a:srgbClr val="000000"/>
                </a:solidFill>
                <a:effectLst/>
              </a:rPr>
              <a:t> </a:t>
            </a:r>
            <a:r>
              <a:rPr lang="en-US" sz="1100" b="0" i="0" dirty="0" err="1">
                <a:solidFill>
                  <a:srgbClr val="000000"/>
                </a:solidFill>
                <a:effectLst/>
              </a:rPr>
              <a:t>actualizada</a:t>
            </a:r>
            <a:r>
              <a:rPr lang="en-US" sz="1100" b="0" i="0" dirty="0">
                <a:solidFill>
                  <a:srgbClr val="000000"/>
                </a:solidFill>
                <a:effectLst/>
              </a:rPr>
              <a:t>.</a:t>
            </a:r>
            <a:endParaRPr lang="en-US" sz="1100" b="0" i="0" dirty="0">
              <a:solidFill>
                <a:srgbClr val="000000"/>
              </a:solidFill>
              <a:effectLst/>
              <a:cs typeface="Calibri"/>
            </a:endParaRPr>
          </a:p>
          <a:p>
            <a:pPr marL="171450" indent="-171450">
              <a:spcAft>
                <a:spcPts val="600"/>
              </a:spcAft>
              <a:buClr>
                <a:srgbClr val="0E5299"/>
              </a:buClr>
              <a:buSzPct val="225000"/>
              <a:buFont typeface="Calibri,Sans-Serif" panose="020F0502020204030204" pitchFamily="34" charset="0"/>
              <a:buChar char="₊"/>
            </a:pPr>
            <a:r>
              <a:rPr lang="es-ES" sz="1100" dirty="0">
                <a:ea typeface="+mn-lt"/>
                <a:cs typeface="+mn-lt"/>
              </a:rPr>
              <a:t>Asegúrese de que su familia se ponga </a:t>
            </a:r>
            <a:br>
              <a:rPr lang="es-ES" sz="1100" dirty="0">
                <a:ea typeface="+mn-lt"/>
                <a:cs typeface="+mn-lt"/>
              </a:rPr>
            </a:br>
            <a:r>
              <a:rPr lang="es-ES" sz="1100" dirty="0">
                <a:ea typeface="+mn-lt"/>
                <a:cs typeface="+mn-lt"/>
              </a:rPr>
              <a:t>vacunas actualizadas</a:t>
            </a:r>
            <a:r>
              <a:rPr lang="es-ES" sz="1100" b="0" i="0" u="none" strike="noStrike" dirty="0">
                <a:solidFill>
                  <a:srgbClr val="000000"/>
                </a:solidFill>
                <a:effectLst/>
              </a:rPr>
              <a:t>.</a:t>
            </a:r>
            <a:endParaRPr lang="es-ES" sz="1100" b="0" i="0" u="none" strike="noStrike">
              <a:solidFill>
                <a:srgbClr val="000000"/>
              </a:solidFill>
              <a:effectLst/>
              <a:cs typeface="Calibri"/>
            </a:endParaRPr>
          </a:p>
          <a:p>
            <a:pPr marL="175895" indent="-175895">
              <a:spcAft>
                <a:spcPts val="600"/>
              </a:spcAft>
              <a:buClr>
                <a:srgbClr val="0E5299"/>
              </a:buClr>
              <a:buSzPct val="225000"/>
              <a:buFont typeface="Calibri,Sans-Serif" panose="020F0502020204030204" pitchFamily="34" charset="0"/>
              <a:buChar char="₊"/>
            </a:pPr>
            <a:r>
              <a:rPr lang="es-ES" sz="1100" dirty="0">
                <a:ea typeface="+mn-lt"/>
                <a:cs typeface="+mn-lt"/>
              </a:rPr>
              <a:t>Use cubrebocas en espacios cerrados o abiertos donde haya muchas personas, aunque esté al día con sus vacunas. </a:t>
            </a:r>
          </a:p>
          <a:p>
            <a:pPr marL="175895" indent="-175895">
              <a:spcAft>
                <a:spcPts val="600"/>
              </a:spcAft>
              <a:buClr>
                <a:srgbClr val="0E5299"/>
              </a:buClr>
              <a:buSzPct val="225000"/>
              <a:buFont typeface="Calibri,Sans-Serif" panose="020F0502020204030204" pitchFamily="34" charset="0"/>
              <a:buChar char="₊"/>
            </a:pPr>
            <a:r>
              <a:rPr lang="es-ES" sz="1100" dirty="0">
                <a:ea typeface="+mn-lt"/>
                <a:cs typeface="+mn-lt"/>
              </a:rPr>
              <a:t>Si está al día con sus vacunas y está expuesta a COVID-19 haga lo siguiente: </a:t>
            </a:r>
          </a:p>
          <a:p>
            <a:pPr marL="174625" lvl="1" indent="-114300">
              <a:spcAft>
                <a:spcPts val="600"/>
              </a:spcAft>
              <a:buFont typeface="Arial,Sans-Serif" panose="020F0502020204030204" pitchFamily="34" charset="0"/>
              <a:buChar char="•"/>
            </a:pPr>
            <a:r>
              <a:rPr lang="es-ES" sz="1100" dirty="0">
                <a:ea typeface="+mn-lt"/>
                <a:cs typeface="+mn-lt"/>
              </a:rPr>
              <a:t>Aíslese. </a:t>
            </a:r>
          </a:p>
          <a:p>
            <a:pPr marL="174625" lvl="1" indent="-114300">
              <a:spcAft>
                <a:spcPts val="600"/>
              </a:spcAft>
              <a:buFont typeface="Arial,Sans-Serif" panose="020F0502020204030204" pitchFamily="34" charset="0"/>
              <a:buChar char="•"/>
            </a:pPr>
            <a:r>
              <a:rPr lang="es-ES" sz="1100" dirty="0">
                <a:ea typeface="+mn-lt"/>
                <a:cs typeface="+mn-lt"/>
              </a:rPr>
              <a:t>Si tiene síntomas: Aíslese.  Hágase la prueba inmediatamente. </a:t>
            </a:r>
            <a:endParaRPr lang="es-419" sz="1100" dirty="0">
              <a:ea typeface="+mn-lt"/>
              <a:cs typeface="+mn-lt"/>
            </a:endParaRPr>
          </a:p>
          <a:p>
            <a:pPr marL="174625" lvl="1" indent="-114300">
              <a:spcAft>
                <a:spcPts val="600"/>
              </a:spcAft>
              <a:buFont typeface="Arial,Sans-Serif" panose="020F0502020204030204" pitchFamily="34" charset="0"/>
              <a:buChar char="•"/>
            </a:pPr>
            <a:r>
              <a:rPr lang="es-419" sz="1100" dirty="0">
                <a:ea typeface="+mn-lt"/>
                <a:cs typeface="+mn-lt"/>
              </a:rPr>
              <a:t>Si no tiene síntomas:  Deje pasar 5 días completos después de la exposición y hágase la prueba. </a:t>
            </a:r>
            <a:r>
              <a:rPr lang="es-ES" sz="1100" dirty="0">
                <a:ea typeface="+mn-lt"/>
                <a:cs typeface="+mn-lt"/>
              </a:rPr>
              <a:t>Si el resultado es positivo, ¡aíslese!</a:t>
            </a:r>
            <a:endParaRPr lang="en-US" sz="1100">
              <a:ea typeface="+mn-lt"/>
              <a:cs typeface="+mn-lt"/>
            </a:endParaRPr>
          </a:p>
          <a:p>
            <a:pPr marL="174625" lvl="1" indent="-114300">
              <a:spcAft>
                <a:spcPts val="600"/>
              </a:spcAft>
              <a:buFont typeface="Arial,Sans-Serif" panose="020F0502020204030204" pitchFamily="34" charset="0"/>
              <a:buChar char="•"/>
            </a:pPr>
            <a:r>
              <a:rPr lang="es-ES" sz="1100" dirty="0">
                <a:ea typeface="Calibri"/>
                <a:cs typeface="Calibri"/>
              </a:rPr>
              <a:t>Si la prueba da positiva o </a:t>
            </a:r>
            <a:r>
              <a:rPr lang="es-419" sz="1100" dirty="0">
                <a:ea typeface="Calibri"/>
                <a:cs typeface="Calibri"/>
              </a:rPr>
              <a:t>tiene síntomas, </a:t>
            </a:r>
            <a:r>
              <a:rPr lang="es-ES" sz="1100" dirty="0">
                <a:ea typeface="Calibri"/>
                <a:cs typeface="Calibri"/>
              </a:rPr>
              <a:t>consulte las directrices de los CDC sobre cómo aislarse</a:t>
            </a:r>
            <a:r>
              <a:rPr lang="en-US" sz="1100" dirty="0">
                <a:ea typeface="Calibri"/>
                <a:cs typeface="Calibri"/>
              </a:rPr>
              <a:t>.</a:t>
            </a:r>
            <a:endParaRPr lang="es-ES" sz="1100" dirty="0">
              <a:ea typeface="Calibri"/>
              <a:cs typeface="Calibri"/>
            </a:endParaRPr>
          </a:p>
          <a:p>
            <a:pPr marL="174625" lvl="1" indent="-114300">
              <a:spcAft>
                <a:spcPts val="600"/>
              </a:spcAft>
              <a:buFont typeface="Arial,Sans-Serif" panose="020F0502020204030204" pitchFamily="34" charset="0"/>
              <a:buChar char="•"/>
            </a:pPr>
            <a:r>
              <a:rPr lang="es-419" sz="1100" dirty="0">
                <a:ea typeface="+mn-lt"/>
                <a:cs typeface="+mn-lt"/>
              </a:rPr>
              <a:t>Si está muy enferma, vaya al doctor.</a:t>
            </a:r>
            <a:endParaRPr lang="es-ES" sz="1100" dirty="0">
              <a:ea typeface="+mn-lt"/>
              <a:cs typeface="+mn-lt"/>
            </a:endParaRPr>
          </a:p>
        </p:txBody>
      </p:sp>
      <p:pic>
        <p:nvPicPr>
          <p:cNvPr id="109" name="Graphic 108">
            <a:extLst>
              <a:ext uri="{FF2B5EF4-FFF2-40B4-BE49-F238E27FC236}">
                <a16:creationId xmlns:a16="http://schemas.microsoft.com/office/drawing/2014/main" id="{C4CCD56B-B18F-4B6A-AC8C-1120D353F03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rot="1257962">
            <a:off x="118636" y="210161"/>
            <a:ext cx="372078" cy="358903"/>
          </a:xfrm>
          <a:prstGeom prst="rect">
            <a:avLst/>
          </a:prstGeom>
        </p:spPr>
      </p:pic>
      <p:sp>
        <p:nvSpPr>
          <p:cNvPr id="110" name="TextBox 109">
            <a:extLst>
              <a:ext uri="{FF2B5EF4-FFF2-40B4-BE49-F238E27FC236}">
                <a16:creationId xmlns:a16="http://schemas.microsoft.com/office/drawing/2014/main" id="{BF247A29-5D55-4E85-ABEB-BD2C8E643642}"/>
              </a:ext>
            </a:extLst>
          </p:cNvPr>
          <p:cNvSpPr txBox="1"/>
          <p:nvPr/>
        </p:nvSpPr>
        <p:spPr>
          <a:xfrm>
            <a:off x="201891" y="6561949"/>
            <a:ext cx="2414948" cy="846386"/>
          </a:xfrm>
          <a:prstGeom prst="rect">
            <a:avLst/>
          </a:prstGeom>
          <a:noFill/>
        </p:spPr>
        <p:txBody>
          <a:bodyPr wrap="square" lIns="0" tIns="0" rIns="0" bIns="0" rtlCol="0" anchor="ctr">
            <a:spAutoFit/>
          </a:bodyPr>
          <a:lstStyle/>
          <a:p>
            <a:pPr marL="171450" indent="-171450">
              <a:spcAft>
                <a:spcPts val="900"/>
              </a:spcAft>
              <a:buClr>
                <a:srgbClr val="0E5299"/>
              </a:buClr>
              <a:buSzPct val="225000"/>
              <a:buFont typeface="Calibri,Sans-Serif" panose="020F0502020204030204" pitchFamily="34" charset="0"/>
              <a:buChar char="₊"/>
            </a:pPr>
            <a:r>
              <a:rPr lang="es-ES" sz="1100" b="1" dirty="0">
                <a:ea typeface="+mn-lt"/>
                <a:cs typeface="+mn-lt"/>
              </a:rPr>
              <a:t>Para las personas embarazadas </a:t>
            </a:r>
            <a:r>
              <a:rPr lang="es-ES" sz="1100" dirty="0">
                <a:ea typeface="+mn-lt"/>
                <a:cs typeface="+mn-lt"/>
              </a:rPr>
              <a:t>de cualquier edad, amamantando o tratando de quedar embarazadas, las vacunas son muy importantes para que se mantengan </a:t>
            </a:r>
            <a:r>
              <a:rPr lang="en-US" sz="1100" dirty="0" err="1">
                <a:ea typeface="+mn-lt"/>
                <a:cs typeface="+mn-lt"/>
              </a:rPr>
              <a:t>ellas</a:t>
            </a:r>
            <a:r>
              <a:rPr lang="en-US" sz="1100" dirty="0">
                <a:ea typeface="+mn-lt"/>
                <a:cs typeface="+mn-lt"/>
              </a:rPr>
              <a:t> </a:t>
            </a:r>
            <a:r>
              <a:rPr lang="es-ES" sz="1100" dirty="0">
                <a:ea typeface="+mn-lt"/>
                <a:cs typeface="+mn-lt"/>
              </a:rPr>
              <a:t>y sus bebés sanos.  </a:t>
            </a:r>
            <a:endParaRPr lang="en-US" sz="1100" dirty="0">
              <a:ea typeface="+mn-lt"/>
              <a:cs typeface="+mn-lt"/>
            </a:endParaRPr>
          </a:p>
        </p:txBody>
      </p:sp>
      <p:sp>
        <p:nvSpPr>
          <p:cNvPr id="86" name="Google Shape;55;p13">
            <a:extLst>
              <a:ext uri="{FF2B5EF4-FFF2-40B4-BE49-F238E27FC236}">
                <a16:creationId xmlns:a16="http://schemas.microsoft.com/office/drawing/2014/main" id="{7B1EBC66-5848-4BA2-94BF-00FF166B3400}"/>
              </a:ext>
            </a:extLst>
          </p:cNvPr>
          <p:cNvSpPr/>
          <p:nvPr/>
        </p:nvSpPr>
        <p:spPr>
          <a:xfrm>
            <a:off x="10561986" y="363666"/>
            <a:ext cx="3818912" cy="3207565"/>
          </a:xfrm>
          <a:prstGeom prst="rect">
            <a:avLst/>
          </a:prstGeom>
          <a:noFill/>
          <a:ln w="19050" cap="flat" cmpd="sng">
            <a:solidFill>
              <a:srgbClr val="000000"/>
            </a:solidFill>
            <a:prstDash val="solid"/>
            <a:round/>
            <a:headEnd type="none" w="sm" len="sm"/>
            <a:tailEnd type="none" w="sm" len="sm"/>
          </a:ln>
        </p:spPr>
        <p:txBody>
          <a:bodyPr spcFirstLastPara="1" wrap="square" lIns="228600" tIns="228600" rIns="228600" bIns="2286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5000"/>
              </a:lnSpc>
              <a:buSzPts val="1100"/>
            </a:pPr>
            <a:r>
              <a:rPr lang="en-US" sz="1200" b="1" err="1">
                <a:latin typeface="Work Sans"/>
                <a:ea typeface="Work Sans"/>
                <a:cs typeface="Work Sans"/>
                <a:sym typeface="Work Sans"/>
              </a:rPr>
              <a:t>Guarde</a:t>
            </a:r>
            <a:r>
              <a:rPr lang="en-US" sz="1200" b="1">
                <a:latin typeface="Work Sans"/>
                <a:ea typeface="Work Sans"/>
                <a:cs typeface="Work Sans"/>
                <a:sym typeface="Work Sans"/>
              </a:rPr>
              <a:t> </a:t>
            </a:r>
            <a:r>
              <a:rPr lang="en-US" sz="1200" b="1" err="1">
                <a:latin typeface="Work Sans"/>
                <a:ea typeface="Work Sans"/>
                <a:cs typeface="Work Sans"/>
                <a:sym typeface="Work Sans"/>
              </a:rPr>
              <a:t>el</a:t>
            </a:r>
            <a:r>
              <a:rPr lang="en-US" sz="1200" b="1">
                <a:latin typeface="Work Sans"/>
                <a:ea typeface="Work Sans"/>
                <a:cs typeface="Work Sans"/>
                <a:sym typeface="Work Sans"/>
              </a:rPr>
              <a:t> archive </a:t>
            </a:r>
            <a:r>
              <a:rPr lang="en-US" sz="1200" b="1" err="1">
                <a:latin typeface="Work Sans"/>
                <a:ea typeface="Work Sans"/>
                <a:cs typeface="Work Sans"/>
                <a:sym typeface="Work Sans"/>
              </a:rPr>
              <a:t>en</a:t>
            </a:r>
            <a:r>
              <a:rPr lang="en-US" sz="1200" b="1">
                <a:latin typeface="Work Sans"/>
                <a:ea typeface="Work Sans"/>
                <a:cs typeface="Work Sans"/>
                <a:sym typeface="Work Sans"/>
              </a:rPr>
              <a:t> PDF</a:t>
            </a:r>
            <a:endParaRPr lang="en-US" sz="1200" b="1">
              <a:solidFill>
                <a:srgbClr val="000000"/>
              </a:solidFill>
              <a:cs typeface="Calibri"/>
            </a:endParaRPr>
          </a:p>
          <a:p>
            <a:pPr>
              <a:lnSpc>
                <a:spcPct val="115000"/>
              </a:lnSpc>
              <a:buSzPts val="1100"/>
            </a:pPr>
            <a:r>
              <a:rPr lang="es-ES" sz="1200">
                <a:latin typeface="Work Sans"/>
                <a:ea typeface="Work Sans"/>
                <a:cs typeface="Work Sans"/>
                <a:sym typeface="Work Sans"/>
              </a:rPr>
              <a:t>Una vez finalizado el contenido del folleto, puede guardar el archivo como PDF para imprimirlo y distribuirlo</a:t>
            </a:r>
            <a:r>
              <a:rPr lang="en-US" sz="1200">
                <a:latin typeface="Work Sans"/>
                <a:ea typeface="Work Sans"/>
                <a:cs typeface="Work Sans"/>
                <a:sym typeface="Work Sans"/>
              </a:rPr>
              <a:t>.</a:t>
            </a:r>
            <a:endParaRPr lang="en-US" sz="1200">
              <a:latin typeface="Work Sans"/>
              <a:ea typeface="Work Sans"/>
              <a:cs typeface="Work Sans"/>
            </a:endParaRPr>
          </a:p>
          <a:p>
            <a:pPr>
              <a:lnSpc>
                <a:spcPct val="115000"/>
              </a:lnSpc>
              <a:buSzPts val="1100"/>
            </a:pPr>
            <a:endParaRPr lang="en-US" sz="1200">
              <a:latin typeface="Work Sans"/>
              <a:ea typeface="Work Sans"/>
              <a:cs typeface="Work Sans"/>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Power point PPT:</a:t>
            </a:r>
            <a:endParaRPr lang="en-US" sz="1200">
              <a:latin typeface="Work Sans"/>
              <a:ea typeface="+mn-lt"/>
              <a:cs typeface="+mn-lt"/>
            </a:endParaRPr>
          </a:p>
          <a:p>
            <a:r>
              <a:rPr lang="en-US" sz="1200" err="1">
                <a:latin typeface="Work Sans"/>
                <a:ea typeface="+mn-lt"/>
                <a:cs typeface="+mn-lt"/>
                <a:sym typeface="Work Sans" charset="0"/>
              </a:rPr>
              <a:t>Seleccione</a:t>
            </a:r>
            <a:r>
              <a:rPr lang="en-US" sz="1200">
                <a:latin typeface="Work Sans"/>
                <a:ea typeface="+mn-lt"/>
                <a:cs typeface="+mn-lt"/>
                <a:sym typeface="Work Sans" charset="0"/>
              </a:rPr>
              <a:t> la </a:t>
            </a:r>
            <a:r>
              <a:rPr lang="en-US" sz="1200" err="1">
                <a:latin typeface="Work Sans"/>
                <a:ea typeface="+mn-lt"/>
                <a:cs typeface="+mn-lt"/>
                <a:sym typeface="Work Sans" charset="0"/>
              </a:rPr>
              <a:t>diapositiva</a:t>
            </a:r>
            <a:r>
              <a:rPr lang="en-US" sz="1200">
                <a:latin typeface="Work Sans"/>
                <a:ea typeface="+mn-lt"/>
                <a:cs typeface="+mn-lt"/>
                <a:sym typeface="Work Sans" charset="0"/>
              </a:rPr>
              <a:t>. </a:t>
            </a:r>
            <a:r>
              <a:rPr lang="en-US" sz="1200" err="1">
                <a:latin typeface="Work Sans"/>
                <a:ea typeface="+mn-lt"/>
                <a:cs typeface="+mn-lt"/>
                <a:sym typeface="Work Sans" charset="0"/>
              </a:rPr>
              <a:t>Documento</a:t>
            </a:r>
            <a:r>
              <a:rPr lang="en-US" sz="1200">
                <a:latin typeface="Work Sans"/>
                <a:ea typeface="+mn-lt"/>
                <a:cs typeface="+mn-lt"/>
                <a:sym typeface="Work Sans" charset="0"/>
              </a:rPr>
              <a:t>→ </a:t>
            </a:r>
            <a:r>
              <a:rPr lang="en-US" sz="1200" err="1">
                <a:latin typeface="Work Sans"/>
                <a:ea typeface="+mn-lt"/>
                <a:cs typeface="+mn-lt"/>
                <a:sym typeface="Work Sans" charset="0"/>
              </a:rPr>
              <a:t>Guardar</a:t>
            </a:r>
            <a:r>
              <a:rPr lang="en-US" sz="1200">
                <a:latin typeface="Work Sans"/>
                <a:ea typeface="+mn-lt"/>
                <a:cs typeface="+mn-lt"/>
                <a:sym typeface="Work Sans" charset="0"/>
              </a:rPr>
              <a:t> </a:t>
            </a:r>
            <a:r>
              <a:rPr lang="en-US" sz="1200" err="1">
                <a:latin typeface="Work Sans"/>
                <a:ea typeface="+mn-lt"/>
                <a:cs typeface="+mn-lt"/>
                <a:sym typeface="Work Sans" charset="0"/>
              </a:rPr>
              <a:t>como</a:t>
            </a:r>
            <a:r>
              <a:rPr lang="en-US" sz="1200">
                <a:latin typeface="Work Sans"/>
                <a:ea typeface="+mn-lt"/>
                <a:cs typeface="+mn-lt"/>
                <a:sym typeface="Work Sans" charset="0"/>
              </a:rPr>
              <a:t> Adobe PDF</a:t>
            </a:r>
            <a:endParaRPr lang="en-US" sz="1200">
              <a:latin typeface="Work Sans"/>
              <a:ea typeface="+mn-lt"/>
              <a:cs typeface="+mn-lt"/>
            </a:endParaRPr>
          </a:p>
          <a:p>
            <a:pPr>
              <a:lnSpc>
                <a:spcPct val="115000"/>
              </a:lnSpc>
              <a:buSzPts val="1100"/>
            </a:pPr>
            <a:endParaRPr lang="en-US" altLang="en-US" sz="1200">
              <a:latin typeface="Work Sans" charset="0"/>
              <a:cs typeface="Work Sans" charset="0"/>
            </a:endParaRPr>
          </a:p>
          <a:p>
            <a:r>
              <a:rPr lang="en-US" sz="1200" b="1" err="1">
                <a:latin typeface="Work Sans"/>
                <a:ea typeface="+mn-lt"/>
                <a:cs typeface="+mn-lt"/>
                <a:sym typeface="Work Sans" charset="0"/>
              </a:rPr>
              <a:t>Exportar</a:t>
            </a:r>
            <a:r>
              <a:rPr lang="en-US" sz="1200" b="1">
                <a:latin typeface="Work Sans"/>
                <a:ea typeface="+mn-lt"/>
                <a:cs typeface="+mn-lt"/>
                <a:sym typeface="Work Sans" charset="0"/>
              </a:rPr>
              <a:t> </a:t>
            </a:r>
            <a:r>
              <a:rPr lang="en-US" sz="1200" b="1" err="1">
                <a:latin typeface="Work Sans"/>
                <a:ea typeface="+mn-lt"/>
                <a:cs typeface="+mn-lt"/>
                <a:sym typeface="Work Sans" charset="0"/>
              </a:rPr>
              <a:t>como</a:t>
            </a:r>
            <a:r>
              <a:rPr lang="en-US" sz="1200" b="1">
                <a:latin typeface="Work Sans"/>
                <a:ea typeface="+mn-lt"/>
                <a:cs typeface="+mn-lt"/>
                <a:sym typeface="Work Sans" charset="0"/>
              </a:rPr>
              <a:t> </a:t>
            </a:r>
            <a:r>
              <a:rPr lang="en-US" sz="1200" b="1" err="1">
                <a:latin typeface="Work Sans"/>
                <a:ea typeface="+mn-lt"/>
                <a:cs typeface="+mn-lt"/>
                <a:sym typeface="Work Sans" charset="0"/>
              </a:rPr>
              <a:t>archivo</a:t>
            </a:r>
            <a:r>
              <a:rPr lang="en-US" sz="1200" b="1">
                <a:latin typeface="Work Sans"/>
                <a:ea typeface="+mn-lt"/>
                <a:cs typeface="+mn-lt"/>
                <a:sym typeface="Work Sans" charset="0"/>
              </a:rPr>
              <a:t> PDF </a:t>
            </a:r>
            <a:r>
              <a:rPr lang="en-US" sz="1200" b="1" err="1">
                <a:latin typeface="Work Sans"/>
                <a:ea typeface="+mn-lt"/>
                <a:cs typeface="+mn-lt"/>
                <a:sym typeface="Work Sans" charset="0"/>
              </a:rPr>
              <a:t>usando</a:t>
            </a:r>
            <a:r>
              <a:rPr lang="en-US" sz="1200" b="1">
                <a:latin typeface="Work Sans"/>
                <a:ea typeface="+mn-lt"/>
                <a:cs typeface="+mn-lt"/>
                <a:sym typeface="Work Sans" charset="0"/>
              </a:rPr>
              <a:t> </a:t>
            </a:r>
            <a:r>
              <a:rPr lang="en-US" sz="1200" b="1" err="1">
                <a:latin typeface="Work Sans"/>
                <a:ea typeface="+mn-lt"/>
                <a:cs typeface="+mn-lt"/>
                <a:sym typeface="Work Sans" charset="0"/>
              </a:rPr>
              <a:t>el</a:t>
            </a:r>
            <a:r>
              <a:rPr lang="en-US" sz="1200" b="1">
                <a:latin typeface="Work Sans"/>
                <a:ea typeface="+mn-lt"/>
                <a:cs typeface="+mn-lt"/>
                <a:sym typeface="Work Sans" charset="0"/>
              </a:rPr>
              <a:t> </a:t>
            </a:r>
            <a:r>
              <a:rPr lang="en-US" sz="1200" b="1" err="1">
                <a:latin typeface="Work Sans"/>
                <a:ea typeface="+mn-lt"/>
                <a:cs typeface="+mn-lt"/>
                <a:sym typeface="Work Sans" charset="0"/>
              </a:rPr>
              <a:t>programa</a:t>
            </a:r>
            <a:r>
              <a:rPr lang="en-US" sz="1200" b="1">
                <a:latin typeface="Work Sans"/>
                <a:ea typeface="+mn-lt"/>
                <a:cs typeface="+mn-lt"/>
                <a:sym typeface="Work Sans" charset="0"/>
              </a:rPr>
              <a:t> </a:t>
            </a:r>
            <a:r>
              <a:rPr lang="en-US" sz="1200" b="1" err="1">
                <a:latin typeface="Work Sans"/>
                <a:ea typeface="+mn-lt"/>
                <a:cs typeface="+mn-lt"/>
                <a:sym typeface="Work Sans" charset="0"/>
              </a:rPr>
              <a:t>Presentaciones</a:t>
            </a:r>
            <a:r>
              <a:rPr lang="en-US" sz="1200" b="1">
                <a:latin typeface="Work Sans"/>
                <a:ea typeface="+mn-lt"/>
                <a:cs typeface="+mn-lt"/>
                <a:sym typeface="Work Sans" charset="0"/>
              </a:rPr>
              <a:t> de Google:</a:t>
            </a:r>
            <a:endParaRPr lang="en-US" sz="1200">
              <a:latin typeface="Work Sans"/>
              <a:ea typeface="+mn-lt"/>
              <a:cs typeface="+mn-lt"/>
            </a:endParaRPr>
          </a:p>
          <a:p>
            <a:r>
              <a:rPr lang="en-US" sz="1200" err="1">
                <a:latin typeface="Work Sans"/>
                <a:ea typeface="+mn-lt"/>
                <a:cs typeface="+mn-lt"/>
                <a:sym typeface="Work Sans" charset="0"/>
              </a:rPr>
              <a:t>Archivo</a:t>
            </a:r>
            <a:r>
              <a:rPr lang="en-US" sz="1200">
                <a:latin typeface="Work Sans"/>
                <a:ea typeface="+mn-lt"/>
                <a:cs typeface="+mn-lt"/>
                <a:sym typeface="Work Sans" charset="0"/>
              </a:rPr>
              <a:t> → </a:t>
            </a:r>
            <a:r>
              <a:rPr lang="en-US" sz="1200" err="1">
                <a:latin typeface="Work Sans"/>
                <a:ea typeface="+mn-lt"/>
                <a:cs typeface="+mn-lt"/>
                <a:sym typeface="Work Sans" charset="0"/>
              </a:rPr>
              <a:t>Descargar</a:t>
            </a:r>
            <a:r>
              <a:rPr lang="en-US" sz="1200">
                <a:latin typeface="Work Sans"/>
                <a:ea typeface="+mn-lt"/>
                <a:cs typeface="+mn-lt"/>
                <a:sym typeface="Work Sans" charset="0"/>
              </a:rPr>
              <a:t> → </a:t>
            </a:r>
            <a:r>
              <a:rPr lang="en-US" sz="1200" err="1">
                <a:latin typeface="Work Sans"/>
                <a:ea typeface="+mn-lt"/>
                <a:cs typeface="+mn-lt"/>
                <a:sym typeface="Work Sans" charset="0"/>
              </a:rPr>
              <a:t>Documento</a:t>
            </a:r>
            <a:r>
              <a:rPr lang="en-US" sz="1200">
                <a:latin typeface="Work Sans"/>
                <a:ea typeface="+mn-lt"/>
                <a:cs typeface="+mn-lt"/>
                <a:sym typeface="Work Sans" charset="0"/>
              </a:rPr>
              <a:t> PDF</a:t>
            </a:r>
            <a:endParaRPr lang="en-US" sz="1200">
              <a:latin typeface="Work Sans"/>
              <a:ea typeface="+mn-lt"/>
              <a:cs typeface="+mn-lt"/>
            </a:endParaRPr>
          </a:p>
        </p:txBody>
      </p:sp>
      <p:sp>
        <p:nvSpPr>
          <p:cNvPr id="87" name="Google Shape;56;p13">
            <a:extLst>
              <a:ext uri="{FF2B5EF4-FFF2-40B4-BE49-F238E27FC236}">
                <a16:creationId xmlns:a16="http://schemas.microsoft.com/office/drawing/2014/main" id="{04475F71-0576-4DF6-B782-13DA39642FC6}"/>
              </a:ext>
            </a:extLst>
          </p:cNvPr>
          <p:cNvSpPr/>
          <p:nvPr/>
        </p:nvSpPr>
        <p:spPr>
          <a:xfrm>
            <a:off x="10500341" y="9485"/>
            <a:ext cx="1119255" cy="354181"/>
          </a:xfrm>
          <a:prstGeom prst="rect">
            <a:avLst/>
          </a:prstGeom>
          <a:solidFill>
            <a:srgbClr val="FF3E5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0" indent="0" algn="ctr">
              <a:spcBef>
                <a:spcPts val="0"/>
              </a:spcBef>
              <a:spcAft>
                <a:spcPts val="0"/>
              </a:spcAft>
              <a:buNone/>
            </a:pPr>
            <a:r>
              <a:rPr lang="en" sz="2000" b="1">
                <a:latin typeface="Work Sans"/>
                <a:sym typeface="Work Sans"/>
              </a:rPr>
              <a:t>4</a:t>
            </a:r>
            <a:endParaRPr lang="en-US"/>
          </a:p>
        </p:txBody>
      </p:sp>
      <p:sp>
        <p:nvSpPr>
          <p:cNvPr id="73" name="TextBox 27">
            <a:extLst>
              <a:ext uri="{FF2B5EF4-FFF2-40B4-BE49-F238E27FC236}">
                <a16:creationId xmlns:a16="http://schemas.microsoft.com/office/drawing/2014/main" id="{52797E7A-C295-4F98-97EA-FD03B79532BA}"/>
              </a:ext>
            </a:extLst>
          </p:cNvPr>
          <p:cNvSpPr txBox="1"/>
          <p:nvPr/>
        </p:nvSpPr>
        <p:spPr>
          <a:xfrm>
            <a:off x="171017" y="755136"/>
            <a:ext cx="2930835" cy="457048"/>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14300" indent="-114300">
              <a:lnSpc>
                <a:spcPct val="90000"/>
              </a:lnSpc>
              <a:spcAft>
                <a:spcPts val="600"/>
              </a:spcAft>
              <a:buFont typeface="Arial" panose="020B0604020202020204" pitchFamily="34" charset="0"/>
              <a:buChar char="•"/>
            </a:pPr>
            <a:r>
              <a:rPr lang="es-ES" sz="1100" dirty="0"/>
              <a:t>Todas las personas a partir de los seis meses de edad deben recibir la vacuna actualizada contra COVID-19.</a:t>
            </a:r>
            <a:endParaRPr lang="es-ES" sz="1100" dirty="0">
              <a:ea typeface="Calibri"/>
              <a:cs typeface="Calibri"/>
            </a:endParaRPr>
          </a:p>
        </p:txBody>
      </p:sp>
      <p:cxnSp>
        <p:nvCxnSpPr>
          <p:cNvPr id="19" name="Straight Arrow Connector 18">
            <a:extLst>
              <a:ext uri="{FF2B5EF4-FFF2-40B4-BE49-F238E27FC236}">
                <a16:creationId xmlns:a16="http://schemas.microsoft.com/office/drawing/2014/main" id="{77880A0A-DF2D-F3AA-BAA3-326A9B836D47}"/>
              </a:ext>
            </a:extLst>
          </p:cNvPr>
          <p:cNvCxnSpPr>
            <a:cxnSpLocks/>
          </p:cNvCxnSpPr>
          <p:nvPr/>
        </p:nvCxnSpPr>
        <p:spPr>
          <a:xfrm flipH="1">
            <a:off x="10078154" y="869752"/>
            <a:ext cx="42218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B9116981-8524-AAD9-B994-4EB2D0055F02}"/>
              </a:ext>
            </a:extLst>
          </p:cNvPr>
          <p:cNvGrpSpPr/>
          <p:nvPr/>
        </p:nvGrpSpPr>
        <p:grpSpPr>
          <a:xfrm>
            <a:off x="3663646" y="2772791"/>
            <a:ext cx="2847486" cy="1576061"/>
            <a:chOff x="3663646" y="2687144"/>
            <a:chExt cx="2847486" cy="1576061"/>
          </a:xfrm>
        </p:grpSpPr>
        <p:grpSp>
          <p:nvGrpSpPr>
            <p:cNvPr id="18" name="Group 17">
              <a:extLst>
                <a:ext uri="{FF2B5EF4-FFF2-40B4-BE49-F238E27FC236}">
                  <a16:creationId xmlns:a16="http://schemas.microsoft.com/office/drawing/2014/main" id="{5E3C0AC0-38BF-D40B-A14B-F4F896681F20}"/>
                </a:ext>
              </a:extLst>
            </p:cNvPr>
            <p:cNvGrpSpPr/>
            <p:nvPr/>
          </p:nvGrpSpPr>
          <p:grpSpPr>
            <a:xfrm>
              <a:off x="5122618" y="2687144"/>
              <a:ext cx="1388514" cy="1576061"/>
              <a:chOff x="5122618" y="2687144"/>
              <a:chExt cx="1388514" cy="1576061"/>
            </a:xfrm>
          </p:grpSpPr>
          <p:grpSp>
            <p:nvGrpSpPr>
              <p:cNvPr id="5" name="Group 4">
                <a:extLst>
                  <a:ext uri="{FF2B5EF4-FFF2-40B4-BE49-F238E27FC236}">
                    <a16:creationId xmlns:a16="http://schemas.microsoft.com/office/drawing/2014/main" id="{2DD5FC86-05F0-48AB-93B0-64165CAF5FD6}"/>
                  </a:ext>
                </a:extLst>
              </p:cNvPr>
              <p:cNvGrpSpPr/>
              <p:nvPr/>
            </p:nvGrpSpPr>
            <p:grpSpPr>
              <a:xfrm>
                <a:off x="5343657" y="2687144"/>
                <a:ext cx="912658" cy="912658"/>
                <a:chOff x="3973660" y="2739932"/>
                <a:chExt cx="1906877" cy="1906877"/>
              </a:xfrm>
            </p:grpSpPr>
            <p:sp>
              <p:nvSpPr>
                <p:cNvPr id="61" name="Rectangle 60">
                  <a:extLst>
                    <a:ext uri="{FF2B5EF4-FFF2-40B4-BE49-F238E27FC236}">
                      <a16:creationId xmlns:a16="http://schemas.microsoft.com/office/drawing/2014/main" id="{F3FB5EBF-5B72-4C2E-BA7D-BD4FB9A8E362}"/>
                    </a:ext>
                  </a:extLst>
                </p:cNvPr>
                <p:cNvSpPr/>
                <p:nvPr/>
              </p:nvSpPr>
              <p:spPr>
                <a:xfrm>
                  <a:off x="3973660" y="2739932"/>
                  <a:ext cx="1906877" cy="1906877"/>
                </a:xfrm>
                <a:prstGeom prst="rect">
                  <a:avLst/>
                </a:prstGeom>
                <a:solidFill>
                  <a:srgbClr val="FF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a:extLst>
                    <a:ext uri="{FF2B5EF4-FFF2-40B4-BE49-F238E27FC236}">
                      <a16:creationId xmlns:a16="http://schemas.microsoft.com/office/drawing/2014/main" id="{49D3CE87-0927-415E-8FD8-75F7856FBFB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244229" y="2842702"/>
                  <a:ext cx="1360976" cy="1720366"/>
                </a:xfrm>
                <a:prstGeom prst="rect">
                  <a:avLst/>
                </a:prstGeom>
              </p:spPr>
            </p:pic>
          </p:grpSp>
          <p:sp>
            <p:nvSpPr>
              <p:cNvPr id="78" name="TextBox 77">
                <a:extLst>
                  <a:ext uri="{FF2B5EF4-FFF2-40B4-BE49-F238E27FC236}">
                    <a16:creationId xmlns:a16="http://schemas.microsoft.com/office/drawing/2014/main" id="{E952BE9E-FE66-4F25-BCCB-70DDF04034C7}"/>
                  </a:ext>
                </a:extLst>
              </p:cNvPr>
              <p:cNvSpPr txBox="1"/>
              <p:nvPr/>
            </p:nvSpPr>
            <p:spPr>
              <a:xfrm>
                <a:off x="5122618" y="3653807"/>
                <a:ext cx="1388514" cy="609398"/>
              </a:xfrm>
              <a:prstGeom prst="rect">
                <a:avLst/>
              </a:prstGeom>
              <a:noFill/>
            </p:spPr>
            <p:txBody>
              <a:bodyPr wrap="square" lIns="0" tIns="0" rIns="0" bIns="0" rtlCol="0" anchor="t">
                <a:spAutoFit/>
              </a:bodyPr>
              <a:lstStyle/>
              <a:p>
                <a:pPr algn="ctr">
                  <a:lnSpc>
                    <a:spcPct val="90000"/>
                  </a:lnSpc>
                </a:pPr>
                <a:r>
                  <a:rPr lang="es" sz="1100" b="1" dirty="0">
                    <a:ea typeface="+mn-lt"/>
                    <a:cs typeface="+mn-lt"/>
                  </a:rPr>
                  <a:t>Después</a:t>
                </a:r>
                <a:r>
                  <a:rPr lang="es" sz="1100" b="1" dirty="0">
                    <a:ea typeface="+mn-lt"/>
                    <a:cs typeface="Calibri"/>
                  </a:rPr>
                  <a:t> de vacunarse </a:t>
                </a:r>
                <a:endParaRPr lang="es" sz="1100" dirty="0">
                  <a:ea typeface="+mn-lt"/>
                  <a:cs typeface="Calibri"/>
                </a:endParaRPr>
              </a:p>
              <a:p>
                <a:pPr algn="ctr">
                  <a:lnSpc>
                    <a:spcPct val="90000"/>
                  </a:lnSpc>
                </a:pPr>
                <a:r>
                  <a:rPr lang="es" sz="1100" b="1" dirty="0">
                    <a:ea typeface="+mn-lt"/>
                    <a:cs typeface="Calibri"/>
                  </a:rPr>
                  <a:t>p</a:t>
                </a:r>
                <a:r>
                  <a:rPr lang="en-US" sz="1100" b="1" dirty="0" err="1">
                    <a:ea typeface="+mn-lt"/>
                    <a:cs typeface="Calibri"/>
                  </a:rPr>
                  <a:t>uede</a:t>
                </a:r>
                <a:r>
                  <a:rPr lang="en-US" sz="1100" b="1" dirty="0">
                    <a:ea typeface="+mn-lt"/>
                    <a:cs typeface="Calibri"/>
                  </a:rPr>
                  <a:t> </a:t>
                </a:r>
                <a:r>
                  <a:rPr lang="en-US" sz="1100" b="1" dirty="0" err="1">
                    <a:ea typeface="+mn-lt"/>
                    <a:cs typeface="Calibri"/>
                  </a:rPr>
                  <a:t>tener</a:t>
                </a:r>
                <a:r>
                  <a:rPr lang="en-US" sz="1100" b="1" dirty="0">
                    <a:ea typeface="+mn-lt"/>
                    <a:cs typeface="Calibri"/>
                  </a:rPr>
                  <a:t> dolor de </a:t>
                </a:r>
                <a:endParaRPr lang="es" sz="1100" dirty="0">
                  <a:ea typeface="+mn-lt"/>
                  <a:cs typeface="Calibri"/>
                </a:endParaRPr>
              </a:p>
              <a:p>
                <a:pPr algn="ctr">
                  <a:lnSpc>
                    <a:spcPct val="90000"/>
                  </a:lnSpc>
                </a:pPr>
                <a:r>
                  <a:rPr lang="en-US" sz="1100" b="1" dirty="0" err="1">
                    <a:ea typeface="+mn-lt"/>
                    <a:cs typeface="Calibri"/>
                  </a:rPr>
                  <a:t>brazo</a:t>
                </a:r>
                <a:r>
                  <a:rPr lang="en-US" sz="1100" b="1" dirty="0">
                    <a:ea typeface="+mn-lt"/>
                    <a:cs typeface="Calibri"/>
                  </a:rPr>
                  <a:t>, </a:t>
                </a:r>
                <a:r>
                  <a:rPr lang="es" sz="1100" b="1" dirty="0">
                    <a:ea typeface="+mn-lt"/>
                    <a:cs typeface="Calibri"/>
                  </a:rPr>
                  <a:t>dolor de cabeza, </a:t>
                </a:r>
                <a:endParaRPr lang="es" sz="1100" dirty="0">
                  <a:ea typeface="+mn-lt"/>
                  <a:cs typeface="Calibri"/>
                </a:endParaRPr>
              </a:p>
              <a:p>
                <a:pPr algn="ctr">
                  <a:lnSpc>
                    <a:spcPct val="90000"/>
                  </a:lnSpc>
                </a:pPr>
                <a:r>
                  <a:rPr lang="es" sz="1100" b="1" dirty="0">
                    <a:ea typeface="+mn-lt"/>
                    <a:cs typeface="Calibri"/>
                  </a:rPr>
                  <a:t>fiebre o escalofr</a:t>
                </a:r>
                <a:r>
                  <a:rPr lang="en-US" sz="1100" b="1" dirty="0">
                    <a:ea typeface="+mn-lt"/>
                    <a:cs typeface="Calibri"/>
                  </a:rPr>
                  <a:t>í</a:t>
                </a:r>
                <a:r>
                  <a:rPr lang="es" sz="1100" b="1" dirty="0">
                    <a:ea typeface="+mn-lt"/>
                    <a:cs typeface="Calibri"/>
                  </a:rPr>
                  <a:t>os.</a:t>
                </a:r>
                <a:endParaRPr lang="es" sz="1100" dirty="0">
                  <a:ea typeface="+mn-lt"/>
                  <a:cs typeface="Calibri"/>
                </a:endParaRPr>
              </a:p>
            </p:txBody>
          </p:sp>
        </p:grpSp>
        <p:grpSp>
          <p:nvGrpSpPr>
            <p:cNvPr id="9" name="Group 8">
              <a:extLst>
                <a:ext uri="{FF2B5EF4-FFF2-40B4-BE49-F238E27FC236}">
                  <a16:creationId xmlns:a16="http://schemas.microsoft.com/office/drawing/2014/main" id="{B6FBD814-0E83-D49A-944B-FBEA560F8E24}"/>
                </a:ext>
              </a:extLst>
            </p:cNvPr>
            <p:cNvGrpSpPr/>
            <p:nvPr/>
          </p:nvGrpSpPr>
          <p:grpSpPr>
            <a:xfrm>
              <a:off x="3663646" y="2687144"/>
              <a:ext cx="1223722" cy="1424886"/>
              <a:chOff x="5184698" y="946303"/>
              <a:chExt cx="1223722" cy="1424886"/>
            </a:xfrm>
          </p:grpSpPr>
          <p:sp>
            <p:nvSpPr>
              <p:cNvPr id="55" name="Rectangle 54">
                <a:extLst>
                  <a:ext uri="{FF2B5EF4-FFF2-40B4-BE49-F238E27FC236}">
                    <a16:creationId xmlns:a16="http://schemas.microsoft.com/office/drawing/2014/main" id="{482EC1C3-0E80-45C7-B781-D237CC6D5E82}"/>
                  </a:ext>
                </a:extLst>
              </p:cNvPr>
              <p:cNvSpPr/>
              <p:nvPr/>
            </p:nvSpPr>
            <p:spPr>
              <a:xfrm>
                <a:off x="5343656" y="946303"/>
                <a:ext cx="912659" cy="912659"/>
              </a:xfrm>
              <a:prstGeom prst="rect">
                <a:avLst/>
              </a:prstGeom>
              <a:solidFill>
                <a:srgbClr val="FBC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33A254BB-728B-46FC-AE36-69A08FD9FC00}"/>
                  </a:ext>
                </a:extLst>
              </p:cNvPr>
              <p:cNvSpPr txBox="1"/>
              <p:nvPr/>
            </p:nvSpPr>
            <p:spPr>
              <a:xfrm>
                <a:off x="5184698" y="1914141"/>
                <a:ext cx="1223722" cy="457048"/>
              </a:xfrm>
              <a:prstGeom prst="rect">
                <a:avLst/>
              </a:prstGeom>
              <a:noFill/>
            </p:spPr>
            <p:txBody>
              <a:bodyPr wrap="square" lIns="0" tIns="0" rIns="0" bIns="0" rtlCol="0" anchor="t">
                <a:spAutoFit/>
              </a:bodyPr>
              <a:lstStyle/>
              <a:p>
                <a:pPr algn="ctr">
                  <a:lnSpc>
                    <a:spcPct val="90000"/>
                  </a:lnSpc>
                </a:pPr>
                <a:r>
                  <a:rPr lang="es-ES" sz="1100" b="1" dirty="0">
                    <a:ea typeface="+mn-lt"/>
                    <a:cs typeface="+mn-lt"/>
                  </a:rPr>
                  <a:t>Todas las vacunas contra COVID-19 son seguras y eficaces.</a:t>
                </a:r>
                <a:r>
                  <a:rPr lang="es-ES" sz="1100" b="1" i="0" u="none" strike="noStrike" dirty="0">
                    <a:solidFill>
                      <a:srgbClr val="000000"/>
                    </a:solidFill>
                    <a:effectLst/>
                  </a:rPr>
                  <a:t>​</a:t>
                </a:r>
                <a:r>
                  <a:rPr lang="es-ES" sz="1100" b="0" i="0" dirty="0">
                    <a:solidFill>
                      <a:srgbClr val="000000"/>
                    </a:solidFill>
                    <a:effectLst/>
                  </a:rPr>
                  <a:t>​</a:t>
                </a:r>
                <a:endParaRPr lang="es-ES" sz="1100" b="1">
                  <a:ea typeface="+mn-lt"/>
                  <a:cs typeface="+mn-lt"/>
                </a:endParaRPr>
              </a:p>
            </p:txBody>
          </p:sp>
          <p:pic>
            <p:nvPicPr>
              <p:cNvPr id="13" name="Picture 12" descr="A person in a white coat and mask giving a vaccine to a person&#10;&#10;Description automatically generated">
                <a:extLst>
                  <a:ext uri="{FF2B5EF4-FFF2-40B4-BE49-F238E27FC236}">
                    <a16:creationId xmlns:a16="http://schemas.microsoft.com/office/drawing/2014/main" id="{4569CF55-0E36-2661-9CCF-8C24EAEFD6D7}"/>
                  </a:ext>
                </a:extLst>
              </p:cNvPr>
              <p:cNvPicPr>
                <a:picLocks noChangeAspect="1"/>
              </p:cNvPicPr>
              <p:nvPr/>
            </p:nvPicPr>
            <p:blipFill rotWithShape="1">
              <a:blip r:embed="rId22">
                <a:extLst>
                  <a:ext uri="{28A0092B-C50C-407E-A947-70E740481C1C}">
                    <a14:useLocalDpi xmlns:a14="http://schemas.microsoft.com/office/drawing/2010/main" val="0"/>
                  </a:ext>
                </a:extLst>
              </a:blip>
              <a:srcRect l="17679" r="24859" b="44386"/>
              <a:stretch/>
            </p:blipFill>
            <p:spPr>
              <a:xfrm>
                <a:off x="5339565" y="976892"/>
                <a:ext cx="910394" cy="881125"/>
              </a:xfrm>
              <a:prstGeom prst="rect">
                <a:avLst/>
              </a:prstGeom>
            </p:spPr>
          </p:pic>
        </p:grpSp>
      </p:grpSp>
      <p:sp>
        <p:nvSpPr>
          <p:cNvPr id="3" name="TextBox 1">
            <a:extLst>
              <a:ext uri="{FF2B5EF4-FFF2-40B4-BE49-F238E27FC236}">
                <a16:creationId xmlns:a16="http://schemas.microsoft.com/office/drawing/2014/main" id="{C175DF5F-F3F4-EAAC-5B9C-6625CE952B64}"/>
              </a:ext>
            </a:extLst>
          </p:cNvPr>
          <p:cNvSpPr txBox="1"/>
          <p:nvPr/>
        </p:nvSpPr>
        <p:spPr>
          <a:xfrm>
            <a:off x="158057" y="1288120"/>
            <a:ext cx="3049681" cy="338554"/>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marL="114300" indent="-114300">
              <a:buFont typeface="Arial" panose="020B0604020202020204" pitchFamily="34" charset="0"/>
              <a:buChar char="•"/>
            </a:pPr>
            <a:r>
              <a:rPr lang="es-ES" sz="1100" dirty="0">
                <a:latin typeface="+mn-lt"/>
                <a:ea typeface="Calibri" panose="020F0502020204030204"/>
                <a:cs typeface="Calibri" panose="020F0502020204030204"/>
              </a:rPr>
              <a:t>Las personas que se vacunaron antes o que nunca lo hicieron solo necesitan ponerse una vacuna.</a:t>
            </a:r>
            <a:endParaRPr lang="en-US" sz="1100" dirty="0">
              <a:latin typeface="+mn-lt"/>
              <a:ea typeface="Calibri" panose="020F0502020204030204"/>
              <a:cs typeface="Calibri" panose="020F0502020204030204"/>
            </a:endParaRPr>
          </a:p>
        </p:txBody>
      </p:sp>
      <p:sp>
        <p:nvSpPr>
          <p:cNvPr id="8" name="TextBox 1">
            <a:extLst>
              <a:ext uri="{FF2B5EF4-FFF2-40B4-BE49-F238E27FC236}">
                <a16:creationId xmlns:a16="http://schemas.microsoft.com/office/drawing/2014/main" id="{4CEC335C-6688-382E-84BD-D359141FF022}"/>
              </a:ext>
            </a:extLst>
          </p:cNvPr>
          <p:cNvSpPr txBox="1"/>
          <p:nvPr/>
        </p:nvSpPr>
        <p:spPr>
          <a:xfrm>
            <a:off x="171404" y="1727451"/>
            <a:ext cx="2930448" cy="677108"/>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marL="114300" indent="-114300">
              <a:spcAft>
                <a:spcPts val="600"/>
              </a:spcAft>
              <a:buFont typeface="Arial" panose="020B0604020202020204" pitchFamily="34" charset="0"/>
              <a:buChar char="•"/>
            </a:pPr>
            <a:r>
              <a:rPr lang="es-ES" sz="1100" b="1" dirty="0">
                <a:latin typeface="+mn-lt"/>
                <a:ea typeface="Calibri" panose="020F0502020204030204"/>
                <a:cs typeface="Calibri" panose="020F0502020204030204"/>
              </a:rPr>
              <a:t>Algunas personas reciben más de una vacuna</a:t>
            </a:r>
            <a:r>
              <a:rPr lang="es-ES" sz="1100" dirty="0">
                <a:latin typeface="+mn-lt"/>
                <a:ea typeface="Calibri" panose="020F0502020204030204"/>
                <a:cs typeface="Calibri" panose="020F0502020204030204"/>
              </a:rPr>
              <a:t>: los niños de seis meses hasta cinco años, los inmunodeprimidos y las personas mayores de 65 años deben consultarlo con su doctor. </a:t>
            </a:r>
            <a:endParaRPr lang="en-US" sz="1100" dirty="0">
              <a:latin typeface="+mn-lt"/>
              <a:ea typeface="Calibri" panose="020F0502020204030204"/>
              <a:cs typeface="Calibri" panose="020F0502020204030204"/>
            </a:endParaRPr>
          </a:p>
        </p:txBody>
      </p:sp>
    </p:spTree>
    <p:extLst>
      <p:ext uri="{BB962C8B-B14F-4D97-AF65-F5344CB8AC3E}">
        <p14:creationId xmlns:p14="http://schemas.microsoft.com/office/powerpoint/2010/main" val="23140763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8205106ECAF734D9CC60C8969D22B8A" ma:contentTypeVersion="17" ma:contentTypeDescription="Create a new document." ma:contentTypeScope="" ma:versionID="11935ea43554cece546acc87638c6706">
  <xsd:schema xmlns:xsd="http://www.w3.org/2001/XMLSchema" xmlns:xs="http://www.w3.org/2001/XMLSchema" xmlns:p="http://schemas.microsoft.com/office/2006/metadata/properties" xmlns:ns2="75afdd44-4aa4-4d0a-9dc0-7606fd3e2ef5" xmlns:ns3="41a82cfb-08d0-4eac-a8a5-9ca94e9619de" targetNamespace="http://schemas.microsoft.com/office/2006/metadata/properties" ma:root="true" ma:fieldsID="753ce5de6d5ccd8065a9a8b8e6378a65" ns2:_="" ns3:_="">
    <xsd:import namespace="75afdd44-4aa4-4d0a-9dc0-7606fd3e2ef5"/>
    <xsd:import namespace="41a82cfb-08d0-4eac-a8a5-9ca94e9619d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fdd44-4aa4-4d0a-9dc0-7606fd3e2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ce98c3-52f6-45e3-858d-f92ed8f83f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a82cfb-08d0-4eac-a8a5-9ca94e9619d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00e72db-c2aa-41da-91da-e234c5c619be}" ma:internalName="TaxCatchAll" ma:showField="CatchAllData" ma:web="41a82cfb-08d0-4eac-a8a5-9ca94e961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1a82cfb-08d0-4eac-a8a5-9ca94e9619de">
      <UserInfo>
        <DisplayName>Alma Galvan</DisplayName>
        <AccountId>20</AccountId>
        <AccountType/>
      </UserInfo>
      <UserInfo>
        <DisplayName>Noel Dufrene</DisplayName>
        <AccountId>328</AccountId>
        <AccountType/>
      </UserInfo>
      <UserInfo>
        <DisplayName>Esther Rojas</DisplayName>
        <AccountId>999</AccountId>
        <AccountType/>
      </UserInfo>
      <UserInfo>
        <DisplayName>Amy Liebman</DisplayName>
        <AccountId>13</AccountId>
        <AccountType/>
      </UserInfo>
      <UserInfo>
        <DisplayName>Giovanni Lopez-Quezada</DisplayName>
        <AccountId>24</AccountId>
        <AccountType/>
      </UserInfo>
    </SharedWithUsers>
    <lcf76f155ced4ddcb4097134ff3c332f xmlns="75afdd44-4aa4-4d0a-9dc0-7606fd3e2ef5">
      <Terms xmlns="http://schemas.microsoft.com/office/infopath/2007/PartnerControls"/>
    </lcf76f155ced4ddcb4097134ff3c332f>
    <TaxCatchAll xmlns="41a82cfb-08d0-4eac-a8a5-9ca94e9619de" xsi:nil="true"/>
  </documentManagement>
</p:properties>
</file>

<file path=customXml/itemProps1.xml><?xml version="1.0" encoding="utf-8"?>
<ds:datastoreItem xmlns:ds="http://schemas.openxmlformats.org/officeDocument/2006/customXml" ds:itemID="{1C31A789-22A4-42AD-9555-79F54CF048E1}">
  <ds:schemaRefs>
    <ds:schemaRef ds:uri="http://schemas.microsoft.com/sharepoint/v3/contenttype/forms"/>
  </ds:schemaRefs>
</ds:datastoreItem>
</file>

<file path=customXml/itemProps2.xml><?xml version="1.0" encoding="utf-8"?>
<ds:datastoreItem xmlns:ds="http://schemas.openxmlformats.org/officeDocument/2006/customXml" ds:itemID="{1CA7CD7C-18AB-4340-AA77-ED17BDB62F53}">
  <ds:schemaRefs>
    <ds:schemaRef ds:uri="41a82cfb-08d0-4eac-a8a5-9ca94e9619de"/>
    <ds:schemaRef ds:uri="75afdd44-4aa4-4d0a-9dc0-7606fd3e2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B0C9791-0C68-4692-80D1-3058BBD0918D}">
  <ds:schemaRefs>
    <ds:schemaRef ds:uri="41a82cfb-08d0-4eac-a8a5-9ca94e9619de"/>
    <ds:schemaRef ds:uri="75afdd44-4aa4-4d0a-9dc0-7606fd3e2e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114</TotalTime>
  <Words>1405</Words>
  <Application>Microsoft Office PowerPoint</Application>
  <PresentationFormat>Custom</PresentationFormat>
  <Paragraphs>107</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2023-10-05 Embarazo COVID Vacuna Tríptico Material de apoyo Plantilla</dc:title>
  <dc:creator>Migrant Clinicians Network</dc:creator>
  <cp:lastModifiedBy>Giovanni Lopez-Quezada</cp:lastModifiedBy>
  <cp:revision>36</cp:revision>
  <cp:lastPrinted>2022-11-01T18:42:15Z</cp:lastPrinted>
  <dcterms:created xsi:type="dcterms:W3CDTF">2021-06-09T15:49:13Z</dcterms:created>
  <dcterms:modified xsi:type="dcterms:W3CDTF">2023-10-10T21:10:30Z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0x01010088205106ECAF734D9CC60C8969D22B8A</vt:lpwstr>
  </property>
  <property fmtid="{D5CDD505-2E9C-101B-9397-08002B2CF9AE}" pid="3" name="MediaServiceImageTags">
    <vt:lpwstr/>
  </property>
</Properties>
</file>