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920" userDrawn="1">
          <p15:clr>
            <a:srgbClr val="A4A3A4"/>
          </p15:clr>
        </p15:guide>
        <p15:guide id="3" pos="2352" userDrawn="1">
          <p15:clr>
            <a:srgbClr val="A4A3A4"/>
          </p15:clr>
        </p15:guide>
        <p15:guide id="4" pos="4032" userDrawn="1">
          <p15:clr>
            <a:srgbClr val="A4A3A4"/>
          </p15:clr>
        </p15:guide>
        <p15:guide id="5" pos="4464" userDrawn="1">
          <p15:clr>
            <a:srgbClr val="A4A3A4"/>
          </p15:clr>
        </p15:guide>
        <p15:guide id="6" orient="horz" pos="244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EA51F2E-0718-B591-D448-CCBA77BA6766}" name="Ed Zuroweste" initials="EZ" userId="S::ezuroweste@migrantclinician.org::b420c4c1-1b58-4a67-8111-10e41a42be0f" providerId="AD"/>
  <p188:author id="{020B8B3E-AE0F-6F1D-CC0D-45A40A45180A}" name="Amy Liebman" initials="AL" userId="S::aliebman@migrantclinician.org::59da9bd5-3b01-4476-8a94-d6cba23d62c0" providerId="AD"/>
  <p188:author id="{AD21D23F-2191-2AE5-B864-8F1B32CCBC7E}" name="Mónica Fossi" initials="MF" userId="S::mfossi@migrantclinician.org::01634185-630a-4a37-8c7e-5559376f41ab" providerId="AD"/>
  <p188:author id="{27737054-EBBB-EB9A-D963-866DA770B9D7}" name="Guest User" initials="GU" userId="S::urn:spo:anon#28d65c992a8199444f3bf118bbc8fbf6137584a6e5460b277483ff5b4300ac5b::" providerId="AD"/>
  <p188:author id="{E9BE7E8D-8615-404F-C663-2EA7E99F7E7D}" name="Claire Hutkins Seda" initials="CS" userId="S::cseda@migrantclinician.org::178ef2c6-c3c1-4c44-a37d-ea93e29faabb" providerId="AD"/>
  <p188:author id="{67B99792-8BE8-A8EB-BE8D-E41AC500DBBB}" name="Noel Dufrene" initials="ND" userId="S::ndufrene@migrantclinician.org::131c83a1-d70b-4f56-8487-a9b39281de7c" providerId="AD"/>
  <p188:author id="{07E6C398-F529-A231-FA1E-9A01156EAC3C}" name="Robert Kinnaird" initials="RK" userId="S::rkinnaird@migrantclinician.org::5454d6ce-c87e-4a43-b146-049436c2edd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ises Arjona Jr" initials="MAJ" lastIdx="3" clrIdx="0">
    <p:extLst>
      <p:ext uri="{19B8F6BF-5375-455C-9EA6-DF929625EA0E}">
        <p15:presenceInfo xmlns:p15="http://schemas.microsoft.com/office/powerpoint/2012/main" userId="S::mariona@migrantclinician.org::a80d5cef-34f5-4625-8e1e-059da6cac246" providerId="AD"/>
      </p:ext>
    </p:extLst>
  </p:cmAuthor>
  <p:cmAuthor id="2" name="Alma Galvan" initials="AG" lastIdx="4" clrIdx="1">
    <p:extLst>
      <p:ext uri="{19B8F6BF-5375-455C-9EA6-DF929625EA0E}">
        <p15:presenceInfo xmlns:p15="http://schemas.microsoft.com/office/powerpoint/2012/main" userId="S::agalvan@migrantclinician.org::82bfc8be-73ed-4017-b250-fad6233e8710" providerId="AD"/>
      </p:ext>
    </p:extLst>
  </p:cmAuthor>
  <p:cmAuthor id="3" name="Noel Dufrene" initials="ND" lastIdx="18" clrIdx="2">
    <p:extLst>
      <p:ext uri="{19B8F6BF-5375-455C-9EA6-DF929625EA0E}">
        <p15:presenceInfo xmlns:p15="http://schemas.microsoft.com/office/powerpoint/2012/main" userId="S::ndufrene@migrantclinician.org::131c83a1-d70b-4f56-8487-a9b39281de7c" providerId="AD"/>
      </p:ext>
    </p:extLst>
  </p:cmAuthor>
  <p:cmAuthor id="4" name="Moises Arjona Jr" initials="MJ" lastIdx="3" clrIdx="3">
    <p:extLst>
      <p:ext uri="{19B8F6BF-5375-455C-9EA6-DF929625EA0E}">
        <p15:presenceInfo xmlns:p15="http://schemas.microsoft.com/office/powerpoint/2012/main" userId="S::marjona@migrantclinician.org::a80d5cef-34f5-4625-8e1e-059da6cac246" providerId="AD"/>
      </p:ext>
    </p:extLst>
  </p:cmAuthor>
  <p:cmAuthor id="5" name="Amy Liebman" initials="AL" lastIdx="9" clrIdx="4">
    <p:extLst>
      <p:ext uri="{19B8F6BF-5375-455C-9EA6-DF929625EA0E}">
        <p15:presenceInfo xmlns:p15="http://schemas.microsoft.com/office/powerpoint/2012/main" userId="S::aliebman@migrantclinician.org::59da9bd5-3b01-4476-8a94-d6cba23d62c0" providerId="AD"/>
      </p:ext>
    </p:extLst>
  </p:cmAuthor>
  <p:cmAuthor id="6" name="Claire Hutkins Seda" initials="CS" lastIdx="6" clrIdx="5">
    <p:extLst>
      <p:ext uri="{19B8F6BF-5375-455C-9EA6-DF929625EA0E}">
        <p15:presenceInfo xmlns:p15="http://schemas.microsoft.com/office/powerpoint/2012/main" userId="S::cseda@migrantclinician.org::178ef2c6-c3c1-4c44-a37d-ea93e29faab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299"/>
    <a:srgbClr val="E88B0E"/>
    <a:srgbClr val="F29D2C"/>
    <a:srgbClr val="FFFFFF"/>
    <a:srgbClr val="319997"/>
    <a:srgbClr val="FFD243"/>
    <a:srgbClr val="549FEA"/>
    <a:srgbClr val="2F3492"/>
    <a:srgbClr val="69ABED"/>
    <a:srgbClr val="72B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512463-5034-97EC-1743-7B737B1CD1DF}" v="7" dt="2023-10-10T20:42:35.5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086" y="96"/>
      </p:cViewPr>
      <p:guideLst>
        <p:guide pos="1920"/>
        <p:guide pos="2352"/>
        <p:guide pos="4032"/>
        <p:guide pos="4464"/>
        <p:guide orient="horz"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1A2A1-49DD-4A62-9765-ACAB44B00788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2CE5F-867D-4C67-B4D0-A0B12BB2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1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64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8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2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3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5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6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7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9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2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5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78F4-9A08-431F-B491-7EFB91B99DFB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8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8.png"/><Relationship Id="rId21" Type="http://schemas.openxmlformats.org/officeDocument/2006/relationships/image" Target="../media/image24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sv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2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19" Type="http://schemas.openxmlformats.org/officeDocument/2006/relationships/hyperlink" Target="https://www.cdc.gov/vaccines/covid-19/clinical-considerations/covid-19-vaccines-us.html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0AC400D-F660-4D51-B47A-3A22B01C9133}"/>
              </a:ext>
            </a:extLst>
          </p:cNvPr>
          <p:cNvSpPr/>
          <p:nvPr/>
        </p:nvSpPr>
        <p:spPr>
          <a:xfrm>
            <a:off x="3312834" y="2"/>
            <a:ext cx="3374439" cy="821074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 descr="Qr code&#10;&#10;Description automatically generated">
            <a:extLst>
              <a:ext uri="{FF2B5EF4-FFF2-40B4-BE49-F238E27FC236}">
                <a16:creationId xmlns:a16="http://schemas.microsoft.com/office/drawing/2014/main" id="{C34F04C6-01FD-45B9-8194-F862CFA08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726" y="6567310"/>
            <a:ext cx="712058" cy="7120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75245D-36C4-4F32-B070-AACB17522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7275" y="0"/>
            <a:ext cx="3371380" cy="4725244"/>
          </a:xfrm>
          <a:prstGeom prst="rect">
            <a:avLst/>
          </a:prstGeom>
        </p:spPr>
      </p:pic>
      <p:pic>
        <p:nvPicPr>
          <p:cNvPr id="41" name="Picture 40" descr="A picture containing doll, vector graphics&#10;&#10;Description automatically generated">
            <a:extLst>
              <a:ext uri="{FF2B5EF4-FFF2-40B4-BE49-F238E27FC236}">
                <a16:creationId xmlns:a16="http://schemas.microsoft.com/office/drawing/2014/main" id="{1806B1C9-5D71-4324-84DC-05D1A1033A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516" y="216510"/>
            <a:ext cx="3064673" cy="44535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890165-332A-4C91-946D-B83186D2113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8520"/>
          <a:stretch/>
        </p:blipFill>
        <p:spPr>
          <a:xfrm>
            <a:off x="6601441" y="4247937"/>
            <a:ext cx="3596952" cy="353589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3A4E983-9F63-4335-862E-7EB57F6D2A96}"/>
              </a:ext>
            </a:extLst>
          </p:cNvPr>
          <p:cNvSpPr txBox="1"/>
          <p:nvPr/>
        </p:nvSpPr>
        <p:spPr>
          <a:xfrm>
            <a:off x="3420870" y="972619"/>
            <a:ext cx="3162410" cy="35086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800"/>
              </a:spcAft>
            </a:pPr>
            <a:r>
              <a:rPr lang="en-US" sz="1050" b="1" dirty="0">
                <a:cs typeface="Calibri"/>
              </a:rPr>
              <a:t>The vaccine is free for most people, including those without insurance. </a:t>
            </a:r>
            <a:endParaRPr lang="en-US" sz="1050">
              <a:ea typeface="Calibri"/>
              <a:cs typeface="Calibri"/>
            </a:endParaRPr>
          </a:p>
          <a:p>
            <a:pPr>
              <a:spcAft>
                <a:spcPts val="800"/>
              </a:spcAft>
            </a:pPr>
            <a:r>
              <a:rPr lang="en-US" sz="1050" b="1" dirty="0">
                <a:cs typeface="Calibri"/>
              </a:rPr>
              <a:t>Check to see where to access the COVID vaccine for free:</a:t>
            </a:r>
            <a:endParaRPr lang="en-US" sz="1050">
              <a:ea typeface="Calibri"/>
              <a:cs typeface="Calibri"/>
            </a:endParaRPr>
          </a:p>
          <a:p>
            <a:pPr marL="171450">
              <a:spcAft>
                <a:spcPts val="8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050" b="1" dirty="0">
                <a:cs typeface="Calibri"/>
              </a:rPr>
              <a:t>Ask about mobile clinics and health fairs</a:t>
            </a:r>
            <a:endParaRPr lang="en-US" sz="1050" b="1" dirty="0">
              <a:ea typeface="Calibri"/>
              <a:cs typeface="Calibri"/>
            </a:endParaRPr>
          </a:p>
          <a:p>
            <a:pPr marL="171450">
              <a:spcAft>
                <a:spcPts val="8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050" b="1" dirty="0">
                <a:cs typeface="Calibri"/>
              </a:rPr>
              <a:t>Health department</a:t>
            </a:r>
            <a:endParaRPr lang="en-US" sz="1050" dirty="0">
              <a:cs typeface="Calibri"/>
            </a:endParaRPr>
          </a:p>
          <a:p>
            <a:pPr marL="171450">
              <a:spcAft>
                <a:spcPts val="8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050" b="1" dirty="0">
                <a:cs typeface="Calibri"/>
              </a:rPr>
              <a:t>Community health center</a:t>
            </a:r>
            <a:endParaRPr lang="en-US" sz="1050" dirty="0">
              <a:cs typeface="Calibri"/>
            </a:endParaRPr>
          </a:p>
          <a:p>
            <a:pPr marL="171450">
              <a:spcAft>
                <a:spcPts val="8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050" b="1" dirty="0">
                <a:cs typeface="Calibri"/>
              </a:rPr>
              <a:t>Pharmacies near you</a:t>
            </a:r>
            <a:endParaRPr lang="en-US" sz="1050" dirty="0">
              <a:cs typeface="Calibri"/>
            </a:endParaRPr>
          </a:p>
          <a:p>
            <a:pPr marL="171450">
              <a:spcAft>
                <a:spcPts val="8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050" b="1" dirty="0">
                <a:ea typeface="+mn-lt"/>
                <a:cs typeface="+mn-lt"/>
              </a:rPr>
              <a:t>Ask your child's pediatrician</a:t>
            </a:r>
            <a:r>
              <a:rPr lang="en-US" sz="1050" dirty="0">
                <a:ea typeface="+mn-lt"/>
                <a:cs typeface="+mn-lt"/>
              </a:rPr>
              <a:t> if they offer COVID-19 vaccines.</a:t>
            </a:r>
            <a:endParaRPr lang="en-US" sz="1050" dirty="0">
              <a:cs typeface="Calibri"/>
            </a:endParaRPr>
          </a:p>
          <a:p>
            <a:pPr marL="171450">
              <a:spcAft>
                <a:spcPts val="8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050" b="1" dirty="0">
                <a:ea typeface="+mn-lt"/>
                <a:cs typeface="+mn-lt"/>
              </a:rPr>
              <a:t>Speak with your child's school </a:t>
            </a:r>
            <a:r>
              <a:rPr lang="en-US" sz="1050" dirty="0">
                <a:ea typeface="+mn-lt"/>
                <a:cs typeface="+mn-lt"/>
              </a:rPr>
              <a:t>about getting </a:t>
            </a:r>
            <a:br>
              <a:rPr lang="en-US" sz="1050" dirty="0">
                <a:ea typeface="+mn-lt"/>
                <a:cs typeface="+mn-lt"/>
              </a:rPr>
            </a:br>
            <a:r>
              <a:rPr lang="en-US" sz="1050" dirty="0">
                <a:ea typeface="+mn-lt"/>
                <a:cs typeface="+mn-lt"/>
              </a:rPr>
              <a:t>the COVID-19 vaccine. They may offer in-school vaccine clinics.</a:t>
            </a:r>
          </a:p>
          <a:p>
            <a:pPr marL="171450">
              <a:spcAft>
                <a:spcPts val="8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050" dirty="0">
                <a:cs typeface="Calibri"/>
              </a:rPr>
              <a:t>In some places, parents are required to be present when their child is vaccinated.</a:t>
            </a:r>
            <a:r>
              <a:rPr lang="en-US" sz="1050" b="1" dirty="0">
                <a:cs typeface="Calibri"/>
              </a:rPr>
              <a:t> </a:t>
            </a:r>
            <a:r>
              <a:rPr lang="en-US" sz="1050" dirty="0">
                <a:cs typeface="Calibri"/>
              </a:rPr>
              <a:t>Look for after-hour and pop-up clinics to make it easier for working parents.</a:t>
            </a:r>
          </a:p>
          <a:p>
            <a:pPr marL="171450">
              <a:spcAft>
                <a:spcPts val="8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050" dirty="0">
                <a:cs typeface="Calibri"/>
              </a:rPr>
              <a:t>Find vaccines: https://www.vaccines.gov/search/</a:t>
            </a:r>
            <a:endParaRPr lang="en-US" sz="1050" dirty="0">
              <a:ea typeface="Calibri"/>
              <a:cs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12BEDF-938B-4552-A838-8D513795A6C4}"/>
              </a:ext>
            </a:extLst>
          </p:cNvPr>
          <p:cNvSpPr txBox="1"/>
          <p:nvPr/>
        </p:nvSpPr>
        <p:spPr>
          <a:xfrm>
            <a:off x="3717692" y="4590162"/>
            <a:ext cx="2584462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400" b="1"/>
              <a:t>FOR MORE INFORMATION</a:t>
            </a:r>
            <a:endParaRPr lang="en-US" sz="140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1B9FDB4-492B-471F-AA2B-648877AF1225}"/>
              </a:ext>
            </a:extLst>
          </p:cNvPr>
          <p:cNvCxnSpPr>
            <a:cxnSpLocks/>
          </p:cNvCxnSpPr>
          <p:nvPr/>
        </p:nvCxnSpPr>
        <p:spPr>
          <a:xfrm>
            <a:off x="3662584" y="4889179"/>
            <a:ext cx="269171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3BD4A0-DEEA-4C27-896B-073409BC72F6}"/>
              </a:ext>
            </a:extLst>
          </p:cNvPr>
          <p:cNvCxnSpPr>
            <a:cxnSpLocks/>
          </p:cNvCxnSpPr>
          <p:nvPr/>
        </p:nvCxnSpPr>
        <p:spPr>
          <a:xfrm>
            <a:off x="3685749" y="7323164"/>
            <a:ext cx="268690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27823C1-F315-4F28-B47B-640FBEE09E38}"/>
              </a:ext>
            </a:extLst>
          </p:cNvPr>
          <p:cNvSpPr/>
          <p:nvPr/>
        </p:nvSpPr>
        <p:spPr>
          <a:xfrm>
            <a:off x="7847724" y="4526960"/>
            <a:ext cx="914966" cy="914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F0C7DC3-1172-41B1-AA36-AE9EE26F1658}"/>
              </a:ext>
            </a:extLst>
          </p:cNvPr>
          <p:cNvSpPr txBox="1"/>
          <p:nvPr/>
        </p:nvSpPr>
        <p:spPr>
          <a:xfrm>
            <a:off x="3715807" y="7395842"/>
            <a:ext cx="2581813" cy="20005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300" b="1" dirty="0" err="1">
                <a:ea typeface="+mn-lt"/>
                <a:cs typeface="+mn-lt"/>
              </a:rPr>
              <a:t>Updated</a:t>
            </a:r>
            <a:r>
              <a:rPr lang="es-ES" sz="1300" b="1" dirty="0">
                <a:ea typeface="+mn-lt"/>
                <a:cs typeface="+mn-lt"/>
              </a:rPr>
              <a:t>:</a:t>
            </a:r>
            <a:r>
              <a:rPr lang="es-ES" sz="1300" dirty="0">
                <a:ea typeface="+mn-lt"/>
                <a:cs typeface="+mn-lt"/>
              </a:rPr>
              <a:t> </a:t>
            </a:r>
            <a:r>
              <a:rPr lang="es-ES" sz="1300" dirty="0" err="1">
                <a:ea typeface="+mn-lt"/>
                <a:cs typeface="+mn-lt"/>
              </a:rPr>
              <a:t>October</a:t>
            </a:r>
            <a:r>
              <a:rPr lang="es-ES" sz="1300" dirty="0">
                <a:ea typeface="+mn-lt"/>
                <a:cs typeface="+mn-lt"/>
              </a:rPr>
              <a:t> 5, 2023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2014B00-1E2A-4C25-9A16-FA7459458F4D}"/>
              </a:ext>
            </a:extLst>
          </p:cNvPr>
          <p:cNvSpPr txBox="1"/>
          <p:nvPr/>
        </p:nvSpPr>
        <p:spPr>
          <a:xfrm>
            <a:off x="7167461" y="4779997"/>
            <a:ext cx="2464912" cy="129266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sz="2800" b="1" err="1">
                <a:solidFill>
                  <a:schemeClr val="bg1"/>
                </a:solidFill>
                <a:latin typeface="Lato Black" panose="020F0A02020204030203" pitchFamily="34" charset="0"/>
              </a:rPr>
              <a:t>Children</a:t>
            </a:r>
            <a:r>
              <a:rPr lang="es-ES" sz="2800" b="1">
                <a:solidFill>
                  <a:schemeClr val="bg1"/>
                </a:solidFill>
                <a:latin typeface="Lato Black" panose="020F0A02020204030203" pitchFamily="34" charset="0"/>
              </a:rPr>
              <a:t> and </a:t>
            </a:r>
            <a:br>
              <a:rPr lang="es-ES" sz="2800" b="1">
                <a:solidFill>
                  <a:schemeClr val="bg1"/>
                </a:solidFill>
                <a:latin typeface="Lato Black" panose="020F0A02020204030203" pitchFamily="34" charset="0"/>
              </a:rPr>
            </a:br>
            <a:r>
              <a:rPr lang="es-ES" sz="2800" b="1" err="1">
                <a:solidFill>
                  <a:schemeClr val="bg1"/>
                </a:solidFill>
                <a:latin typeface="Lato Black" panose="020F0A02020204030203" pitchFamily="34" charset="0"/>
              </a:rPr>
              <a:t>the</a:t>
            </a:r>
            <a:r>
              <a:rPr lang="es-ES" sz="2800" b="1">
                <a:solidFill>
                  <a:schemeClr val="bg1"/>
                </a:solidFill>
                <a:latin typeface="Lato Black" panose="020F0A02020204030203" pitchFamily="34" charset="0"/>
              </a:rPr>
              <a:t> COVID-19 </a:t>
            </a:r>
            <a:r>
              <a:rPr lang="es-ES" sz="2800" b="1" err="1">
                <a:solidFill>
                  <a:schemeClr val="bg1"/>
                </a:solidFill>
                <a:latin typeface="Lato Black" panose="020F0A02020204030203" pitchFamily="34" charset="0"/>
              </a:rPr>
              <a:t>Vaccine</a:t>
            </a:r>
            <a:endParaRPr lang="es-ES" sz="2800" b="1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F0C1D2B-640B-465F-A8D7-4B6E2C22878F}"/>
              </a:ext>
            </a:extLst>
          </p:cNvPr>
          <p:cNvGrpSpPr/>
          <p:nvPr/>
        </p:nvGrpSpPr>
        <p:grpSpPr>
          <a:xfrm>
            <a:off x="297203" y="304240"/>
            <a:ext cx="2867521" cy="2400870"/>
            <a:chOff x="226616" y="204472"/>
            <a:chExt cx="2867521" cy="2400870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BAAB775-307E-4729-8AB5-CF0DE8A46729}"/>
                </a:ext>
              </a:extLst>
            </p:cNvPr>
            <p:cNvSpPr txBox="1"/>
            <p:nvPr/>
          </p:nvSpPr>
          <p:spPr>
            <a:xfrm>
              <a:off x="226616" y="445776"/>
              <a:ext cx="2824380" cy="215956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en-US" sz="1100" dirty="0">
                  <a:ea typeface="+mn-lt"/>
                  <a:cs typeface="+mn-lt"/>
                </a:rPr>
                <a:t>Some children get very sick from coronavirus. COVID-19 is a leading cause of death in children. It is #1 in deaths caused by infections/respiratory diseases. Thousands of children have been hospitalized for COVID-19. </a:t>
              </a:r>
              <a:endParaRPr lang="en-US" sz="1100" dirty="0">
                <a:ea typeface="Calibri"/>
                <a:cs typeface="Calibri"/>
              </a:endParaRPr>
            </a:p>
            <a:p>
              <a:pPr>
                <a:spcAft>
                  <a:spcPts val="500"/>
                </a:spcAft>
              </a:pPr>
              <a:r>
                <a:rPr lang="en-US" sz="1100" dirty="0">
                  <a:cs typeface="Calibri"/>
                </a:rPr>
                <a:t>Most children don't become as sick as adults, </a:t>
              </a:r>
              <a:r>
                <a:rPr lang="en-US" sz="1100" b="1" dirty="0">
                  <a:cs typeface="Calibri"/>
                </a:rPr>
                <a:t>but they can still spread the virus.</a:t>
              </a:r>
              <a:r>
                <a:rPr lang="en-US" sz="1100" dirty="0">
                  <a:cs typeface="Calibri"/>
                </a:rPr>
                <a:t> The COVID-19 vaccine prevents</a:t>
              </a:r>
              <a:r>
                <a:rPr lang="en-US" sz="1100" dirty="0">
                  <a:ea typeface="+mn-lt"/>
                  <a:cs typeface="+mn-lt"/>
                </a:rPr>
                <a:t> grandparents, younger siblings, and others from severe disease, hospitalization, and death.</a:t>
              </a:r>
              <a:endParaRPr lang="en-US" sz="1100" dirty="0">
                <a:ea typeface="Calibri"/>
                <a:cs typeface="Calibri"/>
              </a:endParaRPr>
            </a:p>
            <a:p>
              <a:pPr>
                <a:spcAft>
                  <a:spcPts val="500"/>
                </a:spcAft>
              </a:pPr>
              <a:r>
                <a:rPr lang="en-US" sz="1100" dirty="0">
                  <a:cs typeface="Calibri"/>
                </a:rPr>
                <a:t>Getting kids vaccinated helps </a:t>
              </a:r>
              <a:r>
                <a:rPr lang="en-US" sz="1100" b="1" dirty="0">
                  <a:cs typeface="Calibri"/>
                </a:rPr>
                <a:t>prevent outbreaks that cause school closures</a:t>
              </a:r>
              <a:r>
                <a:rPr lang="en-US" sz="1100" dirty="0">
                  <a:cs typeface="Calibri"/>
                </a:rPr>
                <a:t>. </a:t>
              </a:r>
              <a:endParaRPr lang="en-US" sz="1100" dirty="0">
                <a:ea typeface="Calibri"/>
                <a:cs typeface="Calibri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ED399A5-DD93-4AF1-84E6-6B2A71BB4E98}"/>
                </a:ext>
              </a:extLst>
            </p:cNvPr>
            <p:cNvSpPr txBox="1"/>
            <p:nvPr/>
          </p:nvSpPr>
          <p:spPr>
            <a:xfrm>
              <a:off x="234921" y="204472"/>
              <a:ext cx="2859216" cy="1938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b="1">
                  <a:solidFill>
                    <a:srgbClr val="0E5299"/>
                  </a:solidFill>
                  <a:ea typeface="+mn-lt"/>
                  <a:cs typeface="+mn-lt"/>
                </a:rPr>
                <a:t>Why should we vaccinate children?</a:t>
              </a:r>
              <a:endParaRPr lang="en-US" sz="1400" b="1">
                <a:solidFill>
                  <a:srgbClr val="0E5299"/>
                </a:solidFill>
                <a:cs typeface="Calibri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3C7163E-1C19-C2A7-6FD6-F9AD9F45DDE7}"/>
              </a:ext>
            </a:extLst>
          </p:cNvPr>
          <p:cNvGrpSpPr/>
          <p:nvPr/>
        </p:nvGrpSpPr>
        <p:grpSpPr>
          <a:xfrm>
            <a:off x="289401" y="2937208"/>
            <a:ext cx="2688849" cy="1556868"/>
            <a:chOff x="308712" y="3160778"/>
            <a:chExt cx="2688849" cy="1556868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C3B3EF6-C2EA-4CA5-9439-67CC1523E96B}"/>
                </a:ext>
              </a:extLst>
            </p:cNvPr>
            <p:cNvSpPr txBox="1"/>
            <p:nvPr/>
          </p:nvSpPr>
          <p:spPr>
            <a:xfrm>
              <a:off x="314741" y="3160778"/>
              <a:ext cx="2508538" cy="1938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b="1">
                  <a:solidFill>
                    <a:srgbClr val="0E5299"/>
                  </a:solidFill>
                  <a:cs typeface="Calibri"/>
                </a:rPr>
                <a:t>Is the vaccine safe for children? 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D554DF0-F735-45DC-AE29-4EB595134024}"/>
                </a:ext>
              </a:extLst>
            </p:cNvPr>
            <p:cNvSpPr txBox="1"/>
            <p:nvPr/>
          </p:nvSpPr>
          <p:spPr>
            <a:xfrm>
              <a:off x="308712" y="3404466"/>
              <a:ext cx="2688849" cy="1313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500"/>
                </a:spcAft>
                <a:buClr>
                  <a:srgbClr val="0E5299"/>
                </a:buClr>
                <a:buSzPct val="225000"/>
              </a:pPr>
              <a:r>
                <a:rPr lang="en-US" sz="1100">
                  <a:solidFill>
                    <a:srgbClr val="000000"/>
                  </a:solidFill>
                  <a:cs typeface="Calibri"/>
                </a:rPr>
                <a:t>As</a:t>
              </a:r>
              <a:r>
                <a:rPr lang="en-US" sz="1100">
                  <a:ea typeface="+mn-lt"/>
                  <a:cs typeface="+mn-lt"/>
                </a:rPr>
                <a:t> of May 2023, over 32% of children in the US 5-11, and 59% of children 12-17 have received their primary series. </a:t>
              </a:r>
              <a:endParaRPr lang="en-US" sz="1100">
                <a:cs typeface="Calibri" panose="020F0502020204030204"/>
              </a:endParaRPr>
            </a:p>
            <a:p>
              <a:pPr>
                <a:spcAft>
                  <a:spcPts val="500"/>
                </a:spcAft>
              </a:pPr>
              <a:r>
                <a:rPr lang="en-US" sz="1100">
                  <a:ea typeface="+mn-lt"/>
                  <a:cs typeface="+mn-lt"/>
                </a:rPr>
                <a:t>Many children have also received an updated bivalent dose.</a:t>
              </a:r>
            </a:p>
            <a:p>
              <a:pPr>
                <a:spcAft>
                  <a:spcPts val="500"/>
                </a:spcAft>
              </a:pPr>
              <a:r>
                <a:rPr lang="en-US" sz="1100" b="1">
                  <a:ea typeface="+mn-lt"/>
                  <a:cs typeface="+mn-lt"/>
                </a:rPr>
                <a:t>Risks from COVID-19 greatly outweigh any potential risks from the vaccine.</a:t>
              </a:r>
              <a:r>
                <a:rPr lang="en-US" sz="1100">
                  <a:ea typeface="+mn-lt"/>
                  <a:cs typeface="+mn-lt"/>
                </a:rPr>
                <a:t> 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454703D-8909-D5A1-FE11-CCC584B36F0A}"/>
              </a:ext>
            </a:extLst>
          </p:cNvPr>
          <p:cNvGrpSpPr/>
          <p:nvPr/>
        </p:nvGrpSpPr>
        <p:grpSpPr>
          <a:xfrm>
            <a:off x="236652" y="4725244"/>
            <a:ext cx="2884931" cy="2634407"/>
            <a:chOff x="257394" y="4860017"/>
            <a:chExt cx="2884875" cy="2634407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97519F5-EBAC-41ED-B073-88797C167479}"/>
                </a:ext>
              </a:extLst>
            </p:cNvPr>
            <p:cNvSpPr txBox="1"/>
            <p:nvPr/>
          </p:nvSpPr>
          <p:spPr>
            <a:xfrm>
              <a:off x="297313" y="5327784"/>
              <a:ext cx="2791582" cy="67710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100">
                  <a:cs typeface="Calibri"/>
                </a:rPr>
                <a:t>Currently, there is not an approved COVID-19 vaccine for children under 6 months old.  But you can protect children from being infected and spreading the virus to others.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D3ADBE8-63EB-44E9-A52A-758B6FB9CB81}"/>
                </a:ext>
              </a:extLst>
            </p:cNvPr>
            <p:cNvSpPr txBox="1"/>
            <p:nvPr/>
          </p:nvSpPr>
          <p:spPr>
            <a:xfrm>
              <a:off x="310143" y="4860017"/>
              <a:ext cx="2777743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>
                  <a:solidFill>
                    <a:srgbClr val="0E5299"/>
                  </a:solidFill>
                  <a:cs typeface="Calibri"/>
                </a:rPr>
                <a:t>How do we keep children under six months old safe? 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BAAE0B9-82C8-49D6-8961-B55D7BE678DB}"/>
                </a:ext>
              </a:extLst>
            </p:cNvPr>
            <p:cNvSpPr txBox="1"/>
            <p:nvPr/>
          </p:nvSpPr>
          <p:spPr>
            <a:xfrm>
              <a:off x="257394" y="6078652"/>
              <a:ext cx="2884875" cy="141577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>
                <a:spcAft>
                  <a:spcPts val="600"/>
                </a:spcAft>
                <a:buClr>
                  <a:srgbClr val="0E5299"/>
                </a:buClr>
                <a:buSzPct val="225000"/>
                <a:buFont typeface="Calibri" panose="020F0502020204030204" pitchFamily="34" charset="0"/>
                <a:buChar char="₊"/>
              </a:pPr>
              <a:r>
                <a:rPr lang="en-US" sz="1100">
                  <a:ea typeface="+mn-lt"/>
                  <a:cs typeface="+mn-lt"/>
                </a:rPr>
                <a:t>Ensure all household members aged 6+ months</a:t>
              </a:r>
              <a:br>
                <a:rPr lang="en-US" sz="1100">
                  <a:ea typeface="+mn-lt"/>
                  <a:cs typeface="+mn-lt"/>
                </a:rPr>
              </a:br>
              <a:r>
                <a:rPr lang="en-US" sz="1100">
                  <a:ea typeface="+mn-lt"/>
                  <a:cs typeface="+mn-lt"/>
                </a:rPr>
                <a:t>are vaccinated. </a:t>
              </a:r>
            </a:p>
            <a:p>
              <a:pPr marL="171450" indent="-171450">
                <a:spcAft>
                  <a:spcPts val="600"/>
                </a:spcAft>
                <a:buClr>
                  <a:srgbClr val="0E5299"/>
                </a:buClr>
                <a:buSzPct val="225000"/>
                <a:buFont typeface="Calibri" panose="020F0502020204030204" pitchFamily="34" charset="0"/>
                <a:buChar char="₊"/>
              </a:pPr>
              <a:r>
                <a:rPr lang="en-US" sz="1100">
                  <a:ea typeface="+mn-lt"/>
                  <a:cs typeface="+mn-lt"/>
                </a:rPr>
                <a:t>Breastfeeding moms can get vaccinated to help pass antibodies to their baby.</a:t>
              </a:r>
            </a:p>
            <a:p>
              <a:pPr marL="171450" indent="-171450">
                <a:spcAft>
                  <a:spcPts val="600"/>
                </a:spcAft>
                <a:buClr>
                  <a:srgbClr val="0E5299"/>
                </a:buClr>
                <a:buSzPct val="225000"/>
                <a:buFont typeface="Calibri" panose="020F0502020204030204" pitchFamily="34" charset="0"/>
                <a:buChar char="₊"/>
              </a:pPr>
              <a:r>
                <a:rPr lang="en-US" sz="1100">
                  <a:ea typeface="+mn-lt"/>
                  <a:cs typeface="+mn-lt"/>
                </a:rPr>
                <a:t>Encourage </a:t>
              </a:r>
              <a:r>
                <a:rPr lang="en-US" sz="1100" b="1">
                  <a:ea typeface="+mn-lt"/>
                  <a:cs typeface="+mn-lt"/>
                </a:rPr>
                <a:t>indoor mask wearing</a:t>
              </a:r>
              <a:r>
                <a:rPr lang="en-US" sz="1100">
                  <a:ea typeface="+mn-lt"/>
                  <a:cs typeface="+mn-lt"/>
                </a:rPr>
                <a:t> and </a:t>
              </a:r>
              <a:r>
                <a:rPr lang="en-US" sz="1100" b="1">
                  <a:ea typeface="+mn-lt"/>
                  <a:cs typeface="+mn-lt"/>
                </a:rPr>
                <a:t>social distancing</a:t>
              </a:r>
              <a:r>
                <a:rPr lang="en-US" sz="1100">
                  <a:ea typeface="+mn-lt"/>
                  <a:cs typeface="+mn-lt"/>
                </a:rPr>
                <a:t> especially among the unvaccinated. </a:t>
              </a:r>
            </a:p>
            <a:p>
              <a:pPr marL="171450" indent="-171450">
                <a:spcAft>
                  <a:spcPts val="600"/>
                </a:spcAft>
                <a:buClr>
                  <a:srgbClr val="0E5299"/>
                </a:buClr>
                <a:buSzPct val="225000"/>
                <a:buFont typeface="Calibri" panose="020F0502020204030204" pitchFamily="34" charset="0"/>
                <a:buChar char="₊"/>
              </a:pPr>
              <a:r>
                <a:rPr lang="en-US" sz="1100">
                  <a:ea typeface="+mn-lt"/>
                  <a:cs typeface="+mn-lt"/>
                </a:rPr>
                <a:t>Wash hands.</a:t>
              </a:r>
            </a:p>
          </p:txBody>
        </p:sp>
      </p:grpSp>
      <p:pic>
        <p:nvPicPr>
          <p:cNvPr id="47" name="Picture 46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DFE75664-8BD4-422E-82B5-34400F3375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801" y="6714716"/>
            <a:ext cx="950200" cy="510077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09006BC-7BD8-43CE-BB64-0C665C50D503}"/>
              </a:ext>
            </a:extLst>
          </p:cNvPr>
          <p:cNvSpPr txBox="1"/>
          <p:nvPr/>
        </p:nvSpPr>
        <p:spPr>
          <a:xfrm>
            <a:off x="3683749" y="6128616"/>
            <a:ext cx="2705962" cy="45704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100"/>
              <a:t>For answers to Frequently Asked Questions, visit </a:t>
            </a:r>
            <a:r>
              <a:rPr lang="en-US" sz="1100" b="1"/>
              <a:t>Migrant Clinicians Network</a:t>
            </a:r>
            <a:r>
              <a:rPr lang="en-US" sz="1100"/>
              <a:t> (MCN):</a:t>
            </a:r>
            <a:br>
              <a:rPr lang="en-US" sz="1100"/>
            </a:br>
            <a:r>
              <a:rPr lang="en-US" sz="1100"/>
              <a:t>https://bit.ly/3ki1xAI</a:t>
            </a:r>
            <a:endParaRPr lang="en-US" sz="1100">
              <a:cs typeface="Calibri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82D227A-C2CF-4029-90F5-22105E4065E9}"/>
              </a:ext>
            </a:extLst>
          </p:cNvPr>
          <p:cNvSpPr txBox="1"/>
          <p:nvPr/>
        </p:nvSpPr>
        <p:spPr>
          <a:xfrm>
            <a:off x="3601550" y="4986954"/>
            <a:ext cx="2850937" cy="5078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rgbClr val="0E5299"/>
              </a:buClr>
              <a:buSzPct val="225000"/>
            </a:pPr>
            <a:r>
              <a:rPr lang="en-US" sz="1100" b="1">
                <a:ea typeface="+mn-lt"/>
                <a:cs typeface="+mn-lt"/>
              </a:rPr>
              <a:t>Visit Centers for Disease Control and Prevention:</a:t>
            </a:r>
          </a:p>
          <a:p>
            <a:pPr algn="ctr"/>
            <a:r>
              <a:rPr lang="en-US" sz="1100">
                <a:ea typeface="+mn-lt"/>
                <a:cs typeface="+mn-lt"/>
              </a:rPr>
              <a:t>https://www.cdc.gov/coronavirus/2019-ncov/</a:t>
            </a:r>
            <a:endParaRPr lang="en-US" sz="1100">
              <a:cs typeface="Calibri"/>
            </a:endParaRPr>
          </a:p>
          <a:p>
            <a:pPr algn="ctr"/>
            <a:endParaRPr lang="en-US" sz="1100">
              <a:ea typeface="+mn-lt"/>
              <a:cs typeface="+mn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E49465A-CDF8-40C4-BFB5-5AD67A0F76C9}"/>
              </a:ext>
            </a:extLst>
          </p:cNvPr>
          <p:cNvGrpSpPr/>
          <p:nvPr/>
        </p:nvGrpSpPr>
        <p:grpSpPr>
          <a:xfrm>
            <a:off x="4226200" y="5303239"/>
            <a:ext cx="1738552" cy="749316"/>
            <a:chOff x="3975652" y="4575416"/>
            <a:chExt cx="2254708" cy="971780"/>
          </a:xfrm>
        </p:grpSpPr>
        <p:pic>
          <p:nvPicPr>
            <p:cNvPr id="46" name="Picture 45" descr="Qr code&#10;&#10;Description automatically generated">
              <a:extLst>
                <a:ext uri="{FF2B5EF4-FFF2-40B4-BE49-F238E27FC236}">
                  <a16:creationId xmlns:a16="http://schemas.microsoft.com/office/drawing/2014/main" id="{BA603C86-55A3-462B-95FC-B8A38DBCB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8578" y="4575416"/>
              <a:ext cx="971782" cy="971780"/>
            </a:xfrm>
            <a:prstGeom prst="rect">
              <a:avLst/>
            </a:prstGeom>
          </p:spPr>
        </p:pic>
        <p:pic>
          <p:nvPicPr>
            <p:cNvPr id="52" name="Picture 51" descr="Logo&#10;&#10;Description automatically generated">
              <a:extLst>
                <a:ext uri="{FF2B5EF4-FFF2-40B4-BE49-F238E27FC236}">
                  <a16:creationId xmlns:a16="http://schemas.microsoft.com/office/drawing/2014/main" id="{8C941C87-F58A-431D-A878-B37DC37B4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652" y="4710070"/>
              <a:ext cx="968624" cy="731856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93D30FF4-C3E0-F266-9484-D22ECEA05981}"/>
              </a:ext>
            </a:extLst>
          </p:cNvPr>
          <p:cNvSpPr txBox="1"/>
          <p:nvPr/>
        </p:nvSpPr>
        <p:spPr>
          <a:xfrm>
            <a:off x="3707460" y="201970"/>
            <a:ext cx="2584462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b="1">
                <a:solidFill>
                  <a:schemeClr val="bg1"/>
                </a:solidFill>
              </a:rPr>
              <a:t>HOW CAN I GET MY CHILD A COVID-19 VACCINE?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654BEDF-D63C-2F47-C1F6-8F83DB3CDE09}"/>
              </a:ext>
            </a:extLst>
          </p:cNvPr>
          <p:cNvCxnSpPr>
            <a:cxnSpLocks/>
          </p:cNvCxnSpPr>
          <p:nvPr/>
        </p:nvCxnSpPr>
        <p:spPr>
          <a:xfrm flipH="1" flipV="1">
            <a:off x="10067585" y="3236457"/>
            <a:ext cx="860017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56;p13">
            <a:extLst>
              <a:ext uri="{FF2B5EF4-FFF2-40B4-BE49-F238E27FC236}">
                <a16:creationId xmlns:a16="http://schemas.microsoft.com/office/drawing/2014/main" id="{B5A632EA-2838-4FA0-4E56-B7F8E74DAFE6}"/>
              </a:ext>
            </a:extLst>
          </p:cNvPr>
          <p:cNvSpPr/>
          <p:nvPr/>
        </p:nvSpPr>
        <p:spPr>
          <a:xfrm>
            <a:off x="10927602" y="1521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1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5" name="Google Shape;55;p13">
            <a:extLst>
              <a:ext uri="{FF2B5EF4-FFF2-40B4-BE49-F238E27FC236}">
                <a16:creationId xmlns:a16="http://schemas.microsoft.com/office/drawing/2014/main" id="{BBE9F445-5B40-ADC2-DB20-9D78559A8B18}"/>
              </a:ext>
            </a:extLst>
          </p:cNvPr>
          <p:cNvSpPr/>
          <p:nvPr/>
        </p:nvSpPr>
        <p:spPr>
          <a:xfrm>
            <a:off x="10927603" y="355702"/>
            <a:ext cx="3474722" cy="782309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" sz="1400" b="1">
                <a:latin typeface="Work Sans"/>
                <a:ea typeface="Work Sans"/>
                <a:cs typeface="Work Sans"/>
                <a:sym typeface="Work Sans"/>
              </a:rPr>
              <a:t>Add an image and scale it </a:t>
            </a:r>
            <a:endParaRPr lang="en-US" sz="1400" b="1">
              <a:solidFill>
                <a:srgbClr val="000000"/>
              </a:solidFill>
              <a:cs typeface="Calibri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 sz="1400">
                <a:latin typeface="Work Sans"/>
                <a:ea typeface="Work Sans"/>
                <a:cs typeface="Work Sans"/>
                <a:sym typeface="Work Sans"/>
              </a:rPr>
              <a:t>Go to Insert </a:t>
            </a:r>
            <a:r>
              <a:rPr lang="en" sz="14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</a:t>
            </a:r>
            <a:r>
              <a:rPr lang="en" sz="1400">
                <a:latin typeface="Work Sans"/>
                <a:ea typeface="Work Sans"/>
                <a:cs typeface="Work Sans"/>
                <a:sym typeface="Work Sans"/>
              </a:rPr>
              <a:t>Image </a:t>
            </a:r>
            <a:r>
              <a:rPr lang="en" sz="14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 </a:t>
            </a:r>
            <a:r>
              <a:rPr lang="en" sz="1400">
                <a:latin typeface="Work Sans"/>
                <a:ea typeface="Work Sans"/>
                <a:cs typeface="Work Sans"/>
                <a:sym typeface="Work Sans"/>
              </a:rPr>
              <a:t> Upload from Computer and select an image of you that you’d like </a:t>
            </a:r>
            <a:r>
              <a:rPr lang="en-US" sz="1400">
                <a:latin typeface="Work Sans"/>
                <a:ea typeface="Work Sans"/>
                <a:cs typeface="Work Sans"/>
                <a:sym typeface="Work Sans"/>
              </a:rPr>
              <a:t>on the brochure cover.</a:t>
            </a:r>
            <a:endParaRPr sz="1400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buSzPts val="1100"/>
            </a:pPr>
            <a:endParaRPr lang="en" sz="1400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 sz="14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To scale, grab bottom right corner of image and hold the clicker down. Drag your mouse or finger across diagonally </a:t>
            </a:r>
            <a:r>
              <a:rPr lang="en" sz="1400">
                <a:latin typeface="Work Sans"/>
                <a:ea typeface="Work Sans"/>
                <a:cs typeface="Work Sans"/>
                <a:sym typeface="Work Sans"/>
              </a:rPr>
              <a:t>until it’s the same size/slightly bigger than the slide.</a:t>
            </a:r>
            <a:endParaRPr lang="en" sz="1400"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buSzPts val="1100"/>
            </a:pPr>
            <a:endParaRPr sz="1400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1">
                <a:latin typeface="Work Sans"/>
                <a:ea typeface="Work Sans"/>
                <a:cs typeface="Work Sans"/>
                <a:sym typeface="Work Sans"/>
              </a:rPr>
              <a:t>Send your image back</a:t>
            </a:r>
            <a:endParaRPr lang="en-US" sz="1400" b="1">
              <a:solidFill>
                <a:srgbClr val="000000"/>
              </a:solidFill>
              <a:cs typeface="Calibri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 sz="1400">
                <a:latin typeface="Work Sans"/>
                <a:ea typeface="Work Sans"/>
                <a:cs typeface="Work Sans"/>
                <a:sym typeface="Work Sans"/>
              </a:rPr>
              <a:t>Once you size your image and scale it proportionally to the size of the slide or slightly bigger, right click on the image and go to Order </a:t>
            </a:r>
            <a:r>
              <a:rPr lang="en-US" sz="14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 </a:t>
            </a:r>
            <a:r>
              <a:rPr lang="en-US" sz="1400">
                <a:latin typeface="Work Sans"/>
                <a:ea typeface="Work Sans"/>
                <a:cs typeface="Work Sans"/>
                <a:sym typeface="Work Sans"/>
              </a:rPr>
              <a:t> Send to back</a:t>
            </a:r>
            <a:endParaRPr lang="en-US" sz="1400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1400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1">
                <a:latin typeface="Work Sans"/>
                <a:ea typeface="Work Sans"/>
                <a:cs typeface="Work Sans"/>
                <a:sym typeface="Work Sans"/>
              </a:rPr>
              <a:t>Crop your image</a:t>
            </a:r>
            <a:endParaRPr lang="en-US" sz="1400" b="1">
              <a:solidFill>
                <a:srgbClr val="000000"/>
              </a:solidFill>
              <a:cs typeface="Calibri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 sz="1400">
                <a:latin typeface="Work Sans"/>
                <a:ea typeface="Work Sans"/>
                <a:cs typeface="Work Sans"/>
                <a:sym typeface="Work Sans"/>
              </a:rPr>
              <a:t>If the image is larger than the brochure cover, you can crop it by right clicking on the image and selecting the Crop tool that appears in the pop-up menu. You can then drag the black bars at the edges of the image to trim it to the right size. Click outside of the image to apply the changes.</a:t>
            </a:r>
            <a:endParaRPr lang="en-US" sz="1400">
              <a:latin typeface="Work Sans"/>
              <a:ea typeface="Work Sans"/>
              <a:cs typeface="Work Sans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D6CAB52-0F5C-3EB4-7E49-6AE287C96A2B}"/>
              </a:ext>
            </a:extLst>
          </p:cNvPr>
          <p:cNvCxnSpPr>
            <a:cxnSpLocks/>
          </p:cNvCxnSpPr>
          <p:nvPr/>
        </p:nvCxnSpPr>
        <p:spPr>
          <a:xfrm>
            <a:off x="5029200" y="-663806"/>
            <a:ext cx="0" cy="6638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oogle Shape;56;p13">
            <a:extLst>
              <a:ext uri="{FF2B5EF4-FFF2-40B4-BE49-F238E27FC236}">
                <a16:creationId xmlns:a16="http://schemas.microsoft.com/office/drawing/2014/main" id="{F1003CF8-F4A3-7AD2-1056-F7C71A046386}"/>
              </a:ext>
            </a:extLst>
          </p:cNvPr>
          <p:cNvSpPr/>
          <p:nvPr/>
        </p:nvSpPr>
        <p:spPr>
          <a:xfrm>
            <a:off x="1598114" y="-3800930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2</a:t>
            </a:r>
            <a:endParaRPr sz="2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" name="Google Shape;55;p13">
            <a:extLst>
              <a:ext uri="{FF2B5EF4-FFF2-40B4-BE49-F238E27FC236}">
                <a16:creationId xmlns:a16="http://schemas.microsoft.com/office/drawing/2014/main" id="{609CF501-EBAA-4A26-C8CB-5894ACBD3E04}"/>
              </a:ext>
            </a:extLst>
          </p:cNvPr>
          <p:cNvSpPr/>
          <p:nvPr/>
        </p:nvSpPr>
        <p:spPr>
          <a:xfrm>
            <a:off x="1598114" y="-3432202"/>
            <a:ext cx="6861994" cy="275384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sz="1400" b="1">
                <a:latin typeface="Work Sans"/>
                <a:ea typeface="Work Sans"/>
                <a:cs typeface="Work Sans"/>
                <a:sym typeface="Work Sans"/>
              </a:rPr>
              <a:t>Include information on local vaccination efforts</a:t>
            </a:r>
            <a:endParaRPr lang="en-US" sz="1400" b="1">
              <a:solidFill>
                <a:srgbClr val="000000"/>
              </a:solidFill>
              <a:cs typeface="Calibri"/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r>
              <a:rPr lang="en-US" sz="1400">
                <a:latin typeface="Work Sans"/>
                <a:ea typeface="Work Sans"/>
                <a:cs typeface="Work Sans"/>
                <a:sym typeface="Work Sans"/>
              </a:rPr>
              <a:t>Use the top portion back cover of the brochure to provide resources and links out to more information on vaccination in the area.</a:t>
            </a:r>
            <a:endParaRPr lang="en-US" sz="1400"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r>
              <a:rPr lang="en-US" sz="1400">
                <a:latin typeface="Work Sans"/>
                <a:ea typeface="Work Sans"/>
                <a:cs typeface="Work Sans"/>
                <a:sym typeface="Work Sans"/>
              </a:rPr>
              <a:t>The text on this panel is completely editable and new text can be added by </a:t>
            </a:r>
            <a:br>
              <a:rPr lang="en-US" sz="1400">
                <a:latin typeface="Work Sans"/>
                <a:ea typeface="Work Sans"/>
                <a:cs typeface="Work Sans"/>
              </a:rPr>
            </a:br>
            <a:r>
              <a:rPr lang="en-US" sz="1400">
                <a:latin typeface="Work Sans"/>
                <a:ea typeface="Work Sans"/>
                <a:cs typeface="Work Sans"/>
                <a:sym typeface="Work Sans"/>
              </a:rPr>
              <a:t>right clicking on the border of a text box </a:t>
            </a:r>
            <a:r>
              <a:rPr lang="en" sz="14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selecting copy from the menu → </a:t>
            </a:r>
            <a:br>
              <a:rPr lang="en" sz="1400">
                <a:latin typeface="Work Sans"/>
                <a:ea typeface="Work Sans"/>
                <a:cs typeface="Work Sans"/>
              </a:rPr>
            </a:br>
            <a:r>
              <a:rPr lang="en" sz="14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right click where you want the new text box → select Paste from the menu</a:t>
            </a:r>
            <a:endParaRPr lang="en-US" sz="1400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endParaRPr lang="en-US" sz="1400">
              <a:latin typeface="Work Sans"/>
              <a:ea typeface="Work Sans"/>
              <a:cs typeface="Work San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BD8C47-F63B-C4B7-029E-F4AFAB16BA23}"/>
              </a:ext>
            </a:extLst>
          </p:cNvPr>
          <p:cNvCxnSpPr>
            <a:cxnSpLocks/>
          </p:cNvCxnSpPr>
          <p:nvPr/>
        </p:nvCxnSpPr>
        <p:spPr>
          <a:xfrm flipV="1">
            <a:off x="5029200" y="7783826"/>
            <a:ext cx="0" cy="6201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56;p13">
            <a:extLst>
              <a:ext uri="{FF2B5EF4-FFF2-40B4-BE49-F238E27FC236}">
                <a16:creationId xmlns:a16="http://schemas.microsoft.com/office/drawing/2014/main" id="{665D323C-CA76-6F48-B3DF-FEBE667953A3}"/>
              </a:ext>
            </a:extLst>
          </p:cNvPr>
          <p:cNvSpPr/>
          <p:nvPr/>
        </p:nvSpPr>
        <p:spPr>
          <a:xfrm>
            <a:off x="1609544" y="8054886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3</a:t>
            </a:r>
            <a:endParaRPr sz="2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1" name="Google Shape;55;p13">
            <a:extLst>
              <a:ext uri="{FF2B5EF4-FFF2-40B4-BE49-F238E27FC236}">
                <a16:creationId xmlns:a16="http://schemas.microsoft.com/office/drawing/2014/main" id="{49F7F25E-2A7E-8E44-2DEE-FD5EB1D8EB14}"/>
              </a:ext>
            </a:extLst>
          </p:cNvPr>
          <p:cNvSpPr/>
          <p:nvPr/>
        </p:nvSpPr>
        <p:spPr>
          <a:xfrm>
            <a:off x="1609545" y="8410460"/>
            <a:ext cx="6736170" cy="1960467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sz="1400" b="1">
                <a:latin typeface="Work Sans"/>
                <a:ea typeface="Work Sans"/>
                <a:cs typeface="Work Sans"/>
                <a:sym typeface="Work Sans"/>
              </a:rPr>
              <a:t>Add information on your organization and other relevant resources</a:t>
            </a:r>
            <a:endParaRPr lang="en-US" sz="1400" b="1"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spcAft>
                <a:spcPts val="600"/>
              </a:spcAft>
              <a:buSzPts val="1100"/>
            </a:pPr>
            <a:r>
              <a:rPr lang="en-US" sz="1400">
                <a:solidFill>
                  <a:srgbClr val="000000"/>
                </a:solidFill>
                <a:latin typeface="Work Sans"/>
                <a:sym typeface="Work Sans"/>
              </a:rPr>
              <a:t>The bottom portion of the back cover </a:t>
            </a:r>
            <a:r>
              <a:rPr lang="en-US" sz="1400">
                <a:latin typeface="Work Sans"/>
                <a:sym typeface="Work Sans"/>
              </a:rPr>
              <a:t>allows you to include organizational links, phone numbers, and other information useful to your community.</a:t>
            </a:r>
            <a:endParaRPr lang="en-US" sz="1400">
              <a:latin typeface="Work Sans"/>
            </a:endParaRPr>
          </a:p>
          <a:p>
            <a:pPr>
              <a:lnSpc>
                <a:spcPct val="115000"/>
              </a:lnSpc>
              <a:spcAft>
                <a:spcPts val="600"/>
              </a:spcAft>
              <a:buSzPts val="1100"/>
            </a:pPr>
            <a:r>
              <a:rPr lang="en-US" sz="1400">
                <a:latin typeface="Work Sans"/>
                <a:sym typeface="Work Sans"/>
              </a:rPr>
              <a:t>Be sure to include a date on the brochure as information </a:t>
            </a:r>
            <a:br>
              <a:rPr lang="en-US" sz="1400">
                <a:latin typeface="Work Sans"/>
              </a:rPr>
            </a:br>
            <a:r>
              <a:rPr lang="en-US" sz="1400">
                <a:latin typeface="Work Sans"/>
                <a:sym typeface="Work Sans"/>
              </a:rPr>
              <a:t>changes quickly.</a:t>
            </a:r>
            <a:endParaRPr lang="en-US" sz="1400">
              <a:latin typeface="Work San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96A0BA-DBA9-5EEC-F9EA-6C29ADC1619D}"/>
              </a:ext>
            </a:extLst>
          </p:cNvPr>
          <p:cNvSpPr txBox="1"/>
          <p:nvPr/>
        </p:nvSpPr>
        <p:spPr>
          <a:xfrm>
            <a:off x="7210210" y="6298813"/>
            <a:ext cx="2334056" cy="7571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400"/>
              </a:spcAft>
              <a:buClr>
                <a:srgbClr val="FFC000"/>
              </a:buClr>
            </a:pPr>
            <a:r>
              <a:rPr lang="en-US" sz="2400" b="1" dirty="0">
                <a:solidFill>
                  <a:schemeClr val="bg1"/>
                </a:solidFill>
                <a:ea typeface="+mn-lt"/>
                <a:cs typeface="+mn-lt"/>
              </a:rPr>
              <a:t>Get An Updated COVID Vaccine</a:t>
            </a:r>
            <a:endParaRPr lang="en-US" sz="2400">
              <a:solidFill>
                <a:schemeClr val="bg1"/>
              </a:solidFill>
              <a:ea typeface="Calibri"/>
              <a:cs typeface="Calibri" panose="020F0502020204030204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340A8EE-1F27-D2F1-31BF-F1E7B47812A9}"/>
              </a:ext>
            </a:extLst>
          </p:cNvPr>
          <p:cNvCxnSpPr>
            <a:cxnSpLocks/>
          </p:cNvCxnSpPr>
          <p:nvPr/>
        </p:nvCxnSpPr>
        <p:spPr>
          <a:xfrm>
            <a:off x="7210210" y="6225340"/>
            <a:ext cx="233405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6412C79-47B3-107F-E4BC-88E69F340215}"/>
              </a:ext>
            </a:extLst>
          </p:cNvPr>
          <p:cNvCxnSpPr>
            <a:cxnSpLocks/>
          </p:cNvCxnSpPr>
          <p:nvPr/>
        </p:nvCxnSpPr>
        <p:spPr>
          <a:xfrm>
            <a:off x="7210210" y="7110695"/>
            <a:ext cx="233405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AC208BF-A333-5972-C0CB-F2F458417AFA}"/>
              </a:ext>
            </a:extLst>
          </p:cNvPr>
          <p:cNvSpPr txBox="1"/>
          <p:nvPr/>
        </p:nvSpPr>
        <p:spPr>
          <a:xfrm>
            <a:off x="7033788" y="7275737"/>
            <a:ext cx="2686901" cy="1661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200">
                <a:solidFill>
                  <a:schemeClr val="bg1"/>
                </a:solidFill>
              </a:rPr>
              <a:t>COVID-19 </a:t>
            </a:r>
            <a:r>
              <a:rPr lang="es-ES" sz="1200" err="1">
                <a:solidFill>
                  <a:schemeClr val="bg1"/>
                </a:solidFill>
              </a:rPr>
              <a:t>Vaccine</a:t>
            </a:r>
            <a:r>
              <a:rPr lang="es-ES" sz="1200">
                <a:solidFill>
                  <a:schemeClr val="bg1"/>
                </a:solidFill>
              </a:rPr>
              <a:t> </a:t>
            </a:r>
            <a:r>
              <a:rPr lang="en-US" sz="1200">
                <a:solidFill>
                  <a:schemeClr val="bg1"/>
                </a:solidFill>
              </a:rPr>
              <a:t>Awareness</a:t>
            </a:r>
            <a:r>
              <a:rPr lang="es-ES" sz="1200">
                <a:solidFill>
                  <a:schemeClr val="bg1"/>
                </a:solidFill>
              </a:rPr>
              <a:t> </a:t>
            </a:r>
            <a:r>
              <a:rPr lang="es-ES" sz="1200" err="1">
                <a:solidFill>
                  <a:schemeClr val="bg1"/>
                </a:solidFill>
              </a:rPr>
              <a:t>Campaign</a:t>
            </a:r>
            <a:endParaRPr lang="es-ES" sz="12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362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C74DACE3-DD0D-1B07-9E4D-7AA31A3FA9DB}"/>
              </a:ext>
            </a:extLst>
          </p:cNvPr>
          <p:cNvGrpSpPr/>
          <p:nvPr/>
        </p:nvGrpSpPr>
        <p:grpSpPr>
          <a:xfrm>
            <a:off x="2540705" y="6903629"/>
            <a:ext cx="668443" cy="669288"/>
            <a:chOff x="2466883" y="6220112"/>
            <a:chExt cx="864648" cy="865742"/>
          </a:xfrm>
        </p:grpSpPr>
        <p:pic>
          <p:nvPicPr>
            <p:cNvPr id="9" name="Picture 8" descr="A person hugging a person in a garment&#10;&#10;Description automatically generated with medium confidence">
              <a:extLst>
                <a:ext uri="{FF2B5EF4-FFF2-40B4-BE49-F238E27FC236}">
                  <a16:creationId xmlns:a16="http://schemas.microsoft.com/office/drawing/2014/main" id="{45043F68-CCE6-4FF4-BA56-38E935999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6883" y="6220112"/>
              <a:ext cx="855163" cy="843910"/>
            </a:xfrm>
            <a:prstGeom prst="rect">
              <a:avLst/>
            </a:prstGeom>
          </p:spPr>
        </p:pic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A780DB7-0929-46D2-9C96-87885B1772A0}"/>
                </a:ext>
              </a:extLst>
            </p:cNvPr>
            <p:cNvSpPr/>
            <p:nvPr/>
          </p:nvSpPr>
          <p:spPr>
            <a:xfrm>
              <a:off x="2485087" y="6833851"/>
              <a:ext cx="846444" cy="252003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/>
                </a:gs>
                <a:gs pos="100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BF247A29-5D55-4E85-ABEB-BD2C8E643642}"/>
              </a:ext>
            </a:extLst>
          </p:cNvPr>
          <p:cNvSpPr txBox="1"/>
          <p:nvPr/>
        </p:nvSpPr>
        <p:spPr>
          <a:xfrm>
            <a:off x="165120" y="6851007"/>
            <a:ext cx="2439745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00000"/>
              <a:buFont typeface="Calibri,Sans-Serif" panose="020F0502020204030204" pitchFamily="34" charset="0"/>
              <a:buChar char="₊"/>
            </a:pPr>
            <a:r>
              <a:rPr lang="en-US" sz="1050" dirty="0"/>
              <a:t>For women of any age who are pregnant, breastfeeding, or trying to get pregnant, vaccines are critical for keeping moms </a:t>
            </a:r>
            <a:br>
              <a:rPr lang="en-US" sz="1050" dirty="0"/>
            </a:br>
            <a:r>
              <a:rPr lang="en-US" sz="1050" dirty="0"/>
              <a:t>and their babies healthy. </a:t>
            </a:r>
            <a:endParaRPr lang="en-US" sz="1050" dirty="0">
              <a:ea typeface="+mn-lt"/>
              <a:cs typeface="+mn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8ADCC5-2081-ADDC-F954-E709A6A5998E}"/>
              </a:ext>
            </a:extLst>
          </p:cNvPr>
          <p:cNvGrpSpPr/>
          <p:nvPr/>
        </p:nvGrpSpPr>
        <p:grpSpPr>
          <a:xfrm>
            <a:off x="514349" y="160986"/>
            <a:ext cx="599815" cy="726192"/>
            <a:chOff x="311042" y="13755"/>
            <a:chExt cx="847373" cy="1025908"/>
          </a:xfrm>
        </p:grpSpPr>
        <p:pic>
          <p:nvPicPr>
            <p:cNvPr id="13" name="Picture 12" descr="A person wearing a red shirt&#10;&#10;Description automatically generated with low confidence">
              <a:extLst>
                <a:ext uri="{FF2B5EF4-FFF2-40B4-BE49-F238E27FC236}">
                  <a16:creationId xmlns:a16="http://schemas.microsoft.com/office/drawing/2014/main" id="{85B1DA52-FBFA-4429-B379-81F0D7BB06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52"/>
            <a:stretch/>
          </p:blipFill>
          <p:spPr>
            <a:xfrm>
              <a:off x="353867" y="13755"/>
              <a:ext cx="772215" cy="998663"/>
            </a:xfrm>
            <a:prstGeom prst="rect">
              <a:avLst/>
            </a:prstGeom>
          </p:spPr>
        </p:pic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B2C679D-640B-483C-B754-0E536CDB39F1}"/>
                </a:ext>
              </a:extLst>
            </p:cNvPr>
            <p:cNvSpPr/>
            <p:nvPr/>
          </p:nvSpPr>
          <p:spPr>
            <a:xfrm>
              <a:off x="311042" y="434340"/>
              <a:ext cx="847373" cy="605323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/>
                </a:gs>
                <a:gs pos="100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53716B9E-D91F-48E2-BF56-22DB7FDF43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1496" y="-2345"/>
            <a:ext cx="3316904" cy="1665140"/>
          </a:xfrm>
          <a:prstGeom prst="rect">
            <a:avLst/>
          </a:prstGeom>
        </p:spPr>
      </p:pic>
      <p:pic>
        <p:nvPicPr>
          <p:cNvPr id="10" name="Picture 9" descr="A group of people in garment&#10;&#10;Description automatically generated with low confidence">
            <a:extLst>
              <a:ext uri="{FF2B5EF4-FFF2-40B4-BE49-F238E27FC236}">
                <a16:creationId xmlns:a16="http://schemas.microsoft.com/office/drawing/2014/main" id="{3433935C-77ED-4734-B470-D34906EACB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032" y="102571"/>
            <a:ext cx="2933118" cy="1450672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1514A06F-6C9B-400A-813A-0BB94C3D4BDA}"/>
              </a:ext>
            </a:extLst>
          </p:cNvPr>
          <p:cNvSpPr/>
          <p:nvPr/>
        </p:nvSpPr>
        <p:spPr>
          <a:xfrm>
            <a:off x="3371847" y="-2344"/>
            <a:ext cx="3371306" cy="742742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25588B-FE07-48CB-A7BA-42DD444F277B}"/>
              </a:ext>
            </a:extLst>
          </p:cNvPr>
          <p:cNvSpPr txBox="1"/>
          <p:nvPr/>
        </p:nvSpPr>
        <p:spPr>
          <a:xfrm>
            <a:off x="3532603" y="173097"/>
            <a:ext cx="3050338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500" b="1">
                <a:solidFill>
                  <a:schemeClr val="bg1"/>
                </a:solidFill>
                <a:cs typeface="Calibri"/>
              </a:rPr>
              <a:t>WHAT TO KNOW WHEN CHILDREN ARE GETTING THE COVID-19 VACCINE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FD3EC11-B334-473F-BCC6-24366A951BED}"/>
              </a:ext>
            </a:extLst>
          </p:cNvPr>
          <p:cNvGrpSpPr/>
          <p:nvPr/>
        </p:nvGrpSpPr>
        <p:grpSpPr>
          <a:xfrm>
            <a:off x="3668695" y="4393178"/>
            <a:ext cx="1286764" cy="1409202"/>
            <a:chOff x="3643289" y="4315161"/>
            <a:chExt cx="1286764" cy="140920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C3BAA96-8C90-41D8-A7B5-0119B6C9224E}"/>
                </a:ext>
              </a:extLst>
            </p:cNvPr>
            <p:cNvGrpSpPr/>
            <p:nvPr/>
          </p:nvGrpSpPr>
          <p:grpSpPr>
            <a:xfrm>
              <a:off x="3830342" y="4315161"/>
              <a:ext cx="912659" cy="912659"/>
              <a:chOff x="4125623" y="3537465"/>
              <a:chExt cx="1906877" cy="1906877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75462CB-7506-47B5-BEF3-D13CAE4F1353}"/>
                  </a:ext>
                </a:extLst>
              </p:cNvPr>
              <p:cNvSpPr/>
              <p:nvPr/>
            </p:nvSpPr>
            <p:spPr>
              <a:xfrm>
                <a:off x="4125623" y="3537465"/>
                <a:ext cx="1906877" cy="1906877"/>
              </a:xfrm>
              <a:prstGeom prst="rect">
                <a:avLst/>
              </a:prstGeom>
              <a:solidFill>
                <a:srgbClr val="1565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4" name="Graphic 63">
                <a:extLst>
                  <a:ext uri="{FF2B5EF4-FFF2-40B4-BE49-F238E27FC236}">
                    <a16:creationId xmlns:a16="http://schemas.microsoft.com/office/drawing/2014/main" id="{5CABCE15-D27A-47DA-946E-92F6653B15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293589" y="3691146"/>
                <a:ext cx="1599516" cy="1599516"/>
              </a:xfrm>
              <a:prstGeom prst="rect">
                <a:avLst/>
              </a:prstGeom>
            </p:spPr>
          </p:pic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34D6256-75F4-4D11-9E4D-F4ABDB12E451}"/>
                </a:ext>
              </a:extLst>
            </p:cNvPr>
            <p:cNvSpPr txBox="1"/>
            <p:nvPr/>
          </p:nvSpPr>
          <p:spPr>
            <a:xfrm>
              <a:off x="3643289" y="5267315"/>
              <a:ext cx="1286764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/>
                <a:t>They feel better </a:t>
              </a:r>
              <a:br>
                <a:rPr lang="en-US" sz="1100" b="1"/>
              </a:br>
              <a:r>
                <a:rPr lang="en-US" sz="1100" b="1"/>
                <a:t>a few days after </a:t>
              </a:r>
              <a:br>
                <a:rPr lang="en-US" sz="1100" b="1"/>
              </a:br>
              <a:r>
                <a:rPr lang="en-US" sz="1100" b="1"/>
                <a:t>the injection.</a:t>
              </a:r>
              <a:endParaRPr lang="en-US" sz="1100" b="1">
                <a:cs typeface="Calibri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D2CB385-2E8F-4957-A6FF-8EAA8DF3FEDC}"/>
              </a:ext>
            </a:extLst>
          </p:cNvPr>
          <p:cNvGrpSpPr/>
          <p:nvPr/>
        </p:nvGrpSpPr>
        <p:grpSpPr>
          <a:xfrm>
            <a:off x="5112969" y="4393775"/>
            <a:ext cx="1575098" cy="1410127"/>
            <a:chOff x="5071601" y="4315758"/>
            <a:chExt cx="1575098" cy="141012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53BD4F8-AFAC-4BB2-8D4D-6D1B2FDADE7F}"/>
                </a:ext>
              </a:extLst>
            </p:cNvPr>
            <p:cNvGrpSpPr/>
            <p:nvPr/>
          </p:nvGrpSpPr>
          <p:grpSpPr>
            <a:xfrm>
              <a:off x="5406247" y="4315758"/>
              <a:ext cx="912659" cy="912659"/>
              <a:chOff x="5310651" y="3880938"/>
              <a:chExt cx="1906877" cy="1906877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D389D62-A03D-46AE-B379-DEA9A654EFD2}"/>
                  </a:ext>
                </a:extLst>
              </p:cNvPr>
              <p:cNvSpPr/>
              <p:nvPr/>
            </p:nvSpPr>
            <p:spPr>
              <a:xfrm>
                <a:off x="5310651" y="3880938"/>
                <a:ext cx="1906877" cy="1906877"/>
              </a:xfrm>
              <a:prstGeom prst="rect">
                <a:avLst/>
              </a:prstGeom>
              <a:solidFill>
                <a:srgbClr val="FBC0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6" name="Graphic 65">
                <a:extLst>
                  <a:ext uri="{FF2B5EF4-FFF2-40B4-BE49-F238E27FC236}">
                    <a16:creationId xmlns:a16="http://schemas.microsoft.com/office/drawing/2014/main" id="{2982380A-5821-4881-8F72-A31E399D9B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378794" y="3931315"/>
                <a:ext cx="1806122" cy="1806122"/>
              </a:xfrm>
              <a:prstGeom prst="rect">
                <a:avLst/>
              </a:prstGeom>
            </p:spPr>
          </p:pic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494E1F9-E0B9-48F3-A35C-C638E094663E}"/>
                </a:ext>
              </a:extLst>
            </p:cNvPr>
            <p:cNvSpPr txBox="1"/>
            <p:nvPr/>
          </p:nvSpPr>
          <p:spPr>
            <a:xfrm>
              <a:off x="5071601" y="5268837"/>
              <a:ext cx="1575098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/>
                <a:t>Kids are considered up to date once they receive their final dose or doses.</a:t>
              </a:r>
              <a:endParaRPr lang="en-US" sz="1100">
                <a:cs typeface="Calibr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D9E393-0A72-457D-A10E-4A652B5FDD1C}"/>
              </a:ext>
            </a:extLst>
          </p:cNvPr>
          <p:cNvGrpSpPr/>
          <p:nvPr/>
        </p:nvGrpSpPr>
        <p:grpSpPr>
          <a:xfrm>
            <a:off x="5218777" y="5999585"/>
            <a:ext cx="1415918" cy="1563053"/>
            <a:chOff x="5178064" y="5978678"/>
            <a:chExt cx="1415918" cy="1563053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A300940-612E-4434-A90A-166319E03B88}"/>
                </a:ext>
              </a:extLst>
            </p:cNvPr>
            <p:cNvGrpSpPr/>
            <p:nvPr/>
          </p:nvGrpSpPr>
          <p:grpSpPr>
            <a:xfrm>
              <a:off x="5406247" y="5978678"/>
              <a:ext cx="910394" cy="950687"/>
              <a:chOff x="5310651" y="6616319"/>
              <a:chExt cx="1906877" cy="1991273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ECC08A2-238A-4CB1-8AE0-794CADCFE2CA}"/>
                  </a:ext>
                </a:extLst>
              </p:cNvPr>
              <p:cNvSpPr/>
              <p:nvPr/>
            </p:nvSpPr>
            <p:spPr>
              <a:xfrm>
                <a:off x="5310651" y="6616319"/>
                <a:ext cx="1906877" cy="1906877"/>
              </a:xfrm>
              <a:prstGeom prst="rect">
                <a:avLst/>
              </a:prstGeom>
              <a:solidFill>
                <a:srgbClr val="96CF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0" name="Graphic 69">
                <a:extLst>
                  <a:ext uri="{FF2B5EF4-FFF2-40B4-BE49-F238E27FC236}">
                    <a16:creationId xmlns:a16="http://schemas.microsoft.com/office/drawing/2014/main" id="{A5138267-2CC7-4BD0-98E1-87BB31AA73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538062" y="6700715"/>
                <a:ext cx="1496071" cy="1906877"/>
              </a:xfrm>
              <a:prstGeom prst="rect">
                <a:avLst/>
              </a:prstGeom>
            </p:spPr>
          </p:pic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50DF418-A625-4960-A393-2A15BFEA09B0}"/>
                </a:ext>
              </a:extLst>
            </p:cNvPr>
            <p:cNvSpPr txBox="1"/>
            <p:nvPr/>
          </p:nvSpPr>
          <p:spPr>
            <a:xfrm>
              <a:off x="5178064" y="6932333"/>
              <a:ext cx="1415918" cy="6093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/>
                <a:t>Getting vaccinated helps protects kids and others from getting very sick from COVID-19!</a:t>
              </a:r>
              <a:endParaRPr lang="en-US" sz="1100" b="1">
                <a:cs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77C0E5-23FA-49E5-BF97-77E73A22E292}"/>
              </a:ext>
            </a:extLst>
          </p:cNvPr>
          <p:cNvGrpSpPr/>
          <p:nvPr/>
        </p:nvGrpSpPr>
        <p:grpSpPr>
          <a:xfrm>
            <a:off x="5187911" y="867893"/>
            <a:ext cx="1425250" cy="1392385"/>
            <a:chOff x="3574046" y="2655956"/>
            <a:chExt cx="1425250" cy="139238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C92E1F6-CB79-4454-8F75-4337B1CD1240}"/>
                </a:ext>
              </a:extLst>
            </p:cNvPr>
            <p:cNvGrpSpPr/>
            <p:nvPr/>
          </p:nvGrpSpPr>
          <p:grpSpPr>
            <a:xfrm>
              <a:off x="3830342" y="2655956"/>
              <a:ext cx="912659" cy="904573"/>
              <a:chOff x="5308054" y="1151350"/>
              <a:chExt cx="1912070" cy="1895129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8E70612-92D9-41E3-A0B5-16C06E125376}"/>
                  </a:ext>
                </a:extLst>
              </p:cNvPr>
              <p:cNvSpPr/>
              <p:nvPr/>
            </p:nvSpPr>
            <p:spPr>
              <a:xfrm>
                <a:off x="5308054" y="1151350"/>
                <a:ext cx="1912070" cy="1895129"/>
              </a:xfrm>
              <a:prstGeom prst="rect">
                <a:avLst/>
              </a:prstGeom>
              <a:solidFill>
                <a:srgbClr val="96CF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0" name="Graphic 59">
                <a:extLst>
                  <a:ext uri="{FF2B5EF4-FFF2-40B4-BE49-F238E27FC236}">
                    <a16:creationId xmlns:a16="http://schemas.microsoft.com/office/drawing/2014/main" id="{897F88EE-9380-4C72-87E9-2CFBA51EAA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5614345" y="1244342"/>
                <a:ext cx="1266835" cy="1747665"/>
              </a:xfrm>
              <a:prstGeom prst="rect">
                <a:avLst/>
              </a:prstGeom>
            </p:spPr>
          </p:pic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2B83FDF-F93F-4618-9DBE-B31F40A0657A}"/>
                </a:ext>
              </a:extLst>
            </p:cNvPr>
            <p:cNvSpPr txBox="1"/>
            <p:nvPr/>
          </p:nvSpPr>
          <p:spPr>
            <a:xfrm>
              <a:off x="3574046" y="3591293"/>
              <a:ext cx="1425250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/>
                <a:t>The COVID-19 vaccine </a:t>
              </a:r>
              <a:br>
                <a:rPr lang="en-US" sz="1100" b="1"/>
              </a:br>
              <a:r>
                <a:rPr lang="en-US" sz="1100" b="1"/>
                <a:t>is safe and effective </a:t>
              </a:r>
              <a:br>
                <a:rPr lang="en-US" sz="1100" b="1"/>
              </a:br>
              <a:r>
                <a:rPr lang="en-US" sz="1100" b="1"/>
                <a:t>for children.</a:t>
              </a:r>
              <a:endParaRPr lang="en-US" sz="1100" b="1">
                <a:cs typeface="Calibri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D5A2D8-73F6-409F-A288-22E919A88FB5}"/>
              </a:ext>
            </a:extLst>
          </p:cNvPr>
          <p:cNvGrpSpPr/>
          <p:nvPr/>
        </p:nvGrpSpPr>
        <p:grpSpPr>
          <a:xfrm>
            <a:off x="5292485" y="2579936"/>
            <a:ext cx="1239924" cy="1551997"/>
            <a:chOff x="5250085" y="2652212"/>
            <a:chExt cx="1239924" cy="155199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DD5FC86-05F0-48AB-93B0-64165CAF5FD6}"/>
                </a:ext>
              </a:extLst>
            </p:cNvPr>
            <p:cNvGrpSpPr/>
            <p:nvPr/>
          </p:nvGrpSpPr>
          <p:grpSpPr>
            <a:xfrm>
              <a:off x="5406248" y="2652212"/>
              <a:ext cx="912658" cy="912658"/>
              <a:chOff x="3973660" y="2739932"/>
              <a:chExt cx="1906877" cy="1906877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3FB5EBF-5B72-4C2E-BA7D-BD4FB9A8E362}"/>
                  </a:ext>
                </a:extLst>
              </p:cNvPr>
              <p:cNvSpPr/>
              <p:nvPr/>
            </p:nvSpPr>
            <p:spPr>
              <a:xfrm>
                <a:off x="3973660" y="2739932"/>
                <a:ext cx="1906877" cy="1906877"/>
              </a:xfrm>
              <a:prstGeom prst="rect">
                <a:avLst/>
              </a:prstGeom>
              <a:solidFill>
                <a:srgbClr val="FF73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2" name="Graphic 61">
                <a:extLst>
                  <a:ext uri="{FF2B5EF4-FFF2-40B4-BE49-F238E27FC236}">
                    <a16:creationId xmlns:a16="http://schemas.microsoft.com/office/drawing/2014/main" id="{49D3CE87-0927-415E-8FD8-75F7856FBF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4244229" y="2842702"/>
                <a:ext cx="1360976" cy="1720366"/>
              </a:xfrm>
              <a:prstGeom prst="rect">
                <a:avLst/>
              </a:prstGeom>
            </p:spPr>
          </p:pic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952BE9E-FE66-4F25-BCCB-70DDF04034C7}"/>
                </a:ext>
              </a:extLst>
            </p:cNvPr>
            <p:cNvSpPr txBox="1"/>
            <p:nvPr/>
          </p:nvSpPr>
          <p:spPr>
            <a:xfrm>
              <a:off x="5250085" y="3594811"/>
              <a:ext cx="1239924" cy="6093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b="1">
                  <a:ea typeface="+mn-lt"/>
                  <a:cs typeface="Calibri Light"/>
                </a:rPr>
                <a:t>After vaccination kids may experience: arm pain, headache, fever, or chills.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1C43B50-56B9-48F4-A242-AA07131EB20F}"/>
              </a:ext>
            </a:extLst>
          </p:cNvPr>
          <p:cNvGrpSpPr/>
          <p:nvPr/>
        </p:nvGrpSpPr>
        <p:grpSpPr>
          <a:xfrm>
            <a:off x="3632196" y="863292"/>
            <a:ext cx="1349212" cy="1557540"/>
            <a:chOff x="3606790" y="1017380"/>
            <a:chExt cx="1349212" cy="155754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4410D2-E053-4B13-9AF3-7AB02607E8E3}"/>
                </a:ext>
              </a:extLst>
            </p:cNvPr>
            <p:cNvGrpSpPr/>
            <p:nvPr/>
          </p:nvGrpSpPr>
          <p:grpSpPr>
            <a:xfrm>
              <a:off x="3830342" y="1017380"/>
              <a:ext cx="912658" cy="912658"/>
              <a:chOff x="3715046" y="1230483"/>
              <a:chExt cx="1906877" cy="1906877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C1CE315-88D0-4FAB-B917-12F8669FFDDA}"/>
                  </a:ext>
                </a:extLst>
              </p:cNvPr>
              <p:cNvSpPr/>
              <p:nvPr/>
            </p:nvSpPr>
            <p:spPr>
              <a:xfrm>
                <a:off x="3715046" y="1230483"/>
                <a:ext cx="1906877" cy="1906877"/>
              </a:xfrm>
              <a:prstGeom prst="rect">
                <a:avLst/>
              </a:prstGeom>
              <a:solidFill>
                <a:srgbClr val="1565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4" name="Graphic 53">
                <a:extLst>
                  <a:ext uri="{FF2B5EF4-FFF2-40B4-BE49-F238E27FC236}">
                    <a16:creationId xmlns:a16="http://schemas.microsoft.com/office/drawing/2014/main" id="{4EA2C26A-014B-4A02-8B74-A5A9C7085E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3910661" y="1298402"/>
                <a:ext cx="1508158" cy="1749464"/>
              </a:xfrm>
              <a:prstGeom prst="rect">
                <a:avLst/>
              </a:prstGeom>
            </p:spPr>
          </p:pic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B8A546D-0D96-41A8-AF3B-4B63418BEC93}"/>
                </a:ext>
              </a:extLst>
            </p:cNvPr>
            <p:cNvSpPr txBox="1"/>
            <p:nvPr/>
          </p:nvSpPr>
          <p:spPr>
            <a:xfrm>
              <a:off x="3606790" y="1965522"/>
              <a:ext cx="1349212" cy="6093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/>
                <a:t>It is important for children to get vaccinated, even if they've had COVID-19.</a:t>
              </a:r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5B5B4C32-5690-42D3-8E0F-8B8D57B90BE8}"/>
              </a:ext>
            </a:extLst>
          </p:cNvPr>
          <p:cNvSpPr/>
          <p:nvPr/>
        </p:nvSpPr>
        <p:spPr>
          <a:xfrm>
            <a:off x="6747715" y="1550194"/>
            <a:ext cx="3314776" cy="453210"/>
          </a:xfrm>
          <a:prstGeom prst="rect">
            <a:avLst/>
          </a:prstGeom>
          <a:solidFill>
            <a:srgbClr val="549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469997-340E-4E4D-9DDD-329EFC5C9422}"/>
              </a:ext>
            </a:extLst>
          </p:cNvPr>
          <p:cNvSpPr txBox="1"/>
          <p:nvPr/>
        </p:nvSpPr>
        <p:spPr>
          <a:xfrm>
            <a:off x="7168898" y="1667657"/>
            <a:ext cx="2472410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>
                <a:solidFill>
                  <a:schemeClr val="bg1"/>
                </a:solidFill>
                <a:cs typeface="Calibri"/>
              </a:rPr>
              <a:t>BENEFITS OF VACCINATION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180C783-5033-41A5-818F-D7E275EF2D0F}"/>
              </a:ext>
            </a:extLst>
          </p:cNvPr>
          <p:cNvSpPr/>
          <p:nvPr/>
        </p:nvSpPr>
        <p:spPr>
          <a:xfrm>
            <a:off x="6743697" y="4923429"/>
            <a:ext cx="3318795" cy="453210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78000"/>
                </a:srgbClr>
              </a:gs>
              <a:gs pos="63000">
                <a:srgbClr val="C00000">
                  <a:alpha val="85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B90134A-2100-44CE-B08A-1B5B56D1DA59}"/>
              </a:ext>
            </a:extLst>
          </p:cNvPr>
          <p:cNvSpPr txBox="1"/>
          <p:nvPr/>
        </p:nvSpPr>
        <p:spPr>
          <a:xfrm>
            <a:off x="7181121" y="5048633"/>
            <a:ext cx="2435266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>
                <a:solidFill>
                  <a:schemeClr val="bg1"/>
                </a:solidFill>
                <a:cs typeface="Calibri"/>
              </a:rPr>
              <a:t>RISKS FOR UNVACCINATED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4FF3B32-BCBB-4E36-AA4F-850C58A6E173}"/>
              </a:ext>
            </a:extLst>
          </p:cNvPr>
          <p:cNvSpPr txBox="1"/>
          <p:nvPr/>
        </p:nvSpPr>
        <p:spPr>
          <a:xfrm>
            <a:off x="6971084" y="5515282"/>
            <a:ext cx="2670224" cy="178510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8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>
                <a:cs typeface="Calibri"/>
              </a:rPr>
              <a:t>Higher risk of COVID-19 infection.</a:t>
            </a:r>
            <a:endParaRPr lang="en-US" sz="1200"/>
          </a:p>
          <a:p>
            <a:pPr marL="171450" indent="-171450">
              <a:spcAft>
                <a:spcPts val="8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/>
              <a:t>Higher risk of serious infection, hospitalization, and death.</a:t>
            </a:r>
            <a:endParaRPr lang="en-US" sz="1200">
              <a:cs typeface="Calibri"/>
            </a:endParaRPr>
          </a:p>
          <a:p>
            <a:pPr marL="171450" indent="-171450">
              <a:spcAft>
                <a:spcPts val="8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>
                <a:ea typeface="+mn-lt"/>
                <a:cs typeface="+mn-lt"/>
              </a:rPr>
              <a:t>Higher risk of developing long-term symptoms of COVID-19 if infected.</a:t>
            </a:r>
          </a:p>
          <a:p>
            <a:pPr marL="171450" indent="-171450">
              <a:spcAft>
                <a:spcPts val="800"/>
              </a:spcAft>
              <a:buClr>
                <a:srgbClr val="C00000"/>
              </a:buClr>
              <a:buSzPct val="150000"/>
              <a:buFont typeface="Calibri,Sans-Serif" panose="020F0502020204030204" pitchFamily="34" charset="0"/>
              <a:buChar char="x"/>
            </a:pPr>
            <a:r>
              <a:rPr lang="en-US" sz="1200">
                <a:ea typeface="+mn-lt"/>
                <a:cs typeface="+mn-lt"/>
              </a:rPr>
              <a:t>Higher risk of being exposed to new forms of the virus that are more contagious and dangerous.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02A308C-7CEE-4935-B621-3628895777AE}"/>
              </a:ext>
            </a:extLst>
          </p:cNvPr>
          <p:cNvSpPr txBox="1"/>
          <p:nvPr/>
        </p:nvSpPr>
        <p:spPr>
          <a:xfrm>
            <a:off x="6976002" y="2134566"/>
            <a:ext cx="2736856" cy="267765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10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>
                <a:cs typeface="Calibri"/>
              </a:rPr>
              <a:t>Vaccination protects children and their families from becoming seriously ill and being hospitalized. </a:t>
            </a:r>
          </a:p>
          <a:p>
            <a:pPr marL="171450" indent="-171450">
              <a:spcAft>
                <a:spcPts val="10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>
                <a:cs typeface="Calibri"/>
              </a:rPr>
              <a:t>Vaccination decreases the number of severe and deadly COVID-19 cases in </a:t>
            </a:r>
            <a:br>
              <a:rPr lang="en-US" sz="1200">
                <a:cs typeface="Calibri"/>
              </a:rPr>
            </a:br>
            <a:r>
              <a:rPr lang="en-US" sz="1200">
                <a:cs typeface="Calibri"/>
              </a:rPr>
              <a:t>your community.</a:t>
            </a:r>
          </a:p>
          <a:p>
            <a:pPr marL="171450" indent="-171450">
              <a:spcAft>
                <a:spcPts val="10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>
                <a:cs typeface="Calibri"/>
              </a:rPr>
              <a:t>Vaccination protects hospitals and clinicians from being overwhelmed with severely ill COVID-19 patients.</a:t>
            </a:r>
            <a:endParaRPr lang="en-US" sz="1200"/>
          </a:p>
          <a:p>
            <a:pPr marL="171450" indent="-171450">
              <a:spcAft>
                <a:spcPts val="10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>
                <a:cs typeface="Calibri"/>
              </a:rPr>
              <a:t>The more vaccinated individuals in our community, the less we need to worry about new variants.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F5F32ED-BA3F-4570-8A07-AC8AB4B9934F}"/>
              </a:ext>
            </a:extLst>
          </p:cNvPr>
          <p:cNvSpPr txBox="1"/>
          <p:nvPr/>
        </p:nvSpPr>
        <p:spPr>
          <a:xfrm>
            <a:off x="1158352" y="186597"/>
            <a:ext cx="1759020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s-ES" sz="1600" b="1">
                <a:solidFill>
                  <a:srgbClr val="0E5299"/>
                </a:solidFill>
              </a:rPr>
              <a:t>COVID-19 VACCINES </a:t>
            </a:r>
          </a:p>
          <a:p>
            <a:r>
              <a:rPr lang="es-ES" sz="1600" b="1">
                <a:solidFill>
                  <a:srgbClr val="0E5299"/>
                </a:solidFill>
              </a:rPr>
              <a:t>FOR CHILDREN</a:t>
            </a:r>
            <a:endParaRPr lang="es-ES" sz="1600" b="1">
              <a:solidFill>
                <a:srgbClr val="0E5299"/>
              </a:solidFill>
              <a:cs typeface="Calibri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CD0DCBD-3FEF-4229-A339-0F2FC7A58552}"/>
              </a:ext>
            </a:extLst>
          </p:cNvPr>
          <p:cNvSpPr/>
          <p:nvPr/>
        </p:nvSpPr>
        <p:spPr>
          <a:xfrm>
            <a:off x="-10181" y="3501220"/>
            <a:ext cx="3382028" cy="381495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E49E698-502A-4032-A4BF-1A132E2086B9}"/>
              </a:ext>
            </a:extLst>
          </p:cNvPr>
          <p:cNvSpPr txBox="1"/>
          <p:nvPr/>
        </p:nvSpPr>
        <p:spPr>
          <a:xfrm>
            <a:off x="247233" y="3595926"/>
            <a:ext cx="2989272" cy="2077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500" b="1" dirty="0">
                <a:solidFill>
                  <a:schemeClr val="bg1"/>
                </a:solidFill>
              </a:rPr>
              <a:t>HOW TO PROTECT YOUR CHILDREN</a:t>
            </a:r>
            <a:endParaRPr lang="es-ES" sz="15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04400D5-4235-44E3-A0F0-2183C360E0EB}"/>
              </a:ext>
            </a:extLst>
          </p:cNvPr>
          <p:cNvSpPr txBox="1"/>
          <p:nvPr/>
        </p:nvSpPr>
        <p:spPr>
          <a:xfrm>
            <a:off x="180633" y="3967685"/>
            <a:ext cx="3023335" cy="2600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00000"/>
              <a:buFont typeface="Calibri" panose="020F0502020204030204" pitchFamily="34" charset="0"/>
              <a:buChar char="₊"/>
            </a:pPr>
            <a:r>
              <a:rPr lang="en-US" sz="1100" dirty="0"/>
              <a:t>Get vaccinated and get your children who are </a:t>
            </a:r>
            <a:br>
              <a:rPr lang="en-US" sz="1100" dirty="0"/>
            </a:br>
            <a:r>
              <a:rPr lang="en-US" sz="1100" dirty="0"/>
              <a:t>6 months and older vaccinated.</a:t>
            </a:r>
            <a:endParaRPr lang="en-US" sz="1100" dirty="0">
              <a:cs typeface="Calibri"/>
            </a:endParaRP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00000"/>
              <a:buFont typeface="Calibri" panose="020F0502020204030204" pitchFamily="34" charset="0"/>
              <a:buChar char="₊"/>
            </a:pPr>
            <a:r>
              <a:rPr lang="en-US" sz="1100" dirty="0">
                <a:solidFill>
                  <a:srgbClr val="000000"/>
                </a:solidFill>
                <a:cs typeface="Calibri"/>
              </a:rPr>
              <a:t>Wear a mask in crowded indoor spaces even when you are up to date on your vaccines.  </a:t>
            </a:r>
            <a:endParaRPr lang="en-US" sz="11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00000"/>
              <a:buFont typeface="Calibri,Sans-Serif" panose="020F0502020204030204" pitchFamily="34" charset="0"/>
              <a:buChar char="₊"/>
            </a:pPr>
            <a:r>
              <a:rPr lang="en-US" sz="1100" b="1" dirty="0">
                <a:ea typeface="+mn-lt"/>
                <a:cs typeface="+mn-lt"/>
              </a:rPr>
              <a:t>If your child was exposed to COVID-19, follow these steps, even if they are vaccinated:</a:t>
            </a:r>
            <a:endParaRPr lang="en-US" sz="1100">
              <a:ea typeface="Calibri"/>
              <a:cs typeface="Calibri" panose="020F0502020204030204"/>
            </a:endParaRPr>
          </a:p>
          <a:p>
            <a:pPr marL="169545" lvl="2" indent="-114300">
              <a:spcAft>
                <a:spcPts val="300"/>
              </a:spcAft>
              <a:buFont typeface="Arial,Sans-Serif" panose="020F0502020204030204" pitchFamily="34" charset="0"/>
              <a:buChar char="•"/>
            </a:pPr>
            <a:r>
              <a:rPr lang="en-US" sz="1100" b="1" dirty="0">
                <a:cs typeface="Calibri" panose="020F0502020204030204"/>
              </a:rPr>
              <a:t>Ages 2 and up: </a:t>
            </a:r>
            <a:br>
              <a:rPr lang="en-US" sz="1100" b="1" dirty="0">
                <a:cs typeface="Calibri" panose="020F0502020204030204"/>
              </a:rPr>
            </a:br>
            <a:r>
              <a:rPr lang="en-US" sz="1100" dirty="0">
                <a:cs typeface="Calibri"/>
              </a:rPr>
              <a:t>Wear a mask or respirator for 10 days.</a:t>
            </a:r>
          </a:p>
          <a:p>
            <a:pPr marL="169545" lvl="2" indent="-114300">
              <a:spcAft>
                <a:spcPts val="300"/>
              </a:spcAft>
              <a:buFont typeface="Arial,Sans-Serif" panose="020F0502020204030204" pitchFamily="34" charset="0"/>
              <a:buChar char="•"/>
            </a:pPr>
            <a:r>
              <a:rPr lang="en-US" sz="1100" dirty="0">
                <a:cs typeface="Calibri"/>
              </a:rPr>
              <a:t>If they have</a:t>
            </a:r>
            <a:r>
              <a:rPr lang="en-US" sz="1100" dirty="0">
                <a:ea typeface="+mn-lt"/>
                <a:cs typeface="+mn-lt"/>
              </a:rPr>
              <a:t> symptoms: </a:t>
            </a:r>
            <a:br>
              <a:rPr lang="en-US" sz="1100" dirty="0">
                <a:ea typeface="+mn-lt"/>
                <a:cs typeface="+mn-lt"/>
              </a:rPr>
            </a:br>
            <a:r>
              <a:rPr lang="en-US" sz="1100" dirty="0">
                <a:ea typeface="+mn-lt"/>
                <a:cs typeface="+mn-lt"/>
              </a:rPr>
              <a:t>Isolate. Test immediately.</a:t>
            </a:r>
          </a:p>
          <a:p>
            <a:pPr marL="169545" lvl="2" indent="-114300">
              <a:spcAft>
                <a:spcPts val="300"/>
              </a:spcAft>
              <a:buFont typeface="Arial,Sans-Serif" panose="020F0502020204030204" pitchFamily="34" charset="0"/>
              <a:buChar char="•"/>
            </a:pPr>
            <a:r>
              <a:rPr lang="en-US" sz="1100" dirty="0">
                <a:ea typeface="+mn-lt"/>
                <a:cs typeface="+mn-lt"/>
              </a:rPr>
              <a:t>If they don’t have symptoms: Test at least 5 full days after exposure. If you are positive, isolate!</a:t>
            </a:r>
          </a:p>
          <a:p>
            <a:pPr marL="169545" lvl="2" indent="-114300">
              <a:spcAft>
                <a:spcPts val="300"/>
              </a:spcAft>
              <a:buFont typeface="Arial,Sans-Serif" panose="020F0502020204030204" pitchFamily="34" charset="0"/>
              <a:buChar char="•"/>
            </a:pPr>
            <a:r>
              <a:rPr lang="en-US" sz="1100" dirty="0">
                <a:ea typeface="+mn-lt"/>
                <a:cs typeface="+mn-lt"/>
              </a:rPr>
              <a:t>If they have a positive test or have symptoms, see CDC guidelines for how to isolate. </a:t>
            </a:r>
            <a:endParaRPr lang="en-US" sz="1100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C21A323-F65B-48A5-B37D-2CE703D9F642}"/>
              </a:ext>
            </a:extLst>
          </p:cNvPr>
          <p:cNvSpPr txBox="1"/>
          <p:nvPr/>
        </p:nvSpPr>
        <p:spPr>
          <a:xfrm>
            <a:off x="82220" y="6601994"/>
            <a:ext cx="1763415" cy="2689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dirty="0"/>
              <a:t>Recommendations:</a:t>
            </a:r>
            <a:endParaRPr lang="en-US" sz="1400" b="1" dirty="0">
              <a:cs typeface="Calibri"/>
            </a:endParaRP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4D434839-6B9B-68AC-A4DA-21DB2EBBD83F}"/>
              </a:ext>
            </a:extLst>
          </p:cNvPr>
          <p:cNvSpPr txBox="1"/>
          <p:nvPr/>
        </p:nvSpPr>
        <p:spPr>
          <a:xfrm>
            <a:off x="180633" y="713799"/>
            <a:ext cx="3023335" cy="273871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Aft>
                <a:spcPts val="300"/>
              </a:spcAft>
              <a:buClr>
                <a:srgbClr val="0E5299"/>
              </a:buClr>
              <a:buSzPct val="114999"/>
              <a:buFont typeface="Wingdings,Sans-Serif" panose="05000000000000000000" pitchFamily="2" charset="2"/>
              <a:buChar char="Ø"/>
            </a:pPr>
            <a:r>
              <a:rPr lang="en-US" sz="1100" b="1" dirty="0">
                <a:ea typeface="+mn-lt"/>
                <a:cs typeface="+mn-lt"/>
              </a:rPr>
              <a:t>Vaccinated Children 6 mos. through 4 </a:t>
            </a:r>
            <a:r>
              <a:rPr lang="en-US" sz="1100" b="1" dirty="0" err="1">
                <a:ea typeface="+mn-lt"/>
                <a:cs typeface="+mn-lt"/>
              </a:rPr>
              <a:t>yrs</a:t>
            </a:r>
            <a:r>
              <a:rPr lang="en-US" sz="1100" b="1" dirty="0">
                <a:ea typeface="+mn-lt"/>
                <a:cs typeface="+mn-lt"/>
              </a:rPr>
              <a:t>: </a:t>
            </a:r>
            <a:br>
              <a:rPr lang="en-US" sz="1100" b="1" dirty="0">
                <a:ea typeface="+mn-lt"/>
                <a:cs typeface="+mn-lt"/>
              </a:rPr>
            </a:br>
            <a:r>
              <a:rPr lang="en-US" sz="1100" dirty="0">
                <a:ea typeface="+mn-lt"/>
                <a:cs typeface="+mn-lt"/>
              </a:rPr>
              <a:t>Number of doses and timing varies. Ask child's healthcare provider for recommendations.</a:t>
            </a:r>
            <a:endParaRPr lang="en-US" sz="1100" dirty="0">
              <a:ea typeface="Calibri"/>
              <a:cs typeface="Calibri"/>
            </a:endParaRP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114999"/>
              <a:buFont typeface="Wingdings,Sans-Serif" panose="05000000000000000000" pitchFamily="2" charset="2"/>
              <a:buChar char="Ø"/>
            </a:pPr>
            <a:r>
              <a:rPr lang="en-US" sz="1100" b="1" dirty="0">
                <a:ea typeface="+mn-lt"/>
                <a:cs typeface="+mn-lt"/>
              </a:rPr>
              <a:t>Unvaccinated Children 6 mos. Through 4 </a:t>
            </a:r>
            <a:r>
              <a:rPr lang="en-US" sz="1100" b="1" dirty="0" err="1">
                <a:ea typeface="+mn-lt"/>
                <a:cs typeface="+mn-lt"/>
              </a:rPr>
              <a:t>yrs</a:t>
            </a:r>
            <a:r>
              <a:rPr lang="en-US" sz="1100" b="1" dirty="0">
                <a:ea typeface="+mn-lt"/>
                <a:cs typeface="+mn-lt"/>
              </a:rPr>
              <a:t>:</a:t>
            </a:r>
            <a:r>
              <a:rPr lang="en-US" sz="1100" dirty="0">
                <a:ea typeface="+mn-lt"/>
                <a:cs typeface="+mn-lt"/>
              </a:rPr>
              <a:t> </a:t>
            </a:r>
            <a:br>
              <a:rPr lang="en-US" sz="1100" dirty="0">
                <a:ea typeface="+mn-lt"/>
                <a:cs typeface="+mn-lt"/>
              </a:rPr>
            </a:br>
            <a:r>
              <a:rPr lang="en-US" sz="1100" dirty="0">
                <a:ea typeface="+mn-lt"/>
                <a:cs typeface="+mn-lt"/>
              </a:rPr>
              <a:t>3 doses of Pfizer or 2 doses of Moderna.</a:t>
            </a: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114999"/>
              <a:buFont typeface="Wingdings,Sans-Serif" panose="05000000000000000000" pitchFamily="2" charset="2"/>
              <a:buChar char="Ø"/>
            </a:pPr>
            <a:r>
              <a:rPr lang="en-US" sz="1100" b="1" dirty="0">
                <a:ea typeface="+mn-lt"/>
                <a:cs typeface="+mn-lt"/>
              </a:rPr>
              <a:t>Children 5 </a:t>
            </a:r>
            <a:r>
              <a:rPr lang="en-US" sz="1100" b="1" dirty="0" err="1">
                <a:ea typeface="+mn-lt"/>
                <a:cs typeface="+mn-lt"/>
              </a:rPr>
              <a:t>yrs</a:t>
            </a:r>
            <a:r>
              <a:rPr lang="en-US" sz="1100" b="1" dirty="0">
                <a:ea typeface="+mn-lt"/>
                <a:cs typeface="+mn-lt"/>
              </a:rPr>
              <a:t> and older: </a:t>
            </a:r>
            <a:r>
              <a:rPr lang="en-US" sz="1100" dirty="0">
                <a:ea typeface="+mn-lt"/>
                <a:cs typeface="+mn-lt"/>
              </a:rPr>
              <a:t>1 Pfizer or Moderna vaccine, regardless of previous vaccination. If previously vaccinated, child must wait 2 months </a:t>
            </a:r>
            <a:br>
              <a:rPr lang="en-US" sz="1100" dirty="0">
                <a:ea typeface="+mn-lt"/>
                <a:cs typeface="+mn-lt"/>
              </a:rPr>
            </a:br>
            <a:r>
              <a:rPr lang="en-US" sz="1100" dirty="0">
                <a:ea typeface="+mn-lt"/>
                <a:cs typeface="+mn-lt"/>
              </a:rPr>
              <a:t>for the updated vaccine.</a:t>
            </a: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114999"/>
              <a:buFont typeface="Wingdings,Sans-Serif" panose="05000000000000000000" pitchFamily="2" charset="2"/>
              <a:buChar char="Ø"/>
            </a:pPr>
            <a:r>
              <a:rPr lang="en-US" sz="1100" b="1" dirty="0">
                <a:ea typeface="+mn-lt"/>
                <a:cs typeface="+mn-lt"/>
              </a:rPr>
              <a:t>Immunocompromised children: </a:t>
            </a:r>
            <a:r>
              <a:rPr lang="en-US" sz="1100" dirty="0">
                <a:ea typeface="+mn-lt"/>
                <a:cs typeface="+mn-lt"/>
              </a:rPr>
              <a:t>Ask child's healthcare provider for dose recommendations.</a:t>
            </a: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114999"/>
              <a:buFont typeface="Wingdings,Sans-Serif" panose="05000000000000000000" pitchFamily="2" charset="2"/>
              <a:buChar char="Ø"/>
            </a:pPr>
            <a:r>
              <a:rPr lang="en-US" sz="1100" b="1" dirty="0">
                <a:ea typeface="+mn-lt"/>
                <a:cs typeface="+mn-lt"/>
              </a:rPr>
              <a:t>Spacing between doses varies, by age: </a:t>
            </a:r>
            <a:r>
              <a:rPr lang="en-US" sz="1100" dirty="0">
                <a:ea typeface="+mn-lt"/>
                <a:cs typeface="+mn-lt"/>
              </a:rPr>
              <a:t>Ask </a:t>
            </a:r>
            <a:br>
              <a:rPr lang="en-US" sz="1100" dirty="0">
                <a:ea typeface="+mn-lt"/>
                <a:cs typeface="+mn-lt"/>
              </a:rPr>
            </a:br>
            <a:r>
              <a:rPr lang="en-US" sz="1100" dirty="0">
                <a:ea typeface="+mn-lt"/>
                <a:cs typeface="+mn-lt"/>
              </a:rPr>
              <a:t>child's healthcare provider.</a:t>
            </a:r>
            <a:r>
              <a:rPr lang="en-US" sz="1100" b="1" dirty="0">
                <a:ea typeface="+mn-lt"/>
                <a:cs typeface="+mn-lt"/>
              </a:rPr>
              <a:t> </a:t>
            </a:r>
            <a:r>
              <a:rPr lang="en-US" sz="1100" dirty="0">
                <a:ea typeface="+mn-lt"/>
                <a:cs typeface="+mn-lt"/>
              </a:rPr>
              <a:t>Visit the CDC's page for spacing: </a:t>
            </a:r>
            <a:r>
              <a:rPr lang="en-US" sz="1100" dirty="0">
                <a:ea typeface="+mn-lt"/>
                <a:cs typeface="Calibri"/>
                <a:hlinkClick r:id="rId19"/>
              </a:rPr>
              <a:t>www.cdc.gov/vaccines/covid-19/</a:t>
            </a:r>
            <a:br>
              <a:rPr lang="en-US" sz="1100" dirty="0">
                <a:ea typeface="+mn-lt"/>
                <a:cs typeface="Calibri"/>
                <a:hlinkClick r:id="rId19"/>
              </a:rPr>
            </a:br>
            <a:r>
              <a:rPr lang="en-US" sz="1100" dirty="0">
                <a:ea typeface="+mn-lt"/>
                <a:cs typeface="Calibri"/>
                <a:hlinkClick r:id="rId19"/>
              </a:rPr>
              <a:t>clinical-considerations/covid-19-vaccines-us.html</a:t>
            </a:r>
            <a:r>
              <a:rPr lang="en-US" sz="1100" dirty="0">
                <a:ea typeface="+mn-lt"/>
                <a:cs typeface="Calibri"/>
              </a:rPr>
              <a:t> </a:t>
            </a:r>
            <a:endParaRPr lang="en-US" sz="1100" dirty="0">
              <a:cs typeface="Calibri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13C4006-074A-A3CB-FB8F-A7C92F84E9DD}"/>
              </a:ext>
            </a:extLst>
          </p:cNvPr>
          <p:cNvGrpSpPr/>
          <p:nvPr/>
        </p:nvGrpSpPr>
        <p:grpSpPr>
          <a:xfrm>
            <a:off x="3668695" y="5996383"/>
            <a:ext cx="1246314" cy="1571335"/>
            <a:chOff x="3621238" y="5997916"/>
            <a:chExt cx="1246314" cy="1571335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D9D98DC-A3DE-4819-BACD-1451DB23D2BA}"/>
                </a:ext>
              </a:extLst>
            </p:cNvPr>
            <p:cNvSpPr/>
            <p:nvPr/>
          </p:nvSpPr>
          <p:spPr>
            <a:xfrm>
              <a:off x="3808291" y="5997916"/>
              <a:ext cx="912658" cy="912658"/>
            </a:xfrm>
            <a:prstGeom prst="rect">
              <a:avLst/>
            </a:prstGeom>
            <a:solidFill>
              <a:srgbClr val="FBC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5AAC854-2E22-419D-B132-096B2F209976}"/>
                </a:ext>
              </a:extLst>
            </p:cNvPr>
            <p:cNvSpPr txBox="1"/>
            <p:nvPr/>
          </p:nvSpPr>
          <p:spPr>
            <a:xfrm>
              <a:off x="3621238" y="6959853"/>
              <a:ext cx="1246314" cy="6093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>
                  <a:ea typeface="+mn-lt"/>
                  <a:cs typeface="+mn-lt"/>
                </a:rPr>
                <a:t>Continue to wear a </a:t>
              </a:r>
              <a:br>
                <a:rPr lang="en-US" sz="1100" b="1">
                  <a:ea typeface="+mn-lt"/>
                  <a:cs typeface="+mn-lt"/>
                </a:rPr>
              </a:br>
              <a:r>
                <a:rPr lang="en-US" sz="1100" b="1">
                  <a:ea typeface="+mn-lt"/>
                  <a:cs typeface="+mn-lt"/>
                </a:rPr>
                <a:t>mask in crowded spaces and wash your hands.</a:t>
              </a:r>
            </a:p>
          </p:txBody>
        </p:sp>
        <p:pic>
          <p:nvPicPr>
            <p:cNvPr id="24" name="Picture 2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9065EB2-B0F0-0DBC-0F3C-FCB0C05CE3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307"/>
            <a:stretch/>
          </p:blipFill>
          <p:spPr>
            <a:xfrm>
              <a:off x="3823950" y="6021555"/>
              <a:ext cx="855164" cy="883607"/>
            </a:xfrm>
            <a:prstGeom prst="rect">
              <a:avLst/>
            </a:prstGeom>
          </p:spPr>
        </p:pic>
      </p:grpSp>
      <p:sp>
        <p:nvSpPr>
          <p:cNvPr id="12" name="Google Shape;56;p13">
            <a:extLst>
              <a:ext uri="{FF2B5EF4-FFF2-40B4-BE49-F238E27FC236}">
                <a16:creationId xmlns:a16="http://schemas.microsoft.com/office/drawing/2014/main" id="{3B3E0A44-8EAD-617D-35E7-DC9A8FC1EE67}"/>
              </a:ext>
            </a:extLst>
          </p:cNvPr>
          <p:cNvSpPr/>
          <p:nvPr/>
        </p:nvSpPr>
        <p:spPr>
          <a:xfrm>
            <a:off x="10500341" y="9485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sym typeface="Work Sans"/>
              </a:rPr>
              <a:t>4</a:t>
            </a:r>
            <a:endParaRPr lang="en-US"/>
          </a:p>
        </p:txBody>
      </p:sp>
      <p:sp>
        <p:nvSpPr>
          <p:cNvPr id="18" name="Google Shape;55;p13">
            <a:extLst>
              <a:ext uri="{FF2B5EF4-FFF2-40B4-BE49-F238E27FC236}">
                <a16:creationId xmlns:a16="http://schemas.microsoft.com/office/drawing/2014/main" id="{098BB1CF-247D-641D-BB7D-F25658E5FAB3}"/>
              </a:ext>
            </a:extLst>
          </p:cNvPr>
          <p:cNvSpPr/>
          <p:nvPr/>
        </p:nvSpPr>
        <p:spPr>
          <a:xfrm>
            <a:off x="10500341" y="363666"/>
            <a:ext cx="3818912" cy="287744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sz="1300" b="1">
                <a:latin typeface="Work Sans"/>
                <a:ea typeface="Work Sans"/>
                <a:cs typeface="Work Sans"/>
                <a:sym typeface="Work Sans"/>
              </a:rPr>
              <a:t>Save the file as a PDF</a:t>
            </a:r>
            <a:endParaRPr lang="en-US" sz="1300" b="1">
              <a:solidFill>
                <a:srgbClr val="000000"/>
              </a:solidFill>
              <a:cs typeface="Calibri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 sz="1300">
                <a:latin typeface="Work Sans"/>
                <a:ea typeface="Work Sans"/>
                <a:cs typeface="Work Sans"/>
                <a:sym typeface="Work Sans"/>
              </a:rPr>
              <a:t>Once the content of the brochure has been finalized, you can save the file as a PDF for printing and distribution.</a:t>
            </a:r>
            <a:endParaRPr lang="en-US" sz="1300"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buSzPts val="1100"/>
            </a:pPr>
            <a:endParaRPr lang="en-US" sz="1300">
              <a:latin typeface="Work Sans"/>
              <a:ea typeface="Work Sans"/>
              <a:cs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300" b="1">
                <a:latin typeface="Work Sans"/>
                <a:cs typeface="Work Sans" charset="0"/>
                <a:sym typeface="Work Sans" charset="0"/>
              </a:rPr>
              <a:t>Export as a PDF using PPT:</a:t>
            </a:r>
            <a:endParaRPr lang="en-US" altLang="en-US" sz="1300" b="1">
              <a:latin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 altLang="en-US" sz="1300">
                <a:latin typeface="Work Sans"/>
                <a:cs typeface="Work Sans" charset="0"/>
                <a:sym typeface="Work Sans" charset="0"/>
              </a:rPr>
              <a:t>Select slide. File  → Save As Adobe PDF</a:t>
            </a:r>
            <a:endParaRPr lang="en-US" altLang="en-US" sz="1300">
              <a:latin typeface="Work Sans"/>
              <a:cs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1300">
              <a:latin typeface="Work Sans" charset="0"/>
              <a:cs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300" b="1">
                <a:latin typeface="Work Sans"/>
                <a:cs typeface="Work Sans" charset="0"/>
                <a:sym typeface="Work Sans" charset="0"/>
              </a:rPr>
              <a:t>Export as a PDF using Google Slides:</a:t>
            </a:r>
            <a:endParaRPr lang="en-US" altLang="en-US" sz="1300" b="1">
              <a:latin typeface="Work Sans"/>
              <a:cs typeface="Calibri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300">
                <a:latin typeface="Work Sans"/>
                <a:cs typeface="Work Sans" charset="0"/>
                <a:sym typeface="Work Sans" charset="0"/>
              </a:rPr>
              <a:t>File → Download → PDF Document</a:t>
            </a:r>
            <a:endParaRPr lang="en-US" altLang="en-US" sz="1300">
              <a:latin typeface="Work Sans"/>
              <a:cs typeface="Work Sans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2FE84C-F357-2C13-83C8-4991B0E1A29D}"/>
              </a:ext>
            </a:extLst>
          </p:cNvPr>
          <p:cNvGrpSpPr/>
          <p:nvPr/>
        </p:nvGrpSpPr>
        <p:grpSpPr>
          <a:xfrm>
            <a:off x="3509504" y="2573852"/>
            <a:ext cx="1601562" cy="1594481"/>
            <a:chOff x="4998688" y="911920"/>
            <a:chExt cx="1601562" cy="1594481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82EC1C3-0E80-45C7-B781-D237CC6D5E82}"/>
                </a:ext>
              </a:extLst>
            </p:cNvPr>
            <p:cNvSpPr/>
            <p:nvPr/>
          </p:nvSpPr>
          <p:spPr>
            <a:xfrm>
              <a:off x="5343140" y="911920"/>
              <a:ext cx="912659" cy="912659"/>
            </a:xfrm>
            <a:prstGeom prst="rect">
              <a:avLst/>
            </a:prstGeom>
            <a:solidFill>
              <a:srgbClr val="FBC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3A254BB-728B-46FC-AE36-69A08FD9FC00}"/>
                </a:ext>
              </a:extLst>
            </p:cNvPr>
            <p:cNvSpPr txBox="1"/>
            <p:nvPr/>
          </p:nvSpPr>
          <p:spPr>
            <a:xfrm>
              <a:off x="4998688" y="1860070"/>
              <a:ext cx="1601562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1050" b="1" dirty="0">
                  <a:ea typeface="+mn-lt"/>
                  <a:cs typeface="+mn-lt"/>
                </a:rPr>
                <a:t>Check where vaccines are offered for free at your state or local health department, pharmacy, or health center.</a:t>
              </a:r>
            </a:p>
          </p:txBody>
        </p:sp>
        <p:pic>
          <p:nvPicPr>
            <p:cNvPr id="14" name="Picture 13" descr="A person in a white coat and mask giving a vaccine to a person&#10;&#10;Description automatically generated">
              <a:extLst>
                <a:ext uri="{FF2B5EF4-FFF2-40B4-BE49-F238E27FC236}">
                  <a16:creationId xmlns:a16="http://schemas.microsoft.com/office/drawing/2014/main" id="{5ADD9F93-9DAD-7712-4E3E-36BF1CD8E9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79" r="24859" b="44386"/>
            <a:stretch/>
          </p:blipFill>
          <p:spPr>
            <a:xfrm>
              <a:off x="5344272" y="936056"/>
              <a:ext cx="910394" cy="881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4076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05106ECAF734D9CC60C8969D22B8A" ma:contentTypeVersion="17" ma:contentTypeDescription="Create a new document." ma:contentTypeScope="" ma:versionID="11935ea43554cece546acc87638c6706">
  <xsd:schema xmlns:xsd="http://www.w3.org/2001/XMLSchema" xmlns:xs="http://www.w3.org/2001/XMLSchema" xmlns:p="http://schemas.microsoft.com/office/2006/metadata/properties" xmlns:ns2="75afdd44-4aa4-4d0a-9dc0-7606fd3e2ef5" xmlns:ns3="41a82cfb-08d0-4eac-a8a5-9ca94e9619de" targetNamespace="http://schemas.microsoft.com/office/2006/metadata/properties" ma:root="true" ma:fieldsID="753ce5de6d5ccd8065a9a8b8e6378a65" ns2:_="" ns3:_="">
    <xsd:import namespace="75afdd44-4aa4-4d0a-9dc0-7606fd3e2ef5"/>
    <xsd:import namespace="41a82cfb-08d0-4eac-a8a5-9ca94e961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fdd44-4aa4-4d0a-9dc0-7606fd3e2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ece98c3-52f6-45e3-858d-f92ed8f83f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82cfb-08d0-4eac-a8a5-9ca94e961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00e72db-c2aa-41da-91da-e234c5c619be}" ma:internalName="TaxCatchAll" ma:showField="CatchAllData" ma:web="41a82cfb-08d0-4eac-a8a5-9ca94e961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1a82cfb-08d0-4eac-a8a5-9ca94e9619de">
      <UserInfo>
        <DisplayName>Alma Galvan</DisplayName>
        <AccountId>20</AccountId>
        <AccountType/>
      </UserInfo>
      <UserInfo>
        <DisplayName>Noel Dufrene</DisplayName>
        <AccountId>328</AccountId>
        <AccountType/>
      </UserInfo>
      <UserInfo>
        <DisplayName>Esther Rojas</DisplayName>
        <AccountId>999</AccountId>
        <AccountType/>
      </UserInfo>
      <UserInfo>
        <DisplayName>Amy Liebman</DisplayName>
        <AccountId>13</AccountId>
        <AccountType/>
      </UserInfo>
    </SharedWithUsers>
    <lcf76f155ced4ddcb4097134ff3c332f xmlns="75afdd44-4aa4-4d0a-9dc0-7606fd3e2ef5">
      <Terms xmlns="http://schemas.microsoft.com/office/infopath/2007/PartnerControls"/>
    </lcf76f155ced4ddcb4097134ff3c332f>
    <TaxCatchAll xmlns="41a82cfb-08d0-4eac-a8a5-9ca94e9619de" xsi:nil="true"/>
  </documentManagement>
</p:properties>
</file>

<file path=customXml/itemProps1.xml><?xml version="1.0" encoding="utf-8"?>
<ds:datastoreItem xmlns:ds="http://schemas.openxmlformats.org/officeDocument/2006/customXml" ds:itemID="{58CC44D0-D140-4EB8-BA6B-921D4D7A0471}">
  <ds:schemaRefs>
    <ds:schemaRef ds:uri="41a82cfb-08d0-4eac-a8a5-9ca94e9619de"/>
    <ds:schemaRef ds:uri="75afdd44-4aa4-4d0a-9dc0-7606fd3e2e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C31A789-22A4-42AD-9555-79F54CF048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0C9791-0C68-4692-80D1-3058BBD0918D}">
  <ds:schemaRefs>
    <ds:schemaRef ds:uri="41a82cfb-08d0-4eac-a8a5-9ca94e9619de"/>
    <ds:schemaRef ds:uri="75afdd44-4aa4-4d0a-9dc0-7606fd3e2ef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1302</Words>
  <Application>Microsoft Office PowerPoint</Application>
  <PresentationFormat>Custom</PresentationFormat>
  <Paragraphs>101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2023-10-05 Children COVID Vaccine Trifold Handout Template</dc:title>
  <dc:creator>Migrant Clinicians Network</dc:creator>
  <cp:lastModifiedBy>Giovanni Lopez-Quezada</cp:lastModifiedBy>
  <cp:revision>34</cp:revision>
  <dcterms:created xsi:type="dcterms:W3CDTF">2021-06-09T15:49:13Z</dcterms:created>
  <dcterms:modified xsi:type="dcterms:W3CDTF">2023-10-10T20:43:01Z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0x01010088205106ECAF734D9CC60C8969D22B8A</vt:lpwstr>
  </property>
  <property fmtid="{D5CDD505-2E9C-101B-9397-08002B2CF9AE}" pid="3" name="MediaServiceImageTags">
    <vt:lpwstr/>
  </property>
</Properties>
</file>