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68" r:id="rId6"/>
    <p:sldId id="267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D8C"/>
    <a:srgbClr val="ECA3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36E676-3DBA-1B70-602F-E5C870BA0098}" v="80" dt="2022-11-10T16:28:16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67" autoAdjust="0"/>
    <p:restoredTop sz="94660"/>
  </p:normalViewPr>
  <p:slideViewPr>
    <p:cSldViewPr snapToGrid="0">
      <p:cViewPr>
        <p:scale>
          <a:sx n="66" d="100"/>
          <a:sy n="66" d="100"/>
        </p:scale>
        <p:origin x="1620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Dufrene" userId="S::ndufrene@migrantclinician.org::131c83a1-d70b-4f56-8487-a9b39281de7c" providerId="AD" clId="Web-{4636E676-3DBA-1B70-602F-E5C870BA0098}"/>
    <pc:docChg chg="modSld">
      <pc:chgData name="Noel Dufrene" userId="S::ndufrene@migrantclinician.org::131c83a1-d70b-4f56-8487-a9b39281de7c" providerId="AD" clId="Web-{4636E676-3DBA-1B70-602F-E5C870BA0098}" dt="2022-11-10T16:28:16.212" v="79" actId="14100"/>
      <pc:docMkLst>
        <pc:docMk/>
      </pc:docMkLst>
      <pc:sldChg chg="addSp modSp">
        <pc:chgData name="Noel Dufrene" userId="S::ndufrene@migrantclinician.org::131c83a1-d70b-4f56-8487-a9b39281de7c" providerId="AD" clId="Web-{4636E676-3DBA-1B70-602F-E5C870BA0098}" dt="2022-11-10T16:28:16.212" v="79" actId="14100"/>
        <pc:sldMkLst>
          <pc:docMk/>
          <pc:sldMk cId="3073908138" sldId="265"/>
        </pc:sldMkLst>
        <pc:spChg chg="add mod">
          <ac:chgData name="Noel Dufrene" userId="S::ndufrene@migrantclinician.org::131c83a1-d70b-4f56-8487-a9b39281de7c" providerId="AD" clId="Web-{4636E676-3DBA-1B70-602F-E5C870BA0098}" dt="2022-11-10T16:04:25.742" v="13" actId="1076"/>
          <ac:spMkLst>
            <pc:docMk/>
            <pc:sldMk cId="3073908138" sldId="265"/>
            <ac:spMk id="2" creationId="{42F1F28E-FD1C-CBEE-B0AD-E0F3B001A030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7:53.539" v="76" actId="14100"/>
          <ac:spMkLst>
            <pc:docMk/>
            <pc:sldMk cId="3073908138" sldId="265"/>
            <ac:spMk id="3" creationId="{799EB827-E190-42BA-FE4A-D3B5F205C18A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7:48.882" v="75" actId="1076"/>
          <ac:spMkLst>
            <pc:docMk/>
            <pc:sldMk cId="3073908138" sldId="265"/>
            <ac:spMk id="4" creationId="{DDD73798-D31F-D020-498D-2EADC06374C8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7:46.179" v="74" actId="1076"/>
          <ac:spMkLst>
            <pc:docMk/>
            <pc:sldMk cId="3073908138" sldId="265"/>
            <ac:spMk id="7" creationId="{2944533C-44BC-82D7-EFBF-EBB25D3B5708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8:02.727" v="77" actId="1076"/>
          <ac:spMkLst>
            <pc:docMk/>
            <pc:sldMk cId="3073908138" sldId="265"/>
            <ac:spMk id="8" creationId="{0F154895-95D7-BF5C-55E8-4BFCD24E1C13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8:05.852" v="78" actId="1076"/>
          <ac:spMkLst>
            <pc:docMk/>
            <pc:sldMk cId="3073908138" sldId="265"/>
            <ac:spMk id="15" creationId="{7A6EACE3-1BD7-AA33-8E67-7F3508078736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8:16.212" v="79" actId="14100"/>
          <ac:spMkLst>
            <pc:docMk/>
            <pc:sldMk cId="3073908138" sldId="265"/>
            <ac:spMk id="16" creationId="{00C280F1-222E-751B-AAB0-EE19730B41C9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6:36.660" v="62" actId="1076"/>
          <ac:spMkLst>
            <pc:docMk/>
            <pc:sldMk cId="3073908138" sldId="265"/>
            <ac:spMk id="18" creationId="{85CEF49D-A382-A760-C1FF-951B89C7CDC6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6:46.161" v="64" actId="1076"/>
          <ac:spMkLst>
            <pc:docMk/>
            <pc:sldMk cId="3073908138" sldId="265"/>
            <ac:spMk id="20" creationId="{EFF0A4F9-725B-E21F-8B9F-9A0883D3210B}"/>
          </ac:spMkLst>
        </pc:spChg>
        <pc:spChg chg="add mod">
          <ac:chgData name="Noel Dufrene" userId="S::ndufrene@migrantclinician.org::131c83a1-d70b-4f56-8487-a9b39281de7c" providerId="AD" clId="Web-{4636E676-3DBA-1B70-602F-E5C870BA0098}" dt="2022-11-10T16:27:36.491" v="73" actId="14100"/>
          <ac:spMkLst>
            <pc:docMk/>
            <pc:sldMk cId="3073908138" sldId="265"/>
            <ac:spMk id="22" creationId="{2FAAE50B-FA3A-3ABA-F4E3-02A3CD8EB8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6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5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6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01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9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3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C50F-F3C7-4E97-8687-1BC08DF8E8EE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67BE-00FC-484D-B6C0-5970E858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0.svg"/><Relationship Id="rId7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sv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62C91EB0-601C-4789-B106-B796478125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5" t="665" r="648" b="728"/>
          <a:stretch/>
        </p:blipFill>
        <p:spPr>
          <a:xfrm>
            <a:off x="0" y="-1"/>
            <a:ext cx="7772400" cy="100584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A6C1FD-7AFC-46B7-926F-A4E6FC1E8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66" b="19949"/>
          <a:stretch/>
        </p:blipFill>
        <p:spPr>
          <a:xfrm>
            <a:off x="1" y="5675879"/>
            <a:ext cx="4288646" cy="4382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2FA4F2-A2FE-4826-B545-90CDFDFA285B}"/>
              </a:ext>
            </a:extLst>
          </p:cNvPr>
          <p:cNvSpPr/>
          <p:nvPr/>
        </p:nvSpPr>
        <p:spPr>
          <a:xfrm>
            <a:off x="0" y="5692428"/>
            <a:ext cx="4188506" cy="1059656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77C85-21B0-4B46-B71C-D38ACF26DA9A}"/>
              </a:ext>
            </a:extLst>
          </p:cNvPr>
          <p:cNvSpPr/>
          <p:nvPr/>
        </p:nvSpPr>
        <p:spPr>
          <a:xfrm>
            <a:off x="1" y="4673253"/>
            <a:ext cx="3464606" cy="1042987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8EE3C-104F-47C4-B24D-83AC7FF3CBF1}"/>
              </a:ext>
            </a:extLst>
          </p:cNvPr>
          <p:cNvSpPr txBox="1"/>
          <p:nvPr/>
        </p:nvSpPr>
        <p:spPr>
          <a:xfrm>
            <a:off x="415018" y="4554588"/>
            <a:ext cx="28305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YO 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62CF4-6F6A-406C-9CA0-A41DA30BA9B0}"/>
              </a:ext>
            </a:extLst>
          </p:cNvPr>
          <p:cNvSpPr txBox="1"/>
          <p:nvPr/>
        </p:nvSpPr>
        <p:spPr>
          <a:xfrm>
            <a:off x="415017" y="6844757"/>
            <a:ext cx="3406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Cuando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tengas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oportunidad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ponte</a:t>
            </a:r>
            <a:r>
              <a:rPr lang="en-US" sz="3600" dirty="0">
                <a:solidFill>
                  <a:schemeClr val="bg1"/>
                </a:solidFill>
              </a:rPr>
              <a:t> la </a:t>
            </a:r>
            <a:r>
              <a:rPr lang="en-US" sz="3600" dirty="0" err="1">
                <a:solidFill>
                  <a:schemeClr val="bg1"/>
                </a:solidFill>
              </a:rPr>
              <a:t>vacuna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contra COVID-19.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06EA8-3683-49C2-A084-0555FC25E03D}"/>
              </a:ext>
            </a:extLst>
          </p:cNvPr>
          <p:cNvSpPr txBox="1"/>
          <p:nvPr/>
        </p:nvSpPr>
        <p:spPr>
          <a:xfrm>
            <a:off x="415017" y="5606703"/>
            <a:ext cx="35020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LA PUSE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BC75A-A96F-4D4B-AD74-85706EB64ED3}"/>
              </a:ext>
            </a:extLst>
          </p:cNvPr>
          <p:cNvSpPr txBox="1"/>
          <p:nvPr/>
        </p:nvSpPr>
        <p:spPr>
          <a:xfrm>
            <a:off x="1562142" y="9221830"/>
            <a:ext cx="2104882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</a:rPr>
              <a:t>www.migrantclinician.org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ACF4F-3A1D-4762-A9B0-C502D8A0D9B5}"/>
              </a:ext>
            </a:extLst>
          </p:cNvPr>
          <p:cNvSpPr txBox="1"/>
          <p:nvPr/>
        </p:nvSpPr>
        <p:spPr>
          <a:xfrm>
            <a:off x="1750896" y="9496531"/>
            <a:ext cx="92768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dirty="0">
                <a:solidFill>
                  <a:schemeClr val="bg1"/>
                </a:solidFill>
              </a:rPr>
              <a:t>@</a:t>
            </a:r>
            <a:r>
              <a:rPr lang="en-US" sz="1000" dirty="0">
                <a:solidFill>
                  <a:schemeClr val="bg1"/>
                </a:solidFill>
              </a:rPr>
              <a:t>migrantclinician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AD38A-4F6C-4231-96AC-76DABDB1A0A6}"/>
              </a:ext>
            </a:extLst>
          </p:cNvPr>
          <p:cNvSpPr txBox="1"/>
          <p:nvPr/>
        </p:nvSpPr>
        <p:spPr>
          <a:xfrm>
            <a:off x="2936123" y="9495794"/>
            <a:ext cx="69137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chemeClr val="bg1"/>
                </a:solidFill>
              </a:rPr>
              <a:t>@tweetMCN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9D504D9-60CF-4E4C-B5B1-C7CD8533B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2618" y="9476666"/>
            <a:ext cx="167640" cy="167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665CD66-25E6-4174-8240-F5BCE0D3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6578" y="9476666"/>
            <a:ext cx="167640" cy="167640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0C3572-AF1E-40B5-8381-433961B04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9246800"/>
            <a:ext cx="927681" cy="497988"/>
          </a:xfrm>
          <a:prstGeom prst="rect">
            <a:avLst/>
          </a:prstGeom>
        </p:spPr>
      </p:pic>
      <p:sp>
        <p:nvSpPr>
          <p:cNvPr id="2" name="Google Shape;56;p13">
            <a:extLst>
              <a:ext uri="{FF2B5EF4-FFF2-40B4-BE49-F238E27FC236}">
                <a16:creationId xmlns:a16="http://schemas.microsoft.com/office/drawing/2014/main" id="{42F1F28E-FD1C-CBEE-B0AD-E0F3B001A030}"/>
              </a:ext>
            </a:extLst>
          </p:cNvPr>
          <p:cNvSpPr/>
          <p:nvPr/>
        </p:nvSpPr>
        <p:spPr>
          <a:xfrm>
            <a:off x="-5826465" y="4572"/>
            <a:ext cx="1176319" cy="396336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lang="en-US" sz="2500" b="1" dirty="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799EB827-E190-42BA-FE4A-D3B5F205C18A}"/>
              </a:ext>
            </a:extLst>
          </p:cNvPr>
          <p:cNvSpPr/>
          <p:nvPr/>
        </p:nvSpPr>
        <p:spPr>
          <a:xfrm>
            <a:off x="-5826466" y="401586"/>
            <a:ext cx="4617750" cy="519037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 dirty="0">
                <a:latin typeface="Work Sans"/>
                <a:ea typeface="Work Sans"/>
                <a:cs typeface="Work Sans"/>
                <a:sym typeface="Work Sans"/>
              </a:rPr>
              <a:t>Add an image </a:t>
            </a:r>
            <a:br>
              <a:rPr lang="en" b="1" dirty="0">
                <a:latin typeface="Work Sans"/>
                <a:ea typeface="Work Sans"/>
                <a:cs typeface="Work Sans"/>
              </a:rPr>
            </a:br>
            <a:r>
              <a:rPr lang="en" b="1" dirty="0">
                <a:latin typeface="Work Sans"/>
                <a:ea typeface="Work Sans"/>
                <a:cs typeface="Work Sans"/>
                <a:sym typeface="Work Sans"/>
              </a:rPr>
              <a:t>and scale it </a:t>
            </a:r>
            <a:endParaRPr lang="en-US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 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Upload from Computer and select an image you would like  to use for the poster. </a:t>
            </a:r>
            <a:endParaRPr dirty="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 </a:t>
            </a:r>
            <a:endParaRPr dirty="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P.S don’t worry if the image is covering the message/art at the bottom. Head to step 2</a:t>
            </a:r>
            <a:endParaRPr dirty="0">
              <a:latin typeface="Work Sans"/>
              <a:ea typeface="Work Sans"/>
              <a:cs typeface="Work Sans"/>
            </a:endParaRPr>
          </a:p>
        </p:txBody>
      </p:sp>
      <p:sp>
        <p:nvSpPr>
          <p:cNvPr id="4" name="Google Shape;61;p13">
            <a:extLst>
              <a:ext uri="{FF2B5EF4-FFF2-40B4-BE49-F238E27FC236}">
                <a16:creationId xmlns:a16="http://schemas.microsoft.com/office/drawing/2014/main" id="{DDD73798-D31F-D020-498D-2EADC06374C8}"/>
              </a:ext>
            </a:extLst>
          </p:cNvPr>
          <p:cNvSpPr/>
          <p:nvPr/>
        </p:nvSpPr>
        <p:spPr>
          <a:xfrm>
            <a:off x="-5830364" y="5761961"/>
            <a:ext cx="1684788" cy="44204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lang="en-US" sz="2500" b="1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7" name="Google Shape;60;p13">
            <a:extLst>
              <a:ext uri="{FF2B5EF4-FFF2-40B4-BE49-F238E27FC236}">
                <a16:creationId xmlns:a16="http://schemas.microsoft.com/office/drawing/2014/main" id="{2944533C-44BC-82D7-EFBF-EBB25D3B5708}"/>
              </a:ext>
            </a:extLst>
          </p:cNvPr>
          <p:cNvSpPr/>
          <p:nvPr/>
        </p:nvSpPr>
        <p:spPr>
          <a:xfrm>
            <a:off x="-5830364" y="6209539"/>
            <a:ext cx="4998416" cy="279893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dirty="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Work Sans"/>
                <a:ea typeface="Work Sans"/>
                <a:cs typeface="Work Sans"/>
                <a:sym typeface="Work Sans"/>
              </a:rPr>
              <a:t>That will send your image behind the message and art at the bottom.</a:t>
            </a:r>
            <a:endParaRPr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" name="Google Shape;61;p13">
            <a:extLst>
              <a:ext uri="{FF2B5EF4-FFF2-40B4-BE49-F238E27FC236}">
                <a16:creationId xmlns:a16="http://schemas.microsoft.com/office/drawing/2014/main" id="{0F154895-95D7-BF5C-55E8-4BFCD24E1C13}"/>
              </a:ext>
            </a:extLst>
          </p:cNvPr>
          <p:cNvSpPr/>
          <p:nvPr/>
        </p:nvSpPr>
        <p:spPr>
          <a:xfrm>
            <a:off x="-5824786" y="9245247"/>
            <a:ext cx="1782349" cy="37694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lang="en-US" sz="2500" b="1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</p:txBody>
      </p:sp>
      <p:sp>
        <p:nvSpPr>
          <p:cNvPr id="15" name="Google Shape;60;p13">
            <a:extLst>
              <a:ext uri="{FF2B5EF4-FFF2-40B4-BE49-F238E27FC236}">
                <a16:creationId xmlns:a16="http://schemas.microsoft.com/office/drawing/2014/main" id="{7A6EACE3-1BD7-AA33-8E67-7F3508078736}"/>
              </a:ext>
            </a:extLst>
          </p:cNvPr>
          <p:cNvSpPr/>
          <p:nvPr/>
        </p:nvSpPr>
        <p:spPr>
          <a:xfrm>
            <a:off x="-5824786" y="9655603"/>
            <a:ext cx="5251177" cy="38751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US" b="1" dirty="0">
                <a:latin typeface="Work Sans"/>
                <a:ea typeface="Work Sans"/>
                <a:cs typeface="Work Sans"/>
                <a:sym typeface="Work Sans"/>
              </a:rPr>
              <a:t>Check the font </a:t>
            </a:r>
            <a:endParaRPr lang="en-US" b="1">
              <a:solidFill>
                <a:srgbClr val="000000"/>
              </a:solidFill>
              <a:cs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latin typeface="Work Sans"/>
                <a:ea typeface="Work Sans"/>
                <a:cs typeface="Work Sans"/>
                <a:sym typeface="Work Sans"/>
              </a:rPr>
              <a:t>Ensure the font of the text boxes on the poster are set to </a:t>
            </a:r>
            <a:r>
              <a:rPr lang="en-US" b="1" dirty="0">
                <a:latin typeface="Work Sans"/>
                <a:ea typeface="Work Sans"/>
                <a:cs typeface="Work Sans"/>
                <a:sym typeface="Work Sans"/>
              </a:rPr>
              <a:t>Arial Black</a:t>
            </a:r>
            <a:r>
              <a:rPr lang="en-US" dirty="0">
                <a:latin typeface="Work Sans"/>
                <a:ea typeface="Work Sans"/>
                <a:cs typeface="Work Sans"/>
                <a:sym typeface="Work Sans"/>
              </a:rPr>
              <a:t>. You can change the font of text by selecting a text box and using the drop-down menu at the top which has a list of fonts.</a:t>
            </a:r>
            <a:endParaRPr lang="en-US" dirty="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 dirty="0">
                <a:latin typeface="Work Sans"/>
                <a:ea typeface="Work Sans"/>
                <a:cs typeface="Work Sans"/>
                <a:sym typeface="Work Sans"/>
              </a:rPr>
              <a:t>GOOGLE SLIDES:</a:t>
            </a:r>
            <a:endParaRPr lang="en-US" b="1" dirty="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>
                <a:latin typeface="Work Sans"/>
                <a:ea typeface="Work Sans"/>
                <a:cs typeface="Work Sans"/>
                <a:sym typeface="Work Sans"/>
              </a:rPr>
              <a:t>When using Google Slides, you may need to add Arial Black to your font list using the “More Fonts” option from the font drop-down menu.</a:t>
            </a:r>
            <a:endParaRPr>
              <a:latin typeface="Work Sans"/>
              <a:ea typeface="Work Sans"/>
              <a:cs typeface="Work Sans"/>
            </a:endParaRPr>
          </a:p>
        </p:txBody>
      </p:sp>
      <p:sp>
        <p:nvSpPr>
          <p:cNvPr id="16" name="Google Shape;59;p13">
            <a:extLst>
              <a:ext uri="{FF2B5EF4-FFF2-40B4-BE49-F238E27FC236}">
                <a16:creationId xmlns:a16="http://schemas.microsoft.com/office/drawing/2014/main" id="{00C280F1-222E-751B-AAB0-EE19730B41C9}"/>
              </a:ext>
            </a:extLst>
          </p:cNvPr>
          <p:cNvSpPr/>
          <p:nvPr/>
        </p:nvSpPr>
        <p:spPr>
          <a:xfrm>
            <a:off x="8676476" y="-231372"/>
            <a:ext cx="1550247" cy="391186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5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" name="Google Shape;58;p13">
            <a:extLst>
              <a:ext uri="{FF2B5EF4-FFF2-40B4-BE49-F238E27FC236}">
                <a16:creationId xmlns:a16="http://schemas.microsoft.com/office/drawing/2014/main" id="{85CEF49D-A382-A760-C1FF-951B89C7CDC6}"/>
              </a:ext>
            </a:extLst>
          </p:cNvPr>
          <p:cNvSpPr/>
          <p:nvPr/>
        </p:nvSpPr>
        <p:spPr>
          <a:xfrm>
            <a:off x="8676474" y="160585"/>
            <a:ext cx="5385812" cy="526937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b="1" dirty="0">
                <a:latin typeface="Work Sans"/>
                <a:cs typeface="Work Sans" charset="0"/>
                <a:sym typeface="Work Sans" charset="0"/>
              </a:rPr>
              <a:t>Export as a PDF using Google Slides:</a:t>
            </a:r>
            <a:endParaRPr lang="en-US" altLang="en-US" b="1">
              <a:latin typeface="Work Sans"/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dirty="0">
                <a:latin typeface="Work Sans"/>
                <a:cs typeface="Work Sans" charset="0"/>
                <a:sym typeface="Work Sans" charset="0"/>
              </a:rPr>
              <a:t>File → Download → PDF Document</a:t>
            </a:r>
            <a:endParaRPr lang="en-US" altLang="en-US" dirty="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dirty="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b="1" dirty="0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b="1">
              <a:latin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dirty="0">
                <a:latin typeface="Work Sans"/>
                <a:cs typeface="Work Sans" charset="0"/>
                <a:sym typeface="Work Sans" charset="0"/>
              </a:rPr>
              <a:t>Select slide. File  → Save As Adobe PDF</a:t>
            </a:r>
            <a:endParaRPr lang="en-US" altLang="en-US" dirty="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b="1" dirty="0">
                <a:latin typeface="Work Sans"/>
                <a:cs typeface="Work Sans" charset="0"/>
                <a:sym typeface="Work Sans" charset="0"/>
              </a:rPr>
              <a:t>______________________________________</a:t>
            </a:r>
            <a:endParaRPr lang="en-US" altLang="en-US" b="1" dirty="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spcBef>
                <a:spcPts val="1800"/>
              </a:spcBef>
              <a:buSzPts val="1100"/>
            </a:pPr>
            <a:r>
              <a:rPr lang="en-US" altLang="en-US" b="1" dirty="0">
                <a:latin typeface="Work Sans"/>
                <a:cs typeface="Work Sans" charset="0"/>
                <a:sym typeface="Work Sans" charset="0"/>
              </a:rPr>
              <a:t>Export as a JPG using Google Slides:</a:t>
            </a:r>
            <a:endParaRPr lang="en-US" altLang="en-US" b="1">
              <a:latin typeface="Work Sans"/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dirty="0">
                <a:latin typeface="Work Sans"/>
                <a:cs typeface="Work Sans" charset="0"/>
                <a:sym typeface="Work Sans" charset="0"/>
              </a:rPr>
              <a:t>File → Download → JPEG Image (Current Slide)</a:t>
            </a:r>
            <a:endParaRPr lang="en-US" altLang="en-US" dirty="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dirty="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b="1" dirty="0">
                <a:latin typeface="Work Sans"/>
                <a:cs typeface="Work Sans" charset="0"/>
                <a:sym typeface="Work Sans" charset="0"/>
              </a:rPr>
              <a:t>Export as a JPG using PPT:</a:t>
            </a:r>
            <a:endParaRPr lang="en-US" altLang="en-US" b="1">
              <a:latin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dirty="0">
                <a:latin typeface="Work Sans"/>
                <a:cs typeface="Work Sans" charset="0"/>
                <a:sym typeface="Work Sans" charset="0"/>
              </a:rPr>
              <a:t>Select slide. File  → Save As  → JPEG Image</a:t>
            </a:r>
            <a:endParaRPr lang="en-US" altLang="en-US" dirty="0">
              <a:latin typeface="Work Sans"/>
              <a:cs typeface="Work Sans" charset="0"/>
            </a:endParaRPr>
          </a:p>
          <a:p>
            <a:pPr>
              <a:lnSpc>
                <a:spcPct val="114999"/>
              </a:lnSpc>
              <a:buSzPts val="1100"/>
            </a:pPr>
            <a:endParaRPr lang="en-US" altLang="en-US" dirty="0">
              <a:latin typeface="Work Sans" charset="0"/>
              <a:cs typeface="Work Sans" charset="0"/>
            </a:endParaRPr>
          </a:p>
          <a:p>
            <a:pPr algn="ctr"/>
            <a:r>
              <a:rPr lang="en-US" b="1" dirty="0"/>
              <a:t>Print the saved PDF or image for </a:t>
            </a:r>
            <a:br>
              <a:rPr lang="en-US" b="1" dirty="0"/>
            </a:br>
            <a:r>
              <a:rPr lang="en-US" b="1" dirty="0"/>
              <a:t>posters or flyers.</a:t>
            </a:r>
            <a:endParaRPr lang="en-US" b="1" dirty="0">
              <a:cs typeface="Calibri"/>
            </a:endParaRPr>
          </a:p>
          <a:p>
            <a:pPr>
              <a:lnSpc>
                <a:spcPct val="114999"/>
              </a:lnSpc>
              <a:buSzPts val="1100"/>
            </a:pPr>
            <a:endParaRPr lang="en-US" altLang="en-US" dirty="0">
              <a:latin typeface="Work Sans" charset="0"/>
              <a:cs typeface="Work Sans" charset="0"/>
            </a:endParaRPr>
          </a:p>
        </p:txBody>
      </p:sp>
      <p:sp>
        <p:nvSpPr>
          <p:cNvPr id="20" name="Google Shape;59;p13">
            <a:extLst>
              <a:ext uri="{FF2B5EF4-FFF2-40B4-BE49-F238E27FC236}">
                <a16:creationId xmlns:a16="http://schemas.microsoft.com/office/drawing/2014/main" id="{EFF0A4F9-725B-E21F-8B9F-9A0883D3210B}"/>
              </a:ext>
            </a:extLst>
          </p:cNvPr>
          <p:cNvSpPr/>
          <p:nvPr/>
        </p:nvSpPr>
        <p:spPr>
          <a:xfrm>
            <a:off x="8676706" y="5957434"/>
            <a:ext cx="2254197" cy="523643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Work Sans"/>
                <a:ea typeface="Work Sans"/>
                <a:cs typeface="Work Sans"/>
                <a:sym typeface="Work Sans"/>
              </a:rPr>
              <a:t>Optional</a:t>
            </a:r>
            <a:endParaRPr sz="25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" name="Google Shape;58;p13">
            <a:extLst>
              <a:ext uri="{FF2B5EF4-FFF2-40B4-BE49-F238E27FC236}">
                <a16:creationId xmlns:a16="http://schemas.microsoft.com/office/drawing/2014/main" id="{2FAAE50B-FA3A-3ABA-F4E3-02A3CD8EB8AB}"/>
              </a:ext>
            </a:extLst>
          </p:cNvPr>
          <p:cNvSpPr/>
          <p:nvPr/>
        </p:nvSpPr>
        <p:spPr>
          <a:xfrm>
            <a:off x="8676474" y="6471646"/>
            <a:ext cx="5533256" cy="543538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b="1" dirty="0">
                <a:latin typeface="Work Sans"/>
                <a:cs typeface="Work Sans" charset="0"/>
                <a:sym typeface="Work Sans" charset="0"/>
              </a:rPr>
              <a:t>Create a custom message</a:t>
            </a:r>
            <a:endParaRPr lang="en-US" altLang="en-US" b="1" dirty="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dirty="0"/>
              <a:t>To update the “Vaccination is” message, start by editing the example message below and replacing it with your custom message. 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Try to match the length of the message currently on the poster to ensure you have room for information below. The font of the text should be </a:t>
            </a:r>
            <a:r>
              <a:rPr lang="en-US" altLang="en-US" b="1" dirty="0"/>
              <a:t>Arial Black. </a:t>
            </a:r>
            <a:r>
              <a:rPr lang="en-US" altLang="en-US" dirty="0"/>
              <a:t>Adjust the font size as needed to fit the space provided.</a:t>
            </a:r>
            <a:endParaRPr lang="en-US" altLang="en-US" dirty="0"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dirty="0"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dirty="0"/>
              <a:t>Once the message is ready, delete the text currently on the poster and replace it with the new message.</a:t>
            </a:r>
            <a:endParaRPr lang="en-US" altLang="en-US" dirty="0"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dirty="0"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dirty="0"/>
              <a:t>To ensure the new message is centered on the poster,  select Arrange </a:t>
            </a:r>
            <a:r>
              <a:rPr lang="en-US" altLang="en-US" dirty="0">
                <a:latin typeface="Work Sans"/>
                <a:cs typeface="Work Sans" charset="0"/>
                <a:sym typeface="Work Sans" charset="0"/>
              </a:rPr>
              <a:t>→ Align → Align Center.</a:t>
            </a:r>
            <a:endParaRPr lang="en-US" altLang="en-US" dirty="0">
              <a:latin typeface="Work Sa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390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D89B6826-0D45-4144-9FBE-1B79BF2EF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62" t="1363" r="1362" b="1363"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A6C1FD-7AFC-46B7-926F-A4E6FC1E8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66" b="19949"/>
          <a:stretch/>
        </p:blipFill>
        <p:spPr>
          <a:xfrm>
            <a:off x="1" y="5675879"/>
            <a:ext cx="4288646" cy="4382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2FA4F2-A2FE-4826-B545-90CDFDFA285B}"/>
              </a:ext>
            </a:extLst>
          </p:cNvPr>
          <p:cNvSpPr/>
          <p:nvPr/>
        </p:nvSpPr>
        <p:spPr>
          <a:xfrm>
            <a:off x="0" y="5692428"/>
            <a:ext cx="4188506" cy="1059656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77C85-21B0-4B46-B71C-D38ACF26DA9A}"/>
              </a:ext>
            </a:extLst>
          </p:cNvPr>
          <p:cNvSpPr/>
          <p:nvPr/>
        </p:nvSpPr>
        <p:spPr>
          <a:xfrm>
            <a:off x="1" y="4673253"/>
            <a:ext cx="3464606" cy="1042987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8EE3C-104F-47C4-B24D-83AC7FF3CBF1}"/>
              </a:ext>
            </a:extLst>
          </p:cNvPr>
          <p:cNvSpPr txBox="1"/>
          <p:nvPr/>
        </p:nvSpPr>
        <p:spPr>
          <a:xfrm>
            <a:off x="415018" y="4554588"/>
            <a:ext cx="28305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YO 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62CF4-6F6A-406C-9CA0-A41DA30BA9B0}"/>
              </a:ext>
            </a:extLst>
          </p:cNvPr>
          <p:cNvSpPr txBox="1"/>
          <p:nvPr/>
        </p:nvSpPr>
        <p:spPr>
          <a:xfrm>
            <a:off x="415017" y="6844757"/>
            <a:ext cx="3406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Cuando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tengas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oportunidad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ponte</a:t>
            </a:r>
            <a:r>
              <a:rPr lang="en-US" sz="3600" dirty="0">
                <a:solidFill>
                  <a:schemeClr val="bg1"/>
                </a:solidFill>
              </a:rPr>
              <a:t> la </a:t>
            </a:r>
            <a:r>
              <a:rPr lang="en-US" sz="3600" dirty="0" err="1">
                <a:solidFill>
                  <a:schemeClr val="bg1"/>
                </a:solidFill>
              </a:rPr>
              <a:t>vacuna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contra COVID-19.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06EA8-3683-49C2-A084-0555FC25E03D}"/>
              </a:ext>
            </a:extLst>
          </p:cNvPr>
          <p:cNvSpPr txBox="1"/>
          <p:nvPr/>
        </p:nvSpPr>
        <p:spPr>
          <a:xfrm>
            <a:off x="415017" y="5606703"/>
            <a:ext cx="35020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LA PUSE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BC75A-A96F-4D4B-AD74-85706EB64ED3}"/>
              </a:ext>
            </a:extLst>
          </p:cNvPr>
          <p:cNvSpPr txBox="1"/>
          <p:nvPr/>
        </p:nvSpPr>
        <p:spPr>
          <a:xfrm>
            <a:off x="1562142" y="9221830"/>
            <a:ext cx="2104882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</a:rPr>
              <a:t>www.migrantclinician.org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ACF4F-3A1D-4762-A9B0-C502D8A0D9B5}"/>
              </a:ext>
            </a:extLst>
          </p:cNvPr>
          <p:cNvSpPr txBox="1"/>
          <p:nvPr/>
        </p:nvSpPr>
        <p:spPr>
          <a:xfrm>
            <a:off x="1750896" y="9496531"/>
            <a:ext cx="92768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dirty="0">
                <a:solidFill>
                  <a:schemeClr val="bg1"/>
                </a:solidFill>
              </a:rPr>
              <a:t>@</a:t>
            </a:r>
            <a:r>
              <a:rPr lang="en-US" sz="1000" dirty="0">
                <a:solidFill>
                  <a:schemeClr val="bg1"/>
                </a:solidFill>
              </a:rPr>
              <a:t>migrantclinician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AD38A-4F6C-4231-96AC-76DABDB1A0A6}"/>
              </a:ext>
            </a:extLst>
          </p:cNvPr>
          <p:cNvSpPr txBox="1"/>
          <p:nvPr/>
        </p:nvSpPr>
        <p:spPr>
          <a:xfrm>
            <a:off x="2936123" y="9495794"/>
            <a:ext cx="69137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chemeClr val="bg1"/>
                </a:solidFill>
              </a:rPr>
              <a:t>@tweetMCN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9D504D9-60CF-4E4C-B5B1-C7CD8533B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2618" y="9476666"/>
            <a:ext cx="167640" cy="167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665CD66-25E6-4174-8240-F5BCE0D3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6578" y="9476666"/>
            <a:ext cx="167640" cy="167640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0C3572-AF1E-40B5-8381-433961B04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9246800"/>
            <a:ext cx="927681" cy="4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2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972887D7-6892-4B44-9BED-80D461004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38" t="1390" r="1538" b="1687"/>
          <a:stretch/>
        </p:blipFill>
        <p:spPr>
          <a:xfrm>
            <a:off x="0" y="-1"/>
            <a:ext cx="7772400" cy="1005840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A6C1FD-7AFC-46B7-926F-A4E6FC1E82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66" b="19949"/>
          <a:stretch/>
        </p:blipFill>
        <p:spPr>
          <a:xfrm>
            <a:off x="1" y="5675879"/>
            <a:ext cx="4288646" cy="43825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2FA4F2-A2FE-4826-B545-90CDFDFA285B}"/>
              </a:ext>
            </a:extLst>
          </p:cNvPr>
          <p:cNvSpPr/>
          <p:nvPr/>
        </p:nvSpPr>
        <p:spPr>
          <a:xfrm>
            <a:off x="0" y="5692428"/>
            <a:ext cx="4188506" cy="1059656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477C85-21B0-4B46-B71C-D38ACF26DA9A}"/>
              </a:ext>
            </a:extLst>
          </p:cNvPr>
          <p:cNvSpPr/>
          <p:nvPr/>
        </p:nvSpPr>
        <p:spPr>
          <a:xfrm>
            <a:off x="1" y="4673253"/>
            <a:ext cx="3464606" cy="1042987"/>
          </a:xfrm>
          <a:prstGeom prst="rect">
            <a:avLst/>
          </a:prstGeom>
          <a:solidFill>
            <a:srgbClr val="ECA33B"/>
          </a:solidFill>
          <a:ln>
            <a:noFill/>
          </a:ln>
          <a:effectLst>
            <a:outerShdw blurRad="101600" dist="25400" dir="2700000" sx="101000" sy="101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8EE3C-104F-47C4-B24D-83AC7FF3CBF1}"/>
              </a:ext>
            </a:extLst>
          </p:cNvPr>
          <p:cNvSpPr txBox="1"/>
          <p:nvPr/>
        </p:nvSpPr>
        <p:spPr>
          <a:xfrm>
            <a:off x="415018" y="4554588"/>
            <a:ext cx="283051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YO 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A62CF4-6F6A-406C-9CA0-A41DA30BA9B0}"/>
              </a:ext>
            </a:extLst>
          </p:cNvPr>
          <p:cNvSpPr txBox="1"/>
          <p:nvPr/>
        </p:nvSpPr>
        <p:spPr>
          <a:xfrm>
            <a:off x="415017" y="6844757"/>
            <a:ext cx="3406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Cuando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tengas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la </a:t>
            </a:r>
            <a:r>
              <a:rPr lang="en-US" sz="3600" dirty="0" err="1">
                <a:solidFill>
                  <a:schemeClr val="bg1"/>
                </a:solidFill>
              </a:rPr>
              <a:t>oportunidad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ponte</a:t>
            </a:r>
            <a:r>
              <a:rPr lang="en-US" sz="3600" dirty="0">
                <a:solidFill>
                  <a:schemeClr val="bg1"/>
                </a:solidFill>
              </a:rPr>
              <a:t> la </a:t>
            </a:r>
            <a:r>
              <a:rPr lang="en-US" sz="3600" dirty="0" err="1">
                <a:solidFill>
                  <a:schemeClr val="bg1"/>
                </a:solidFill>
              </a:rPr>
              <a:t>vacuna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contra COVID-19.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06EA8-3683-49C2-A084-0555FC25E03D}"/>
              </a:ext>
            </a:extLst>
          </p:cNvPr>
          <p:cNvSpPr txBox="1"/>
          <p:nvPr/>
        </p:nvSpPr>
        <p:spPr>
          <a:xfrm>
            <a:off x="415017" y="5606703"/>
            <a:ext cx="350202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LA PUSE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ABC75A-A96F-4D4B-AD74-85706EB64ED3}"/>
              </a:ext>
            </a:extLst>
          </p:cNvPr>
          <p:cNvSpPr txBox="1"/>
          <p:nvPr/>
        </p:nvSpPr>
        <p:spPr>
          <a:xfrm>
            <a:off x="1562142" y="9221830"/>
            <a:ext cx="2104882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>
                <a:solidFill>
                  <a:schemeClr val="bg1"/>
                </a:solidFill>
              </a:rPr>
              <a:t>www.migrantclinician.org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0ACF4F-3A1D-4762-A9B0-C502D8A0D9B5}"/>
              </a:ext>
            </a:extLst>
          </p:cNvPr>
          <p:cNvSpPr txBox="1"/>
          <p:nvPr/>
        </p:nvSpPr>
        <p:spPr>
          <a:xfrm>
            <a:off x="1750896" y="9496531"/>
            <a:ext cx="92768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dirty="0">
                <a:solidFill>
                  <a:schemeClr val="bg1"/>
                </a:solidFill>
              </a:rPr>
              <a:t>@</a:t>
            </a:r>
            <a:r>
              <a:rPr lang="en-US" sz="1000" dirty="0">
                <a:solidFill>
                  <a:schemeClr val="bg1"/>
                </a:solidFill>
              </a:rPr>
              <a:t>migrantclinician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CAD38A-4F6C-4231-96AC-76DABDB1A0A6}"/>
              </a:ext>
            </a:extLst>
          </p:cNvPr>
          <p:cNvSpPr txBox="1"/>
          <p:nvPr/>
        </p:nvSpPr>
        <p:spPr>
          <a:xfrm>
            <a:off x="2936123" y="9495794"/>
            <a:ext cx="691371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000" dirty="0">
                <a:solidFill>
                  <a:schemeClr val="bg1"/>
                </a:solidFill>
              </a:rPr>
              <a:t>@tweetMCN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9D504D9-60CF-4E4C-B5B1-C7CD8533B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52618" y="9476666"/>
            <a:ext cx="167640" cy="167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665CD66-25E6-4174-8240-F5BCE0D38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6578" y="9476666"/>
            <a:ext cx="167640" cy="167640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0C3572-AF1E-40B5-8381-433961B04A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58" y="9246800"/>
            <a:ext cx="927681" cy="49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6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c26430-a315-4af5-adc1-01dd73fddcaa" xsi:nil="true"/>
    <lcf76f155ced4ddcb4097134ff3c332f xmlns="52dc71b5-9fce-474c-a159-9e293c463a9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9C81535FCB67498966F15EB9FFB12C" ma:contentTypeVersion="16" ma:contentTypeDescription="Create a new document." ma:contentTypeScope="" ma:versionID="3695d4a87d4fca80357a7dfbd26aa240">
  <xsd:schema xmlns:xsd="http://www.w3.org/2001/XMLSchema" xmlns:xs="http://www.w3.org/2001/XMLSchema" xmlns:p="http://schemas.microsoft.com/office/2006/metadata/properties" xmlns:ns2="52dc71b5-9fce-474c-a159-9e293c463a9b" xmlns:ns3="3bc26430-a315-4af5-adc1-01dd73fddcaa" targetNamespace="http://schemas.microsoft.com/office/2006/metadata/properties" ma:root="true" ma:fieldsID="e3fde4395f22cd2a386193e3be9772d1" ns2:_="" ns3:_="">
    <xsd:import namespace="52dc71b5-9fce-474c-a159-9e293c463a9b"/>
    <xsd:import namespace="3bc26430-a315-4af5-adc1-01dd73fdd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c71b5-9fce-474c-a159-9e293c463a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26430-a315-4af5-adc1-01dd73fdd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ddf973-3743-4977-b718-49762e649617}" ma:internalName="TaxCatchAll" ma:showField="CatchAllData" ma:web="3bc26430-a315-4af5-adc1-01dd73fdd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77EE35-9E52-4111-970E-8DF91F1F7F89}">
  <ds:schemaRefs>
    <ds:schemaRef ds:uri="http://schemas.microsoft.com/office/2006/metadata/properties"/>
    <ds:schemaRef ds:uri="http://schemas.microsoft.com/office/infopath/2007/PartnerControls"/>
    <ds:schemaRef ds:uri="3bc26430-a315-4af5-adc1-01dd73fddcaa"/>
    <ds:schemaRef ds:uri="52dc71b5-9fce-474c-a159-9e293c463a9b"/>
  </ds:schemaRefs>
</ds:datastoreItem>
</file>

<file path=customXml/itemProps2.xml><?xml version="1.0" encoding="utf-8"?>
<ds:datastoreItem xmlns:ds="http://schemas.openxmlformats.org/officeDocument/2006/customXml" ds:itemID="{CD5D623E-A067-40D4-A0C6-1B02820918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3F8D39-FB3B-4C72-B0CC-72F90BB71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dc71b5-9fce-474c-a159-9e293c463a9b"/>
    <ds:schemaRef ds:uri="3bc26430-a315-4af5-adc1-01dd73fdd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72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Giovanni Lopez-Quezada</cp:lastModifiedBy>
  <cp:revision>83</cp:revision>
  <dcterms:created xsi:type="dcterms:W3CDTF">2021-03-16T22:11:36Z</dcterms:created>
  <dcterms:modified xsi:type="dcterms:W3CDTF">2022-11-10T16:28:24Z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0x0101009E9C81535FCB67498966F15EB9FFB12C</vt:lpwstr>
  </property>
  <property fmtid="{D5CDD505-2E9C-101B-9397-08002B2CF9AE}" pid="3" name="MediaServiceImageTags">
    <vt:lpwstr/>
  </property>
</Properties>
</file>