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4"/>
  </p:notesMasterIdLst>
  <p:handoutMasterIdLst>
    <p:handoutMasterId r:id="rId65"/>
  </p:handoutMasterIdLst>
  <p:sldIdLst>
    <p:sldId id="316" r:id="rId6"/>
    <p:sldId id="349" r:id="rId7"/>
    <p:sldId id="339" r:id="rId8"/>
    <p:sldId id="259" r:id="rId9"/>
    <p:sldId id="258" r:id="rId10"/>
    <p:sldId id="260" r:id="rId11"/>
    <p:sldId id="261" r:id="rId12"/>
    <p:sldId id="262" r:id="rId13"/>
    <p:sldId id="263" r:id="rId14"/>
    <p:sldId id="264" r:id="rId15"/>
    <p:sldId id="270" r:id="rId16"/>
    <p:sldId id="265" r:id="rId17"/>
    <p:sldId id="313" r:id="rId18"/>
    <p:sldId id="266" r:id="rId19"/>
    <p:sldId id="279" r:id="rId20"/>
    <p:sldId id="277" r:id="rId21"/>
    <p:sldId id="322" r:id="rId22"/>
    <p:sldId id="268" r:id="rId23"/>
    <p:sldId id="323" r:id="rId24"/>
    <p:sldId id="271" r:id="rId25"/>
    <p:sldId id="328" r:id="rId26"/>
    <p:sldId id="348" r:id="rId27"/>
    <p:sldId id="346" r:id="rId28"/>
    <p:sldId id="324" r:id="rId29"/>
    <p:sldId id="276" r:id="rId30"/>
    <p:sldId id="329" r:id="rId31"/>
    <p:sldId id="344" r:id="rId32"/>
    <p:sldId id="327" r:id="rId33"/>
    <p:sldId id="343" r:id="rId34"/>
    <p:sldId id="345" r:id="rId35"/>
    <p:sldId id="275" r:id="rId36"/>
    <p:sldId id="292" r:id="rId37"/>
    <p:sldId id="284" r:id="rId38"/>
    <p:sldId id="309" r:id="rId39"/>
    <p:sldId id="286" r:id="rId40"/>
    <p:sldId id="287" r:id="rId41"/>
    <p:sldId id="288" r:id="rId42"/>
    <p:sldId id="335" r:id="rId43"/>
    <p:sldId id="289" r:id="rId44"/>
    <p:sldId id="291" r:id="rId45"/>
    <p:sldId id="315" r:id="rId46"/>
    <p:sldId id="325" r:id="rId47"/>
    <p:sldId id="321" r:id="rId48"/>
    <p:sldId id="294" r:id="rId49"/>
    <p:sldId id="295" r:id="rId50"/>
    <p:sldId id="334" r:id="rId51"/>
    <p:sldId id="336" r:id="rId52"/>
    <p:sldId id="297" r:id="rId53"/>
    <p:sldId id="337" r:id="rId54"/>
    <p:sldId id="298" r:id="rId55"/>
    <p:sldId id="296" r:id="rId56"/>
    <p:sldId id="338" r:id="rId57"/>
    <p:sldId id="299" r:id="rId58"/>
    <p:sldId id="300" r:id="rId59"/>
    <p:sldId id="301" r:id="rId60"/>
    <p:sldId id="285" r:id="rId61"/>
    <p:sldId id="311" r:id="rId62"/>
    <p:sldId id="341" r:id="rId63"/>
  </p:sldIdLst>
  <p:sldSz cx="12192000" cy="6858000"/>
  <p:notesSz cx="7315200" cy="96012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ian" initials="J"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0922"/>
    <a:srgbClr val="F6F4F9"/>
    <a:srgbClr val="3A302E"/>
    <a:srgbClr val="4F81BD"/>
    <a:srgbClr val="FFFF00"/>
    <a:srgbClr val="CECFD1"/>
    <a:srgbClr val="FF9A17"/>
    <a:srgbClr val="3A0C24"/>
    <a:srgbClr val="936743"/>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02" autoAdjust="0"/>
  </p:normalViewPr>
  <p:slideViewPr>
    <p:cSldViewPr>
      <p:cViewPr varScale="1">
        <p:scale>
          <a:sx n="105" d="100"/>
          <a:sy n="105" d="100"/>
        </p:scale>
        <p:origin x="1018" y="67"/>
      </p:cViewPr>
      <p:guideLst>
        <p:guide orient="horz" pos="2160"/>
        <p:guide pos="3840"/>
      </p:guideLst>
    </p:cSldViewPr>
  </p:slideViewPr>
  <p:notesTextViewPr>
    <p:cViewPr>
      <p:scale>
        <a:sx n="1" d="1"/>
        <a:sy n="1" d="1"/>
      </p:scale>
      <p:origin x="0" y="0"/>
    </p:cViewPr>
  </p:notesTextViewPr>
  <p:sorterViewPr>
    <p:cViewPr>
      <p:scale>
        <a:sx n="200" d="100"/>
        <a:sy n="200" d="100"/>
      </p:scale>
      <p:origin x="0" y="-19704"/>
    </p:cViewPr>
  </p:sorterViewPr>
  <p:notesViewPr>
    <p:cSldViewPr>
      <p:cViewPr varScale="1">
        <p:scale>
          <a:sx n="90" d="100"/>
          <a:sy n="90" d="100"/>
        </p:scale>
        <p:origin x="-374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ata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4.xml.rels><?xml version="1.0" encoding="UTF-8" standalone="yes"?>
<Relationships xmlns="http://schemas.openxmlformats.org/package/2006/relationships"><Relationship Id="rId1" Type="http://schemas.openxmlformats.org/officeDocument/2006/relationships/image" Target="../media/image31.jpeg"/></Relationships>
</file>

<file path=ppt/diagrams/_rels/data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ata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diagrams/_rels/data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diagrams/_rels/data8.xml.rels><?xml version="1.0" encoding="UTF-8" standalone="yes"?>
<Relationships xmlns="http://schemas.openxmlformats.org/package/2006/relationships"><Relationship Id="rId1" Type="http://schemas.openxmlformats.org/officeDocument/2006/relationships/image" Target="../media/image8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82.jpe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4ED20-7329-4BF9-9783-BE0401E08336}" type="doc">
      <dgm:prSet loTypeId="urn:microsoft.com/office/officeart/2008/layout/PictureAccentList" loCatId="list" qsTypeId="urn:microsoft.com/office/officeart/2005/8/quickstyle/simple2" qsCatId="simple" csTypeId="urn:microsoft.com/office/officeart/2005/8/colors/accent1_4" csCatId="accent1" phldr="1"/>
      <dgm:spPr/>
      <dgm:t>
        <a:bodyPr/>
        <a:lstStyle/>
        <a:p>
          <a:endParaRPr lang="en-US"/>
        </a:p>
      </dgm:t>
    </dgm:pt>
    <dgm:pt modelId="{1441F7C2-F629-4AB2-9C6E-ACA5A721BC86}">
      <dgm:prSet phldrT="[Text]"/>
      <dgm:spPr/>
      <dgm:t>
        <a:bodyPr/>
        <a:lstStyle/>
        <a:p>
          <a:r>
            <a:rPr lang="en-US"/>
            <a:t>Hoy hablaremos sobre</a:t>
          </a:r>
        </a:p>
      </dgm:t>
    </dgm:pt>
    <dgm:pt modelId="{83136B86-8FDB-4A33-97A1-C8C49412512D}" type="parTrans" cxnId="{D1421D9C-797F-499A-9E18-6A088322D59D}">
      <dgm:prSet/>
      <dgm:spPr/>
      <dgm:t>
        <a:bodyPr/>
        <a:lstStyle/>
        <a:p>
          <a:endParaRPr lang="en-US"/>
        </a:p>
      </dgm:t>
    </dgm:pt>
    <dgm:pt modelId="{0C6C44E2-11B2-4200-9815-30C82D09CF48}" type="sibTrans" cxnId="{D1421D9C-797F-499A-9E18-6A088322D59D}">
      <dgm:prSet/>
      <dgm:spPr/>
      <dgm:t>
        <a:bodyPr/>
        <a:lstStyle/>
        <a:p>
          <a:endParaRPr lang="en-US"/>
        </a:p>
      </dgm:t>
    </dgm:pt>
    <dgm:pt modelId="{B7DAE410-8B01-4B5B-BB48-5CC931642016}">
      <dgm:prSet/>
      <dgm:spPr/>
      <dgm:t>
        <a:bodyPr/>
        <a:lstStyle/>
        <a:p>
          <a:r>
            <a:rPr lang="es-ES"/>
            <a:t>¿Cómo se pueden evitar las enfermedades causadas por el calor?</a:t>
          </a:r>
          <a:endParaRPr lang="en-US"/>
        </a:p>
      </dgm:t>
    </dgm:pt>
    <dgm:pt modelId="{22FFFBC3-150E-4677-A8BE-4A820773271C}" type="parTrans" cxnId="{FB0883B4-15F1-478B-BE9A-C6EE79FD063F}">
      <dgm:prSet/>
      <dgm:spPr/>
      <dgm:t>
        <a:bodyPr/>
        <a:lstStyle/>
        <a:p>
          <a:endParaRPr lang="en-US"/>
        </a:p>
      </dgm:t>
    </dgm:pt>
    <dgm:pt modelId="{FD419177-0B0C-4F0F-81F9-7E80261E7F66}" type="sibTrans" cxnId="{FB0883B4-15F1-478B-BE9A-C6EE79FD063F}">
      <dgm:prSet/>
      <dgm:spPr/>
      <dgm:t>
        <a:bodyPr/>
        <a:lstStyle/>
        <a:p>
          <a:endParaRPr lang="en-US"/>
        </a:p>
      </dgm:t>
    </dgm:pt>
    <dgm:pt modelId="{D8AB8C54-8EBC-4FD9-B1FF-4B62F9D9C3DF}">
      <dgm:prSet/>
      <dgm:spPr/>
      <dgm:t>
        <a:bodyPr/>
        <a:lstStyle/>
        <a:p>
          <a:r>
            <a:rPr lang="es-ES"/>
            <a:t>Qué hacer si usted o alguien que conoce experimenta una enfermedad causada por el calor</a:t>
          </a:r>
          <a:endParaRPr lang="en-US"/>
        </a:p>
      </dgm:t>
    </dgm:pt>
    <dgm:pt modelId="{B78F3B8F-D5B9-4904-A2A6-9CF4FD1020D4}" type="parTrans" cxnId="{C373A92D-2121-4AB0-8A93-7B7E83B3032C}">
      <dgm:prSet/>
      <dgm:spPr/>
      <dgm:t>
        <a:bodyPr/>
        <a:lstStyle/>
        <a:p>
          <a:endParaRPr lang="en-US"/>
        </a:p>
      </dgm:t>
    </dgm:pt>
    <dgm:pt modelId="{E2D71C58-9049-4122-9DC3-786CD6CD20C1}" type="sibTrans" cxnId="{C373A92D-2121-4AB0-8A93-7B7E83B3032C}">
      <dgm:prSet/>
      <dgm:spPr/>
      <dgm:t>
        <a:bodyPr/>
        <a:lstStyle/>
        <a:p>
          <a:endParaRPr lang="en-US"/>
        </a:p>
      </dgm:t>
    </dgm:pt>
    <dgm:pt modelId="{4C779D83-19DA-47F7-8759-C99FB2593E46}">
      <dgm:prSet phldrT="[Text]"/>
      <dgm:spPr/>
      <dgm:t>
        <a:bodyPr/>
        <a:lstStyle/>
        <a:p>
          <a:r>
            <a:rPr lang="es-ES"/>
            <a:t>¿Por qué ocurren las enfermedades causadas por el calor?</a:t>
          </a:r>
          <a:endParaRPr lang="en-US"/>
        </a:p>
      </dgm:t>
    </dgm:pt>
    <dgm:pt modelId="{6B05A435-D88D-43EB-8B49-F9F4564B988B}" type="parTrans" cxnId="{3FF66D7B-8D5B-496A-A471-EA7964FB85E6}">
      <dgm:prSet/>
      <dgm:spPr/>
      <dgm:t>
        <a:bodyPr/>
        <a:lstStyle/>
        <a:p>
          <a:endParaRPr lang="en-US"/>
        </a:p>
      </dgm:t>
    </dgm:pt>
    <dgm:pt modelId="{5CDF79E2-07E4-4BB0-9077-4578BEAABC82}" type="sibTrans" cxnId="{3FF66D7B-8D5B-496A-A471-EA7964FB85E6}">
      <dgm:prSet/>
      <dgm:spPr/>
      <dgm:t>
        <a:bodyPr/>
        <a:lstStyle/>
        <a:p>
          <a:endParaRPr lang="en-US"/>
        </a:p>
      </dgm:t>
    </dgm:pt>
    <dgm:pt modelId="{E97A5951-4F37-4FCE-93ED-6D6F181AAFD5}" type="pres">
      <dgm:prSet presAssocID="{0104ED20-7329-4BF9-9783-BE0401E08336}" presName="layout" presStyleCnt="0">
        <dgm:presLayoutVars>
          <dgm:chMax/>
          <dgm:chPref/>
          <dgm:dir/>
          <dgm:animOne val="branch"/>
          <dgm:animLvl val="lvl"/>
          <dgm:resizeHandles/>
        </dgm:presLayoutVars>
      </dgm:prSet>
      <dgm:spPr/>
    </dgm:pt>
    <dgm:pt modelId="{B8761C98-55C0-43EA-912D-03BC0F68195A}" type="pres">
      <dgm:prSet presAssocID="{1441F7C2-F629-4AB2-9C6E-ACA5A721BC86}" presName="root" presStyleCnt="0">
        <dgm:presLayoutVars>
          <dgm:chMax/>
          <dgm:chPref val="4"/>
        </dgm:presLayoutVars>
      </dgm:prSet>
      <dgm:spPr/>
    </dgm:pt>
    <dgm:pt modelId="{1D0AC5F6-EBF0-4F17-B2AE-9BE3FA86667C}" type="pres">
      <dgm:prSet presAssocID="{1441F7C2-F629-4AB2-9C6E-ACA5A721BC86}" presName="rootComposite" presStyleCnt="0">
        <dgm:presLayoutVars/>
      </dgm:prSet>
      <dgm:spPr/>
    </dgm:pt>
    <dgm:pt modelId="{27BAC2DD-7D5A-4C5B-8668-CF1336BB96DD}" type="pres">
      <dgm:prSet presAssocID="{1441F7C2-F629-4AB2-9C6E-ACA5A721BC86}" presName="rootText" presStyleLbl="node0" presStyleIdx="0" presStyleCnt="1">
        <dgm:presLayoutVars>
          <dgm:chMax/>
          <dgm:chPref val="4"/>
        </dgm:presLayoutVars>
      </dgm:prSet>
      <dgm:spPr/>
    </dgm:pt>
    <dgm:pt modelId="{3FA59DB1-A179-4C11-BABF-2FDAD81AB8C0}" type="pres">
      <dgm:prSet presAssocID="{1441F7C2-F629-4AB2-9C6E-ACA5A721BC86}" presName="childShape" presStyleCnt="0">
        <dgm:presLayoutVars>
          <dgm:chMax val="0"/>
          <dgm:chPref val="0"/>
        </dgm:presLayoutVars>
      </dgm:prSet>
      <dgm:spPr/>
    </dgm:pt>
    <dgm:pt modelId="{CEC81785-7F6E-498A-9D1E-58316942FE62}" type="pres">
      <dgm:prSet presAssocID="{4C779D83-19DA-47F7-8759-C99FB2593E46}" presName="childComposite" presStyleCnt="0">
        <dgm:presLayoutVars>
          <dgm:chMax val="0"/>
          <dgm:chPref val="0"/>
        </dgm:presLayoutVars>
      </dgm:prSet>
      <dgm:spPr/>
    </dgm:pt>
    <dgm:pt modelId="{E60DB5AC-203B-4DA7-AED4-0A81A276D541}" type="pres">
      <dgm:prSet presAssocID="{4C779D83-19DA-47F7-8759-C99FB2593E46}"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C2E0237-9819-40D0-A72F-F8C29580A7D4}" type="pres">
      <dgm:prSet presAssocID="{4C779D83-19DA-47F7-8759-C99FB2593E46}" presName="childText" presStyleLbl="lnNode1" presStyleIdx="0" presStyleCnt="3">
        <dgm:presLayoutVars>
          <dgm:chMax val="0"/>
          <dgm:chPref val="0"/>
          <dgm:bulletEnabled val="1"/>
        </dgm:presLayoutVars>
      </dgm:prSet>
      <dgm:spPr/>
    </dgm:pt>
    <dgm:pt modelId="{E4414A98-8572-45C3-9B97-7EACE3E9DC1B}" type="pres">
      <dgm:prSet presAssocID="{B7DAE410-8B01-4B5B-BB48-5CC931642016}" presName="childComposite" presStyleCnt="0">
        <dgm:presLayoutVars>
          <dgm:chMax val="0"/>
          <dgm:chPref val="0"/>
        </dgm:presLayoutVars>
      </dgm:prSet>
      <dgm:spPr/>
    </dgm:pt>
    <dgm:pt modelId="{9C56D22D-9BB9-49CA-BB15-74704226AE12}" type="pres">
      <dgm:prSet presAssocID="{B7DAE410-8B01-4B5B-BB48-5CC931642016}"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EC6BD3-2676-4BFC-B40E-D3F2270CB093}" type="pres">
      <dgm:prSet presAssocID="{B7DAE410-8B01-4B5B-BB48-5CC931642016}" presName="childText" presStyleLbl="lnNode1" presStyleIdx="1" presStyleCnt="3">
        <dgm:presLayoutVars>
          <dgm:chMax val="0"/>
          <dgm:chPref val="0"/>
          <dgm:bulletEnabled val="1"/>
        </dgm:presLayoutVars>
      </dgm:prSet>
      <dgm:spPr/>
    </dgm:pt>
    <dgm:pt modelId="{D3BF0093-BC6C-4D60-A6EB-FB569BE5642C}" type="pres">
      <dgm:prSet presAssocID="{D8AB8C54-8EBC-4FD9-B1FF-4B62F9D9C3DF}" presName="childComposite" presStyleCnt="0">
        <dgm:presLayoutVars>
          <dgm:chMax val="0"/>
          <dgm:chPref val="0"/>
        </dgm:presLayoutVars>
      </dgm:prSet>
      <dgm:spPr/>
    </dgm:pt>
    <dgm:pt modelId="{EC43377F-DA07-46E8-B62D-1CFBAA5609DF}" type="pres">
      <dgm:prSet presAssocID="{D8AB8C54-8EBC-4FD9-B1FF-4B62F9D9C3DF}"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C94A768-0CD5-43A9-B7F5-CE799D0F4E9E}" type="pres">
      <dgm:prSet presAssocID="{D8AB8C54-8EBC-4FD9-B1FF-4B62F9D9C3DF}" presName="childText" presStyleLbl="lnNode1" presStyleIdx="2" presStyleCnt="3">
        <dgm:presLayoutVars>
          <dgm:chMax val="0"/>
          <dgm:chPref val="0"/>
          <dgm:bulletEnabled val="1"/>
        </dgm:presLayoutVars>
      </dgm:prSet>
      <dgm:spPr/>
    </dgm:pt>
  </dgm:ptLst>
  <dgm:cxnLst>
    <dgm:cxn modelId="{C373A92D-2121-4AB0-8A93-7B7E83B3032C}" srcId="{1441F7C2-F629-4AB2-9C6E-ACA5A721BC86}" destId="{D8AB8C54-8EBC-4FD9-B1FF-4B62F9D9C3DF}" srcOrd="2" destOrd="0" parTransId="{B78F3B8F-D5B9-4904-A2A6-9CF4FD1020D4}" sibTransId="{E2D71C58-9049-4122-9DC3-786CD6CD20C1}"/>
    <dgm:cxn modelId="{3FF66D7B-8D5B-496A-A471-EA7964FB85E6}" srcId="{1441F7C2-F629-4AB2-9C6E-ACA5A721BC86}" destId="{4C779D83-19DA-47F7-8759-C99FB2593E46}" srcOrd="0" destOrd="0" parTransId="{6B05A435-D88D-43EB-8B49-F9F4564B988B}" sibTransId="{5CDF79E2-07E4-4BB0-9077-4578BEAABC82}"/>
    <dgm:cxn modelId="{6C1A8A80-0815-4994-89C3-D4E78B82D3DA}" type="presOf" srcId="{4C779D83-19DA-47F7-8759-C99FB2593E46}" destId="{8C2E0237-9819-40D0-A72F-F8C29580A7D4}" srcOrd="0" destOrd="0" presId="urn:microsoft.com/office/officeart/2008/layout/PictureAccentList"/>
    <dgm:cxn modelId="{F64D6C9B-5FE3-4560-A14A-1D4332FCE218}" type="presOf" srcId="{0104ED20-7329-4BF9-9783-BE0401E08336}" destId="{E97A5951-4F37-4FCE-93ED-6D6F181AAFD5}" srcOrd="0" destOrd="0" presId="urn:microsoft.com/office/officeart/2008/layout/PictureAccentList"/>
    <dgm:cxn modelId="{D1421D9C-797F-499A-9E18-6A088322D59D}" srcId="{0104ED20-7329-4BF9-9783-BE0401E08336}" destId="{1441F7C2-F629-4AB2-9C6E-ACA5A721BC86}" srcOrd="0" destOrd="0" parTransId="{83136B86-8FDB-4A33-97A1-C8C49412512D}" sibTransId="{0C6C44E2-11B2-4200-9815-30C82D09CF48}"/>
    <dgm:cxn modelId="{DC3B71A9-361E-48EA-A2D4-C556A1AE4C4E}" type="presOf" srcId="{D8AB8C54-8EBC-4FD9-B1FF-4B62F9D9C3DF}" destId="{2C94A768-0CD5-43A9-B7F5-CE799D0F4E9E}" srcOrd="0" destOrd="0" presId="urn:microsoft.com/office/officeart/2008/layout/PictureAccentList"/>
    <dgm:cxn modelId="{FB0883B4-15F1-478B-BE9A-C6EE79FD063F}" srcId="{1441F7C2-F629-4AB2-9C6E-ACA5A721BC86}" destId="{B7DAE410-8B01-4B5B-BB48-5CC931642016}" srcOrd="1" destOrd="0" parTransId="{22FFFBC3-150E-4677-A8BE-4A820773271C}" sibTransId="{FD419177-0B0C-4F0F-81F9-7E80261E7F66}"/>
    <dgm:cxn modelId="{B214F1C1-C7EE-4FDA-82E2-20A1FF1AC375}" type="presOf" srcId="{B7DAE410-8B01-4B5B-BB48-5CC931642016}" destId="{C8EC6BD3-2676-4BFC-B40E-D3F2270CB093}" srcOrd="0" destOrd="0" presId="urn:microsoft.com/office/officeart/2008/layout/PictureAccentList"/>
    <dgm:cxn modelId="{AB0162D6-C9F6-4427-A778-25E367C76F73}" type="presOf" srcId="{1441F7C2-F629-4AB2-9C6E-ACA5A721BC86}" destId="{27BAC2DD-7D5A-4C5B-8668-CF1336BB96DD}" srcOrd="0" destOrd="0" presId="urn:microsoft.com/office/officeart/2008/layout/PictureAccentList"/>
    <dgm:cxn modelId="{3CA6637B-B2DD-4EB7-A246-933B081E2EC8}" type="presParOf" srcId="{E97A5951-4F37-4FCE-93ED-6D6F181AAFD5}" destId="{B8761C98-55C0-43EA-912D-03BC0F68195A}" srcOrd="0" destOrd="0" presId="urn:microsoft.com/office/officeart/2008/layout/PictureAccentList"/>
    <dgm:cxn modelId="{50E0831C-BF1C-406F-9BE9-D5C8D694BDC5}" type="presParOf" srcId="{B8761C98-55C0-43EA-912D-03BC0F68195A}" destId="{1D0AC5F6-EBF0-4F17-B2AE-9BE3FA86667C}" srcOrd="0" destOrd="0" presId="urn:microsoft.com/office/officeart/2008/layout/PictureAccentList"/>
    <dgm:cxn modelId="{BA065CA4-2834-425E-BB25-6B2A5300969C}" type="presParOf" srcId="{1D0AC5F6-EBF0-4F17-B2AE-9BE3FA86667C}" destId="{27BAC2DD-7D5A-4C5B-8668-CF1336BB96DD}" srcOrd="0" destOrd="0" presId="urn:microsoft.com/office/officeart/2008/layout/PictureAccentList"/>
    <dgm:cxn modelId="{65D0CF22-DB89-4136-8216-7A2B7E5BC844}" type="presParOf" srcId="{B8761C98-55C0-43EA-912D-03BC0F68195A}" destId="{3FA59DB1-A179-4C11-BABF-2FDAD81AB8C0}" srcOrd="1" destOrd="0" presId="urn:microsoft.com/office/officeart/2008/layout/PictureAccentList"/>
    <dgm:cxn modelId="{797083CA-33A5-466E-B762-00C64BEA9665}" type="presParOf" srcId="{3FA59DB1-A179-4C11-BABF-2FDAD81AB8C0}" destId="{CEC81785-7F6E-498A-9D1E-58316942FE62}" srcOrd="0" destOrd="0" presId="urn:microsoft.com/office/officeart/2008/layout/PictureAccentList"/>
    <dgm:cxn modelId="{D8EF93F1-6EAB-4F22-A5D8-2AB8563EA46C}" type="presParOf" srcId="{CEC81785-7F6E-498A-9D1E-58316942FE62}" destId="{E60DB5AC-203B-4DA7-AED4-0A81A276D541}" srcOrd="0" destOrd="0" presId="urn:microsoft.com/office/officeart/2008/layout/PictureAccentList"/>
    <dgm:cxn modelId="{38234A85-3C5E-424C-97F0-AF8376293F7D}" type="presParOf" srcId="{CEC81785-7F6E-498A-9D1E-58316942FE62}" destId="{8C2E0237-9819-40D0-A72F-F8C29580A7D4}" srcOrd="1" destOrd="0" presId="urn:microsoft.com/office/officeart/2008/layout/PictureAccentList"/>
    <dgm:cxn modelId="{D874458E-307F-4E25-B004-070E10FFFEB8}" type="presParOf" srcId="{3FA59DB1-A179-4C11-BABF-2FDAD81AB8C0}" destId="{E4414A98-8572-45C3-9B97-7EACE3E9DC1B}" srcOrd="1" destOrd="0" presId="urn:microsoft.com/office/officeart/2008/layout/PictureAccentList"/>
    <dgm:cxn modelId="{C931F7E8-D8F7-4FD3-AC59-6F22C8947DA4}" type="presParOf" srcId="{E4414A98-8572-45C3-9B97-7EACE3E9DC1B}" destId="{9C56D22D-9BB9-49CA-BB15-74704226AE12}" srcOrd="0" destOrd="0" presId="urn:microsoft.com/office/officeart/2008/layout/PictureAccentList"/>
    <dgm:cxn modelId="{14208400-02FA-4319-923C-E25B1C6EA9A1}" type="presParOf" srcId="{E4414A98-8572-45C3-9B97-7EACE3E9DC1B}" destId="{C8EC6BD3-2676-4BFC-B40E-D3F2270CB093}" srcOrd="1" destOrd="0" presId="urn:microsoft.com/office/officeart/2008/layout/PictureAccentList"/>
    <dgm:cxn modelId="{C5EE579E-1E5A-4361-A5EA-A646983A9B77}" type="presParOf" srcId="{3FA59DB1-A179-4C11-BABF-2FDAD81AB8C0}" destId="{D3BF0093-BC6C-4D60-A6EB-FB569BE5642C}" srcOrd="2" destOrd="0" presId="urn:microsoft.com/office/officeart/2008/layout/PictureAccentList"/>
    <dgm:cxn modelId="{E561394A-7EE2-46DA-A0E7-2F58CEF085F6}" type="presParOf" srcId="{D3BF0093-BC6C-4D60-A6EB-FB569BE5642C}" destId="{EC43377F-DA07-46E8-B62D-1CFBAA5609DF}" srcOrd="0" destOrd="0" presId="urn:microsoft.com/office/officeart/2008/layout/PictureAccentList"/>
    <dgm:cxn modelId="{B238EF5B-44D8-430E-9E0A-D75121A7C2ED}" type="presParOf" srcId="{D3BF0093-BC6C-4D60-A6EB-FB569BE5642C}" destId="{2C94A768-0CD5-43A9-B7F5-CE799D0F4E9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402F2E-1B9B-4C88-A8E7-4BED194E07AE}" type="doc">
      <dgm:prSet loTypeId="urn:microsoft.com/office/officeart/2008/layout/BendingPictureCaption" loCatId="picture" qsTypeId="urn:microsoft.com/office/officeart/2005/8/quickstyle/simple1" qsCatId="simple" csTypeId="urn:microsoft.com/office/officeart/2005/8/colors/accent3_4" csCatId="accent3" phldr="1"/>
      <dgm:spPr/>
      <dgm:t>
        <a:bodyPr/>
        <a:lstStyle/>
        <a:p>
          <a:endParaRPr lang="en-US"/>
        </a:p>
      </dgm:t>
    </dgm:pt>
    <dgm:pt modelId="{43E2B55E-203A-433D-B930-774E7BEAA1AD}">
      <dgm:prSet phldrT="[Text]"/>
      <dgm:spPr/>
      <dgm:t>
        <a:bodyPr/>
        <a:lstStyle/>
        <a:p>
          <a:r>
            <a:rPr lang="es-ES" kern="1200" spc="0" baseline="0">
              <a:latin typeface="Helvetica" panose="020B0604020202020204" pitchFamily="34" charset="0"/>
              <a:cs typeface="Helvetica" panose="020B0604020202020204" pitchFamily="34" charset="0"/>
            </a:rPr>
            <a:t>Trabajadores agrícolas cargando un camión</a:t>
          </a:r>
          <a:endParaRPr lang="en-US" kern="1200" spc="0" baseline="0">
            <a:latin typeface="Helvetica" panose="020B0604020202020204" pitchFamily="34" charset="0"/>
            <a:cs typeface="Helvetica" panose="020B0604020202020204" pitchFamily="34" charset="0"/>
          </a:endParaRPr>
        </a:p>
      </dgm:t>
    </dgm:pt>
    <dgm:pt modelId="{BA9FBFC9-74F4-4124-9CC8-9DF9DBF3D4EF}" type="parTrans" cxnId="{47C50300-0C90-499A-A85C-264B4CFE0977}">
      <dgm:prSet/>
      <dgm:spPr/>
      <dgm:t>
        <a:bodyPr/>
        <a:lstStyle/>
        <a:p>
          <a:endParaRPr lang="en-US">
            <a:latin typeface="Helvetica" panose="020B0604020202020204" pitchFamily="34" charset="0"/>
            <a:cs typeface="Helvetica" panose="020B0604020202020204" pitchFamily="34" charset="0"/>
          </a:endParaRPr>
        </a:p>
      </dgm:t>
    </dgm:pt>
    <dgm:pt modelId="{C392B9EA-A4BC-4E1B-A38F-4CFB7C0DF322}" type="sibTrans" cxnId="{47C50300-0C90-499A-A85C-264B4CFE0977}">
      <dgm:prSet/>
      <dgm:spPr/>
      <dgm:t>
        <a:bodyPr/>
        <a:lstStyle/>
        <a:p>
          <a:endParaRPr lang="en-US">
            <a:latin typeface="Helvetica" panose="020B0604020202020204" pitchFamily="34" charset="0"/>
            <a:cs typeface="Helvetica" panose="020B0604020202020204" pitchFamily="34" charset="0"/>
          </a:endParaRPr>
        </a:p>
      </dgm:t>
    </dgm:pt>
    <dgm:pt modelId="{FD7F9979-4B7A-4801-A4D9-6FC16166972A}">
      <dgm:prSet/>
      <dgm:spPr/>
      <dgm:t>
        <a:bodyPr/>
        <a:lstStyle/>
        <a:p>
          <a:r>
            <a:rPr lang="en-US" kern="1200" spc="0" baseline="0">
              <a:latin typeface="Helvetica" panose="020B0604020202020204" pitchFamily="34" charset="0"/>
              <a:cs typeface="Helvetica" panose="020B0604020202020204" pitchFamily="34" charset="0"/>
            </a:rPr>
            <a:t>Mineros</a:t>
          </a:r>
        </a:p>
      </dgm:t>
    </dgm:pt>
    <dgm:pt modelId="{99862C34-8343-4D08-BDE8-D98CDC9581C4}" type="parTrans" cxnId="{509A7734-D207-417F-987C-891F71441A9D}">
      <dgm:prSet/>
      <dgm:spPr/>
      <dgm:t>
        <a:bodyPr/>
        <a:lstStyle/>
        <a:p>
          <a:endParaRPr lang="en-US">
            <a:latin typeface="Helvetica" panose="020B0604020202020204" pitchFamily="34" charset="0"/>
            <a:cs typeface="Helvetica" panose="020B0604020202020204" pitchFamily="34" charset="0"/>
          </a:endParaRPr>
        </a:p>
      </dgm:t>
    </dgm:pt>
    <dgm:pt modelId="{AB927E9B-75A8-47EF-AA01-201EF75D0B3B}" type="sibTrans" cxnId="{509A7734-D207-417F-987C-891F71441A9D}">
      <dgm:prSet/>
      <dgm:spPr/>
      <dgm:t>
        <a:bodyPr/>
        <a:lstStyle/>
        <a:p>
          <a:endParaRPr lang="en-US">
            <a:latin typeface="Helvetica" panose="020B0604020202020204" pitchFamily="34" charset="0"/>
            <a:cs typeface="Helvetica" panose="020B0604020202020204" pitchFamily="34" charset="0"/>
          </a:endParaRPr>
        </a:p>
      </dgm:t>
    </dgm:pt>
    <dgm:pt modelId="{BB24B8AB-BB0D-4733-9216-88E38B5443F7}">
      <dgm:prSet/>
      <dgm:spPr/>
      <dgm:t>
        <a:bodyPr/>
        <a:lstStyle/>
        <a:p>
          <a:r>
            <a:rPr lang="en-US" kern="1200" spc="0" baseline="0">
              <a:latin typeface="Helvetica" panose="020B0604020202020204" pitchFamily="34" charset="0"/>
              <a:cs typeface="Helvetica" panose="020B0604020202020204" pitchFamily="34" charset="0"/>
            </a:rPr>
            <a:t>Trabajadores de la construcción</a:t>
          </a:r>
        </a:p>
      </dgm:t>
    </dgm:pt>
    <dgm:pt modelId="{7E4B32B5-53C7-44B5-9B2D-ABB13D911D39}" type="parTrans" cxnId="{A11FF162-7D8A-49B1-A82C-7097E7D5B455}">
      <dgm:prSet/>
      <dgm:spPr/>
      <dgm:t>
        <a:bodyPr/>
        <a:lstStyle/>
        <a:p>
          <a:endParaRPr lang="en-US">
            <a:latin typeface="Helvetica" panose="020B0604020202020204" pitchFamily="34" charset="0"/>
            <a:cs typeface="Helvetica" panose="020B0604020202020204" pitchFamily="34" charset="0"/>
          </a:endParaRPr>
        </a:p>
      </dgm:t>
    </dgm:pt>
    <dgm:pt modelId="{6C4E26C5-3979-4357-8090-2C602882EBCE}" type="sibTrans" cxnId="{A11FF162-7D8A-49B1-A82C-7097E7D5B455}">
      <dgm:prSet/>
      <dgm:spPr/>
      <dgm:t>
        <a:bodyPr/>
        <a:lstStyle/>
        <a:p>
          <a:endParaRPr lang="en-US">
            <a:latin typeface="Helvetica" panose="020B0604020202020204" pitchFamily="34" charset="0"/>
            <a:cs typeface="Helvetica" panose="020B0604020202020204" pitchFamily="34" charset="0"/>
          </a:endParaRPr>
        </a:p>
      </dgm:t>
    </dgm:pt>
    <dgm:pt modelId="{90CF231A-97D0-49E5-8923-9CC4B19958F1}">
      <dgm:prSet/>
      <dgm:spPr/>
      <dgm:t>
        <a:bodyPr/>
        <a:lstStyle/>
        <a:p>
          <a:r>
            <a:rPr lang="en-US" kern="1200" spc="0" baseline="0">
              <a:latin typeface="Helvetica" panose="020B0604020202020204" pitchFamily="34" charset="0"/>
              <a:cs typeface="Helvetica" panose="020B0604020202020204" pitchFamily="34" charset="0"/>
            </a:rPr>
            <a:t>Trabajadores agrícolas recogiendo cultivos</a:t>
          </a:r>
        </a:p>
      </dgm:t>
    </dgm:pt>
    <dgm:pt modelId="{95F2E989-DCEB-4329-AE63-AEA7D4DE6816}" type="parTrans" cxnId="{9397821F-4B73-45F0-A498-A743D581F2BB}">
      <dgm:prSet/>
      <dgm:spPr/>
      <dgm:t>
        <a:bodyPr/>
        <a:lstStyle/>
        <a:p>
          <a:endParaRPr lang="en-US">
            <a:latin typeface="Helvetica" panose="020B0604020202020204" pitchFamily="34" charset="0"/>
            <a:cs typeface="Helvetica" panose="020B0604020202020204" pitchFamily="34" charset="0"/>
          </a:endParaRPr>
        </a:p>
      </dgm:t>
    </dgm:pt>
    <dgm:pt modelId="{004D250D-5B50-46CB-AE4B-4533789788C0}" type="sibTrans" cxnId="{9397821F-4B73-45F0-A498-A743D581F2BB}">
      <dgm:prSet/>
      <dgm:spPr/>
      <dgm:t>
        <a:bodyPr/>
        <a:lstStyle/>
        <a:p>
          <a:endParaRPr lang="en-US">
            <a:latin typeface="Helvetica" panose="020B0604020202020204" pitchFamily="34" charset="0"/>
            <a:cs typeface="Helvetica" panose="020B0604020202020204" pitchFamily="34" charset="0"/>
          </a:endParaRPr>
        </a:p>
      </dgm:t>
    </dgm:pt>
    <dgm:pt modelId="{ACCBB067-C9F1-4500-A775-ACA989786A9F}" type="pres">
      <dgm:prSet presAssocID="{38402F2E-1B9B-4C88-A8E7-4BED194E07AE}" presName="diagram" presStyleCnt="0">
        <dgm:presLayoutVars>
          <dgm:dir/>
        </dgm:presLayoutVars>
      </dgm:prSet>
      <dgm:spPr/>
    </dgm:pt>
    <dgm:pt modelId="{0F36CD9F-0781-4A49-AB24-7390FA4CBEDA}" type="pres">
      <dgm:prSet presAssocID="{43E2B55E-203A-433D-B930-774E7BEAA1AD}" presName="composite" presStyleCnt="0"/>
      <dgm:spPr/>
    </dgm:pt>
    <dgm:pt modelId="{1DB69A6F-FD6A-4A49-B26A-D5C57A88F5AB}" type="pres">
      <dgm:prSet presAssocID="{43E2B55E-203A-433D-B930-774E7BEAA1AD}" presName="Image"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E5F824A-1B30-48C6-87DF-DF5E557881E7}" type="pres">
      <dgm:prSet presAssocID="{43E2B55E-203A-433D-B930-774E7BEAA1AD}" presName="Parent" presStyleLbl="node0" presStyleIdx="0" presStyleCnt="4">
        <dgm:presLayoutVars>
          <dgm:bulletEnabled val="1"/>
        </dgm:presLayoutVars>
      </dgm:prSet>
      <dgm:spPr/>
    </dgm:pt>
    <dgm:pt modelId="{1619F943-563C-45BB-9EEB-593B643F9EE9}" type="pres">
      <dgm:prSet presAssocID="{C392B9EA-A4BC-4E1B-A38F-4CFB7C0DF322}" presName="sibTrans" presStyleCnt="0"/>
      <dgm:spPr/>
    </dgm:pt>
    <dgm:pt modelId="{D755CF04-63A6-442F-BBFC-9CA3DB0739B8}" type="pres">
      <dgm:prSet presAssocID="{FD7F9979-4B7A-4801-A4D9-6FC16166972A}" presName="composite" presStyleCnt="0"/>
      <dgm:spPr/>
    </dgm:pt>
    <dgm:pt modelId="{43206248-4E47-4E91-8E4A-02FDCA40CE15}" type="pres">
      <dgm:prSet presAssocID="{FD7F9979-4B7A-4801-A4D9-6FC16166972A}" presName="Image" presStyleLbl="bgShp"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21D877A-C386-4E80-9339-C37F8EC9C0DC}" type="pres">
      <dgm:prSet presAssocID="{FD7F9979-4B7A-4801-A4D9-6FC16166972A}" presName="Parent" presStyleLbl="node0" presStyleIdx="1" presStyleCnt="4">
        <dgm:presLayoutVars>
          <dgm:bulletEnabled val="1"/>
        </dgm:presLayoutVars>
      </dgm:prSet>
      <dgm:spPr/>
    </dgm:pt>
    <dgm:pt modelId="{084A2D93-2786-43B2-B90B-C801448C1BB3}" type="pres">
      <dgm:prSet presAssocID="{AB927E9B-75A8-47EF-AA01-201EF75D0B3B}" presName="sibTrans" presStyleCnt="0"/>
      <dgm:spPr/>
    </dgm:pt>
    <dgm:pt modelId="{95067F3C-FA9F-42AF-AC04-3A1B9836E430}" type="pres">
      <dgm:prSet presAssocID="{BB24B8AB-BB0D-4733-9216-88E38B5443F7}" presName="composite" presStyleCnt="0"/>
      <dgm:spPr/>
    </dgm:pt>
    <dgm:pt modelId="{41CBC739-F26E-4C84-9E70-A9480B3D50BD}" type="pres">
      <dgm:prSet presAssocID="{BB24B8AB-BB0D-4733-9216-88E38B5443F7}" presName="Image"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EB12002-52D2-47A4-9187-1D63E5845D62}" type="pres">
      <dgm:prSet presAssocID="{BB24B8AB-BB0D-4733-9216-88E38B5443F7}" presName="Parent" presStyleLbl="node0" presStyleIdx="2" presStyleCnt="4">
        <dgm:presLayoutVars>
          <dgm:bulletEnabled val="1"/>
        </dgm:presLayoutVars>
      </dgm:prSet>
      <dgm:spPr/>
    </dgm:pt>
    <dgm:pt modelId="{E901D4B0-4ED6-492A-A05C-5B39C45BBF38}" type="pres">
      <dgm:prSet presAssocID="{6C4E26C5-3979-4357-8090-2C602882EBCE}" presName="sibTrans" presStyleCnt="0"/>
      <dgm:spPr/>
    </dgm:pt>
    <dgm:pt modelId="{C987A89F-B6C0-42EB-B6BC-1BE46E727FB4}" type="pres">
      <dgm:prSet presAssocID="{90CF231A-97D0-49E5-8923-9CC4B19958F1}" presName="composite" presStyleCnt="0"/>
      <dgm:spPr/>
    </dgm:pt>
    <dgm:pt modelId="{E30BC6E5-775C-45DE-9CA0-DD26BC43FB2D}" type="pres">
      <dgm:prSet presAssocID="{90CF231A-97D0-49E5-8923-9CC4B19958F1}" presName="Image"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A035363E-C4DD-46BC-B8CE-EBD7D7173FC3}" type="pres">
      <dgm:prSet presAssocID="{90CF231A-97D0-49E5-8923-9CC4B19958F1}" presName="Parent" presStyleLbl="node0" presStyleIdx="3" presStyleCnt="4">
        <dgm:presLayoutVars>
          <dgm:bulletEnabled val="1"/>
        </dgm:presLayoutVars>
      </dgm:prSet>
      <dgm:spPr/>
    </dgm:pt>
  </dgm:ptLst>
  <dgm:cxnLst>
    <dgm:cxn modelId="{47C50300-0C90-499A-A85C-264B4CFE0977}" srcId="{38402F2E-1B9B-4C88-A8E7-4BED194E07AE}" destId="{43E2B55E-203A-433D-B930-774E7BEAA1AD}" srcOrd="0" destOrd="0" parTransId="{BA9FBFC9-74F4-4124-9CC8-9DF9DBF3D4EF}" sibTransId="{C392B9EA-A4BC-4E1B-A38F-4CFB7C0DF322}"/>
    <dgm:cxn modelId="{4A5B140F-205C-4094-8AF3-592A10ECA18C}" type="presOf" srcId="{90CF231A-97D0-49E5-8923-9CC4B19958F1}" destId="{A035363E-C4DD-46BC-B8CE-EBD7D7173FC3}" srcOrd="0" destOrd="0" presId="urn:microsoft.com/office/officeart/2008/layout/BendingPictureCaption"/>
    <dgm:cxn modelId="{E656A316-68B5-4475-9FB4-B9F4842A0749}" type="presOf" srcId="{43E2B55E-203A-433D-B930-774E7BEAA1AD}" destId="{6E5F824A-1B30-48C6-87DF-DF5E557881E7}" srcOrd="0" destOrd="0" presId="urn:microsoft.com/office/officeart/2008/layout/BendingPictureCaption"/>
    <dgm:cxn modelId="{9A141519-DEFE-4B30-8E07-61618B9AFEB8}" type="presOf" srcId="{FD7F9979-4B7A-4801-A4D9-6FC16166972A}" destId="{A21D877A-C386-4E80-9339-C37F8EC9C0DC}" srcOrd="0" destOrd="0" presId="urn:microsoft.com/office/officeart/2008/layout/BendingPictureCaption"/>
    <dgm:cxn modelId="{9397821F-4B73-45F0-A498-A743D581F2BB}" srcId="{38402F2E-1B9B-4C88-A8E7-4BED194E07AE}" destId="{90CF231A-97D0-49E5-8923-9CC4B19958F1}" srcOrd="3" destOrd="0" parTransId="{95F2E989-DCEB-4329-AE63-AEA7D4DE6816}" sibTransId="{004D250D-5B50-46CB-AE4B-4533789788C0}"/>
    <dgm:cxn modelId="{509A7734-D207-417F-987C-891F71441A9D}" srcId="{38402F2E-1B9B-4C88-A8E7-4BED194E07AE}" destId="{FD7F9979-4B7A-4801-A4D9-6FC16166972A}" srcOrd="1" destOrd="0" parTransId="{99862C34-8343-4D08-BDE8-D98CDC9581C4}" sibTransId="{AB927E9B-75A8-47EF-AA01-201EF75D0B3B}"/>
    <dgm:cxn modelId="{A11FF162-7D8A-49B1-A82C-7097E7D5B455}" srcId="{38402F2E-1B9B-4C88-A8E7-4BED194E07AE}" destId="{BB24B8AB-BB0D-4733-9216-88E38B5443F7}" srcOrd="2" destOrd="0" parTransId="{7E4B32B5-53C7-44B5-9B2D-ABB13D911D39}" sibTransId="{6C4E26C5-3979-4357-8090-2C602882EBCE}"/>
    <dgm:cxn modelId="{2135F7E4-76DC-48C4-9654-586EC5346122}" type="presOf" srcId="{BB24B8AB-BB0D-4733-9216-88E38B5443F7}" destId="{FEB12002-52D2-47A4-9187-1D63E5845D62}" srcOrd="0" destOrd="0" presId="urn:microsoft.com/office/officeart/2008/layout/BendingPictureCaption"/>
    <dgm:cxn modelId="{4B3F24FF-E82B-4155-9040-875FDCF495C1}" type="presOf" srcId="{38402F2E-1B9B-4C88-A8E7-4BED194E07AE}" destId="{ACCBB067-C9F1-4500-A775-ACA989786A9F}" srcOrd="0" destOrd="0" presId="urn:microsoft.com/office/officeart/2008/layout/BendingPictureCaption"/>
    <dgm:cxn modelId="{3E8A9EE4-AF7F-4DC3-B9A0-FFC1162CA6E1}" type="presParOf" srcId="{ACCBB067-C9F1-4500-A775-ACA989786A9F}" destId="{0F36CD9F-0781-4A49-AB24-7390FA4CBEDA}" srcOrd="0" destOrd="0" presId="urn:microsoft.com/office/officeart/2008/layout/BendingPictureCaption"/>
    <dgm:cxn modelId="{40ED5E75-197A-4F7E-86C0-32C8EBB104A4}" type="presParOf" srcId="{0F36CD9F-0781-4A49-AB24-7390FA4CBEDA}" destId="{1DB69A6F-FD6A-4A49-B26A-D5C57A88F5AB}" srcOrd="0" destOrd="0" presId="urn:microsoft.com/office/officeart/2008/layout/BendingPictureCaption"/>
    <dgm:cxn modelId="{64DC69F6-3D28-4C21-B7F1-2310278DF411}" type="presParOf" srcId="{0F36CD9F-0781-4A49-AB24-7390FA4CBEDA}" destId="{6E5F824A-1B30-48C6-87DF-DF5E557881E7}" srcOrd="1" destOrd="0" presId="urn:microsoft.com/office/officeart/2008/layout/BendingPictureCaption"/>
    <dgm:cxn modelId="{38516434-9A90-40EF-A9EB-8F963EDEBEA1}" type="presParOf" srcId="{ACCBB067-C9F1-4500-A775-ACA989786A9F}" destId="{1619F943-563C-45BB-9EEB-593B643F9EE9}" srcOrd="1" destOrd="0" presId="urn:microsoft.com/office/officeart/2008/layout/BendingPictureCaption"/>
    <dgm:cxn modelId="{15C16DBD-C50D-44D4-A94C-602B37393E95}" type="presParOf" srcId="{ACCBB067-C9F1-4500-A775-ACA989786A9F}" destId="{D755CF04-63A6-442F-BBFC-9CA3DB0739B8}" srcOrd="2" destOrd="0" presId="urn:microsoft.com/office/officeart/2008/layout/BendingPictureCaption"/>
    <dgm:cxn modelId="{0617B8F2-59FD-4FDE-BB93-AA3FABB4BAA4}" type="presParOf" srcId="{D755CF04-63A6-442F-BBFC-9CA3DB0739B8}" destId="{43206248-4E47-4E91-8E4A-02FDCA40CE15}" srcOrd="0" destOrd="0" presId="urn:microsoft.com/office/officeart/2008/layout/BendingPictureCaption"/>
    <dgm:cxn modelId="{9F7E22F6-B5FF-49D3-BF95-C3D0DA6FF4D0}" type="presParOf" srcId="{D755CF04-63A6-442F-BBFC-9CA3DB0739B8}" destId="{A21D877A-C386-4E80-9339-C37F8EC9C0DC}" srcOrd="1" destOrd="0" presId="urn:microsoft.com/office/officeart/2008/layout/BendingPictureCaption"/>
    <dgm:cxn modelId="{8C1FB01E-EA8C-4CE9-8079-3C59C01C3787}" type="presParOf" srcId="{ACCBB067-C9F1-4500-A775-ACA989786A9F}" destId="{084A2D93-2786-43B2-B90B-C801448C1BB3}" srcOrd="3" destOrd="0" presId="urn:microsoft.com/office/officeart/2008/layout/BendingPictureCaption"/>
    <dgm:cxn modelId="{381472F6-8AC3-4FF2-A1B8-5413A0E2D52E}" type="presParOf" srcId="{ACCBB067-C9F1-4500-A775-ACA989786A9F}" destId="{95067F3C-FA9F-42AF-AC04-3A1B9836E430}" srcOrd="4" destOrd="0" presId="urn:microsoft.com/office/officeart/2008/layout/BendingPictureCaption"/>
    <dgm:cxn modelId="{A271A9F2-BE93-4757-A39D-56280B3405D1}" type="presParOf" srcId="{95067F3C-FA9F-42AF-AC04-3A1B9836E430}" destId="{41CBC739-F26E-4C84-9E70-A9480B3D50BD}" srcOrd="0" destOrd="0" presId="urn:microsoft.com/office/officeart/2008/layout/BendingPictureCaption"/>
    <dgm:cxn modelId="{33806C4F-79BC-481B-A695-B43893D9549F}" type="presParOf" srcId="{95067F3C-FA9F-42AF-AC04-3A1B9836E430}" destId="{FEB12002-52D2-47A4-9187-1D63E5845D62}" srcOrd="1" destOrd="0" presId="urn:microsoft.com/office/officeart/2008/layout/BendingPictureCaption"/>
    <dgm:cxn modelId="{9EAC0185-5352-49B0-8BCD-A8D77094CBAD}" type="presParOf" srcId="{ACCBB067-C9F1-4500-A775-ACA989786A9F}" destId="{E901D4B0-4ED6-492A-A05C-5B39C45BBF38}" srcOrd="5" destOrd="0" presId="urn:microsoft.com/office/officeart/2008/layout/BendingPictureCaption"/>
    <dgm:cxn modelId="{80A97070-A400-4AB6-A239-C417A6660A87}" type="presParOf" srcId="{ACCBB067-C9F1-4500-A775-ACA989786A9F}" destId="{C987A89F-B6C0-42EB-B6BC-1BE46E727FB4}" srcOrd="6" destOrd="0" presId="urn:microsoft.com/office/officeart/2008/layout/BendingPictureCaption"/>
    <dgm:cxn modelId="{1C56A34E-39F4-436E-BD08-F359AEA5E1CB}" type="presParOf" srcId="{C987A89F-B6C0-42EB-B6BC-1BE46E727FB4}" destId="{E30BC6E5-775C-45DE-9CA0-DD26BC43FB2D}" srcOrd="0" destOrd="0" presId="urn:microsoft.com/office/officeart/2008/layout/BendingPictureCaption"/>
    <dgm:cxn modelId="{DC4E8905-8048-4016-8E82-DEA4B69742B4}" type="presParOf" srcId="{C987A89F-B6C0-42EB-B6BC-1BE46E727FB4}" destId="{A035363E-C4DD-46BC-B8CE-EBD7D7173FC3}"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F4114-FEBA-4869-B068-398FDD5B244C}"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F64875A4-5826-4B96-99DD-B6D0A6D0451C}">
      <dgm:prSet phldrT="[Text]"/>
      <dgm:spPr/>
      <dgm:t>
        <a:bodyPr/>
        <a:lstStyle/>
        <a:p>
          <a:r>
            <a:rPr lang="en-US">
              <a:solidFill>
                <a:schemeClr val="bg1"/>
              </a:solidFill>
              <a:effectLst>
                <a:outerShdw blurRad="38100" dist="38100" dir="2700000" algn="tl">
                  <a:srgbClr val="000000">
                    <a:alpha val="43137"/>
                  </a:srgbClr>
                </a:outerShdw>
              </a:effectLst>
            </a:rPr>
            <a:t>Calor Ambiental</a:t>
          </a:r>
        </a:p>
      </dgm:t>
    </dgm:pt>
    <dgm:pt modelId="{F5C7E5E5-48B1-4815-A5A3-52C429CAAD3A}" type="parTrans" cxnId="{5C522623-D08E-477A-88BA-0FAA4E2C492F}">
      <dgm:prSet/>
      <dgm:spPr/>
      <dgm:t>
        <a:bodyPr/>
        <a:lstStyle/>
        <a:p>
          <a:endParaRPr lang="en-US">
            <a:solidFill>
              <a:schemeClr val="bg1"/>
            </a:solidFill>
            <a:effectLst>
              <a:outerShdw blurRad="38100" dist="38100" dir="2700000" algn="tl">
                <a:srgbClr val="000000">
                  <a:alpha val="43137"/>
                </a:srgbClr>
              </a:outerShdw>
            </a:effectLst>
          </a:endParaRPr>
        </a:p>
      </dgm:t>
    </dgm:pt>
    <dgm:pt modelId="{81071D22-2B3B-400D-A941-992C8F791104}" type="sibTrans" cxnId="{5C522623-D08E-477A-88BA-0FAA4E2C492F}">
      <dgm:prSet/>
      <dgm:spPr/>
      <dgm:t>
        <a:bodyPr/>
        <a:lstStyle/>
        <a:p>
          <a:endParaRPr lang="en-US">
            <a:solidFill>
              <a:schemeClr val="bg1"/>
            </a:solidFill>
            <a:effectLst>
              <a:outerShdw blurRad="38100" dist="38100" dir="2700000" algn="tl">
                <a:srgbClr val="000000">
                  <a:alpha val="43137"/>
                </a:srgbClr>
              </a:outerShdw>
            </a:effectLst>
          </a:endParaRPr>
        </a:p>
      </dgm:t>
    </dgm:pt>
    <dgm:pt modelId="{69829A78-1296-42DC-9ACA-71F57659DE11}">
      <dgm:prSet/>
      <dgm:spPr/>
      <dgm:t>
        <a:bodyPr/>
        <a:lstStyle/>
        <a:p>
          <a:r>
            <a:rPr lang="en-US">
              <a:solidFill>
                <a:schemeClr val="bg1"/>
              </a:solidFill>
              <a:effectLst>
                <a:outerShdw blurRad="38100" dist="38100" dir="2700000" algn="tl">
                  <a:srgbClr val="000000">
                    <a:alpha val="43137"/>
                  </a:srgbClr>
                </a:outerShdw>
              </a:effectLst>
            </a:rPr>
            <a:t>Calor de Esfuerzo</a:t>
          </a:r>
        </a:p>
      </dgm:t>
    </dgm:pt>
    <dgm:pt modelId="{1D835FF3-A7FB-4C29-974B-AEAB41235E47}" type="par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3524E291-6FEA-4113-AB52-FDAAE13E813D}" type="sib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608769F5-1E6E-47E3-AAFF-C391EFC9B174}" type="pres">
      <dgm:prSet presAssocID="{102F4114-FEBA-4869-B068-398FDD5B244C}" presName="Name0" presStyleCnt="0">
        <dgm:presLayoutVars>
          <dgm:dir/>
        </dgm:presLayoutVars>
      </dgm:prSet>
      <dgm:spPr/>
    </dgm:pt>
    <dgm:pt modelId="{331D673B-1A1B-4F3C-BD5A-39B18FB7EC64}" type="pres">
      <dgm:prSet presAssocID="{F64875A4-5826-4B96-99DD-B6D0A6D0451C}" presName="composite" presStyleCnt="0"/>
      <dgm:spPr/>
    </dgm:pt>
    <dgm:pt modelId="{3FA189C1-D6F1-4199-A629-7A0A870C44F9}" type="pres">
      <dgm:prSet presAssocID="{F64875A4-5826-4B96-99DD-B6D0A6D0451C}" presName="rect2" presStyleLbl="revTx" presStyleIdx="0" presStyleCnt="2">
        <dgm:presLayoutVars>
          <dgm:bulletEnabled val="1"/>
        </dgm:presLayoutVars>
      </dgm:prSet>
      <dgm:spPr/>
    </dgm:pt>
    <dgm:pt modelId="{F844383A-E6FF-4848-86FC-5E03A65705DB}" type="pres">
      <dgm:prSet presAssocID="{F64875A4-5826-4B96-99DD-B6D0A6D0451C}" presName="rect1" presStyleLbl="alignImgPlac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873CA33-1425-41F5-B2B1-644728B05952}" type="pres">
      <dgm:prSet presAssocID="{81071D22-2B3B-400D-A941-992C8F791104}" presName="sibTrans" presStyleCnt="0"/>
      <dgm:spPr/>
    </dgm:pt>
    <dgm:pt modelId="{E02A8942-9965-409F-AE92-0863887203EB}" type="pres">
      <dgm:prSet presAssocID="{69829A78-1296-42DC-9ACA-71F57659DE11}" presName="composite" presStyleCnt="0"/>
      <dgm:spPr/>
    </dgm:pt>
    <dgm:pt modelId="{4F7145F1-1497-494B-B75B-47895D8FFC4C}" type="pres">
      <dgm:prSet presAssocID="{69829A78-1296-42DC-9ACA-71F57659DE11}" presName="rect2" presStyleLbl="revTx" presStyleIdx="1" presStyleCnt="2">
        <dgm:presLayoutVars>
          <dgm:bulletEnabled val="1"/>
        </dgm:presLayoutVars>
      </dgm:prSet>
      <dgm:spPr/>
    </dgm:pt>
    <dgm:pt modelId="{54E8E67F-BD3D-47FE-AA76-7C3D82573995}" type="pres">
      <dgm:prSet presAssocID="{69829A78-1296-42DC-9ACA-71F57659DE11}"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5C522623-D08E-477A-88BA-0FAA4E2C492F}" srcId="{102F4114-FEBA-4869-B068-398FDD5B244C}" destId="{F64875A4-5826-4B96-99DD-B6D0A6D0451C}" srcOrd="0" destOrd="0" parTransId="{F5C7E5E5-48B1-4815-A5A3-52C429CAAD3A}" sibTransId="{81071D22-2B3B-400D-A941-992C8F791104}"/>
    <dgm:cxn modelId="{FB21C266-45E4-4A50-A46F-B874FE7ED4B2}" type="presOf" srcId="{69829A78-1296-42DC-9ACA-71F57659DE11}" destId="{4F7145F1-1497-494B-B75B-47895D8FFC4C}" srcOrd="0" destOrd="0" presId="urn:microsoft.com/office/officeart/2008/layout/PictureGrid"/>
    <dgm:cxn modelId="{5479A0B8-DF8C-4CC3-B03A-D05254976811}" type="presOf" srcId="{F64875A4-5826-4B96-99DD-B6D0A6D0451C}" destId="{3FA189C1-D6F1-4199-A629-7A0A870C44F9}" srcOrd="0" destOrd="0" presId="urn:microsoft.com/office/officeart/2008/layout/PictureGrid"/>
    <dgm:cxn modelId="{4EF3DEDE-D016-4885-B8E2-9C627B39CF62}" type="presOf" srcId="{102F4114-FEBA-4869-B068-398FDD5B244C}" destId="{608769F5-1E6E-47E3-AAFF-C391EFC9B174}" srcOrd="0" destOrd="0" presId="urn:microsoft.com/office/officeart/2008/layout/PictureGrid"/>
    <dgm:cxn modelId="{6716F5F1-8CA5-4ECA-BB4E-217225C234D8}" srcId="{102F4114-FEBA-4869-B068-398FDD5B244C}" destId="{69829A78-1296-42DC-9ACA-71F57659DE11}" srcOrd="1" destOrd="0" parTransId="{1D835FF3-A7FB-4C29-974B-AEAB41235E47}" sibTransId="{3524E291-6FEA-4113-AB52-FDAAE13E813D}"/>
    <dgm:cxn modelId="{C3B88FAA-C8BB-4241-AEA0-F493AB7E7C31}" type="presParOf" srcId="{608769F5-1E6E-47E3-AAFF-C391EFC9B174}" destId="{331D673B-1A1B-4F3C-BD5A-39B18FB7EC64}" srcOrd="0" destOrd="0" presId="urn:microsoft.com/office/officeart/2008/layout/PictureGrid"/>
    <dgm:cxn modelId="{826BF750-6742-44AD-9981-08CD0DAE17CC}" type="presParOf" srcId="{331D673B-1A1B-4F3C-BD5A-39B18FB7EC64}" destId="{3FA189C1-D6F1-4199-A629-7A0A870C44F9}" srcOrd="0" destOrd="0" presId="urn:microsoft.com/office/officeart/2008/layout/PictureGrid"/>
    <dgm:cxn modelId="{FBA33FF6-7DA2-4F6C-AC8C-5CDBDF83A984}" type="presParOf" srcId="{331D673B-1A1B-4F3C-BD5A-39B18FB7EC64}" destId="{F844383A-E6FF-4848-86FC-5E03A65705DB}" srcOrd="1" destOrd="0" presId="urn:microsoft.com/office/officeart/2008/layout/PictureGrid"/>
    <dgm:cxn modelId="{FE64B09E-4D49-4DEA-B604-03B9554D8EBB}" type="presParOf" srcId="{608769F5-1E6E-47E3-AAFF-C391EFC9B174}" destId="{8873CA33-1425-41F5-B2B1-644728B05952}" srcOrd="1" destOrd="0" presId="urn:microsoft.com/office/officeart/2008/layout/PictureGrid"/>
    <dgm:cxn modelId="{555837E6-D0DA-49FC-9A87-12D867D3A5E7}" type="presParOf" srcId="{608769F5-1E6E-47E3-AAFF-C391EFC9B174}" destId="{E02A8942-9965-409F-AE92-0863887203EB}" srcOrd="2" destOrd="0" presId="urn:microsoft.com/office/officeart/2008/layout/PictureGrid"/>
    <dgm:cxn modelId="{9A711C95-FADE-4A2C-A907-F85A6802FCA1}" type="presParOf" srcId="{E02A8942-9965-409F-AE92-0863887203EB}" destId="{4F7145F1-1497-494B-B75B-47895D8FFC4C}" srcOrd="0" destOrd="0" presId="urn:microsoft.com/office/officeart/2008/layout/PictureGrid"/>
    <dgm:cxn modelId="{A2BE0AB1-E09D-44F3-8B22-3E4C05493148}" type="presParOf" srcId="{E02A8942-9965-409F-AE92-0863887203EB}" destId="{54E8E67F-BD3D-47FE-AA76-7C3D82573995}"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2F4114-FEBA-4869-B068-398FDD5B244C}"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69829A78-1296-42DC-9ACA-71F57659DE11}">
      <dgm:prSet/>
      <dgm:spPr/>
      <dgm:t>
        <a:bodyPr/>
        <a:lstStyle/>
        <a:p>
          <a:pPr algn="ctr"/>
          <a:r>
            <a:rPr lang="en-US">
              <a:solidFill>
                <a:schemeClr val="bg1"/>
              </a:solidFill>
              <a:effectLst>
                <a:outerShdw blurRad="38100" dist="38100" dir="2700000" algn="tl">
                  <a:srgbClr val="000000">
                    <a:alpha val="43137"/>
                  </a:srgbClr>
                </a:outerShdw>
              </a:effectLst>
            </a:rPr>
            <a:t>Calor de Esfuerzo</a:t>
          </a:r>
        </a:p>
      </dgm:t>
    </dgm:pt>
    <dgm:pt modelId="{3524E291-6FEA-4113-AB52-FDAAE13E813D}" type="sib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1D835FF3-A7FB-4C29-974B-AEAB41235E47}" type="par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608769F5-1E6E-47E3-AAFF-C391EFC9B174}" type="pres">
      <dgm:prSet presAssocID="{102F4114-FEBA-4869-B068-398FDD5B244C}" presName="Name0" presStyleCnt="0">
        <dgm:presLayoutVars>
          <dgm:dir/>
        </dgm:presLayoutVars>
      </dgm:prSet>
      <dgm:spPr/>
    </dgm:pt>
    <dgm:pt modelId="{E02A8942-9965-409F-AE92-0863887203EB}" type="pres">
      <dgm:prSet presAssocID="{69829A78-1296-42DC-9ACA-71F57659DE11}" presName="composite" presStyleCnt="0"/>
      <dgm:spPr/>
    </dgm:pt>
    <dgm:pt modelId="{4F7145F1-1497-494B-B75B-47895D8FFC4C}" type="pres">
      <dgm:prSet presAssocID="{69829A78-1296-42DC-9ACA-71F57659DE11}" presName="rect2" presStyleLbl="revTx" presStyleIdx="0" presStyleCnt="1">
        <dgm:presLayoutVars>
          <dgm:bulletEnabled val="1"/>
        </dgm:presLayoutVars>
      </dgm:prSet>
      <dgm:spPr/>
    </dgm:pt>
    <dgm:pt modelId="{54E8E67F-BD3D-47FE-AA76-7C3D82573995}" type="pres">
      <dgm:prSet presAssocID="{69829A78-1296-42DC-9ACA-71F57659DE11}" presName="rect1"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3777CD8A-6521-4FE0-9F41-7B0A2F698266}" type="presOf" srcId="{69829A78-1296-42DC-9ACA-71F57659DE11}" destId="{4F7145F1-1497-494B-B75B-47895D8FFC4C}" srcOrd="0" destOrd="0" presId="urn:microsoft.com/office/officeart/2008/layout/PictureGrid"/>
    <dgm:cxn modelId="{6716F5F1-8CA5-4ECA-BB4E-217225C234D8}" srcId="{102F4114-FEBA-4869-B068-398FDD5B244C}" destId="{69829A78-1296-42DC-9ACA-71F57659DE11}" srcOrd="0" destOrd="0" parTransId="{1D835FF3-A7FB-4C29-974B-AEAB41235E47}" sibTransId="{3524E291-6FEA-4113-AB52-FDAAE13E813D}"/>
    <dgm:cxn modelId="{D4CEA2F8-F77C-4998-AC28-ECE726819855}" type="presOf" srcId="{102F4114-FEBA-4869-B068-398FDD5B244C}" destId="{608769F5-1E6E-47E3-AAFF-C391EFC9B174}" srcOrd="0" destOrd="0" presId="urn:microsoft.com/office/officeart/2008/layout/PictureGrid"/>
    <dgm:cxn modelId="{F0261262-0C76-481A-A9C9-B1A9DE98C1BC}" type="presParOf" srcId="{608769F5-1E6E-47E3-AAFF-C391EFC9B174}" destId="{E02A8942-9965-409F-AE92-0863887203EB}" srcOrd="0" destOrd="0" presId="urn:microsoft.com/office/officeart/2008/layout/PictureGrid"/>
    <dgm:cxn modelId="{75C72F52-2A95-4227-84FF-B67BB541BEA9}" type="presParOf" srcId="{E02A8942-9965-409F-AE92-0863887203EB}" destId="{4F7145F1-1497-494B-B75B-47895D8FFC4C}" srcOrd="0" destOrd="0" presId="urn:microsoft.com/office/officeart/2008/layout/PictureGrid"/>
    <dgm:cxn modelId="{20EAB478-2AD4-4208-BA81-3C8408FA8369}" type="presParOf" srcId="{E02A8942-9965-409F-AE92-0863887203EB}" destId="{54E8E67F-BD3D-47FE-AA76-7C3D82573995}"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9F0452-3A8B-4FC7-8DB8-228E618F9257}"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ED5A5BA-3778-4107-9D29-08DD7AAAB1A6}">
      <dgm:prSet phldrT="[Text]"/>
      <dgm:spPr/>
      <dgm:t>
        <a:bodyPr/>
        <a:lstStyle/>
        <a:p>
          <a:r>
            <a:rPr lang="es-ES"/>
            <a:t>Edad, peso, y condicion fisica</a:t>
          </a:r>
          <a:endParaRPr lang="en-US"/>
        </a:p>
      </dgm:t>
    </dgm:pt>
    <dgm:pt modelId="{BA3F3F17-7646-44F0-94E8-4D59F3A00C41}" type="parTrans" cxnId="{B5BE2417-0DAA-4F5C-B363-D17731C111F3}">
      <dgm:prSet/>
      <dgm:spPr/>
      <dgm:t>
        <a:bodyPr/>
        <a:lstStyle/>
        <a:p>
          <a:endParaRPr lang="en-US"/>
        </a:p>
      </dgm:t>
    </dgm:pt>
    <dgm:pt modelId="{7F7B46C8-9664-4EC4-BA18-753008A54DBC}" type="sibTrans" cxnId="{B5BE2417-0DAA-4F5C-B363-D17731C111F3}">
      <dgm:prSet/>
      <dgm:spPr/>
      <dgm:t>
        <a:bodyPr/>
        <a:lstStyle/>
        <a:p>
          <a:endParaRPr lang="en-US"/>
        </a:p>
      </dgm:t>
    </dgm:pt>
    <dgm:pt modelId="{D08C4285-C839-43A4-97D4-93BA6D0FDE50}">
      <dgm:prSet/>
      <dgm:spPr/>
      <dgm:t>
        <a:bodyPr/>
        <a:lstStyle/>
        <a:p>
          <a:r>
            <a:rPr lang="en-US"/>
            <a:t>Embarazo</a:t>
          </a:r>
        </a:p>
      </dgm:t>
    </dgm:pt>
    <dgm:pt modelId="{5A07A0EF-37F1-47A0-B0EB-0A83EB9D2CBF}" type="parTrans" cxnId="{DB88CDEB-1186-4DF8-AA97-2BA9127B6204}">
      <dgm:prSet/>
      <dgm:spPr/>
      <dgm:t>
        <a:bodyPr/>
        <a:lstStyle/>
        <a:p>
          <a:endParaRPr lang="en-US"/>
        </a:p>
      </dgm:t>
    </dgm:pt>
    <dgm:pt modelId="{0B1D22CA-1116-44A7-A265-3777B6B2C115}" type="sibTrans" cxnId="{DB88CDEB-1186-4DF8-AA97-2BA9127B6204}">
      <dgm:prSet/>
      <dgm:spPr/>
      <dgm:t>
        <a:bodyPr/>
        <a:lstStyle/>
        <a:p>
          <a:endParaRPr lang="en-US"/>
        </a:p>
      </dgm:t>
    </dgm:pt>
    <dgm:pt modelId="{CC221FED-169D-4358-87C0-3545A6B6E4F0}">
      <dgm:prSet/>
      <dgm:spPr/>
      <dgm:t>
        <a:bodyPr/>
        <a:lstStyle/>
        <a:p>
          <a:r>
            <a:rPr lang="en-US"/>
            <a:t>Conditions Medicas</a:t>
          </a:r>
        </a:p>
      </dgm:t>
    </dgm:pt>
    <dgm:pt modelId="{DF661671-337B-464F-BA1B-2E01EDA2B246}" type="parTrans" cxnId="{AA5693EA-9C97-4626-8909-45C3CD158DCC}">
      <dgm:prSet/>
      <dgm:spPr/>
      <dgm:t>
        <a:bodyPr/>
        <a:lstStyle/>
        <a:p>
          <a:endParaRPr lang="en-US"/>
        </a:p>
      </dgm:t>
    </dgm:pt>
    <dgm:pt modelId="{FF38F16C-D4D6-492E-8AF5-603414B78CCF}" type="sibTrans" cxnId="{AA5693EA-9C97-4626-8909-45C3CD158DCC}">
      <dgm:prSet/>
      <dgm:spPr/>
      <dgm:t>
        <a:bodyPr/>
        <a:lstStyle/>
        <a:p>
          <a:endParaRPr lang="en-US"/>
        </a:p>
      </dgm:t>
    </dgm:pt>
    <dgm:pt modelId="{AB7329C4-A45C-471C-AA06-3B22CF378550}">
      <dgm:prSet/>
      <dgm:spPr/>
      <dgm:t>
        <a:bodyPr/>
        <a:lstStyle/>
        <a:p>
          <a:r>
            <a:rPr lang="en-US"/>
            <a:t>Alta Presion</a:t>
          </a:r>
        </a:p>
      </dgm:t>
    </dgm:pt>
    <dgm:pt modelId="{5AEAB8BA-D7D6-4F1A-BD92-D37356D84B6D}" type="parTrans" cxnId="{A1926A90-6274-4A6D-B725-D8B889F6371A}">
      <dgm:prSet/>
      <dgm:spPr/>
      <dgm:t>
        <a:bodyPr/>
        <a:lstStyle/>
        <a:p>
          <a:endParaRPr lang="en-US"/>
        </a:p>
      </dgm:t>
    </dgm:pt>
    <dgm:pt modelId="{884FF76B-9983-4E1C-B7B4-196EA4CEB2FD}" type="sibTrans" cxnId="{A1926A90-6274-4A6D-B725-D8B889F6371A}">
      <dgm:prSet/>
      <dgm:spPr/>
      <dgm:t>
        <a:bodyPr/>
        <a:lstStyle/>
        <a:p>
          <a:endParaRPr lang="en-US"/>
        </a:p>
      </dgm:t>
    </dgm:pt>
    <dgm:pt modelId="{EFAFB017-8759-48DC-91DE-89B8AB6E9AB1}">
      <dgm:prSet/>
      <dgm:spPr/>
      <dgm:t>
        <a:bodyPr/>
        <a:lstStyle/>
        <a:p>
          <a:r>
            <a:rPr lang="en-US"/>
            <a:t>Diabetes</a:t>
          </a:r>
        </a:p>
      </dgm:t>
    </dgm:pt>
    <dgm:pt modelId="{EFD5AAAE-3E0C-4CC9-ACAE-A585F8C9CDAD}" type="parTrans" cxnId="{596051DB-CAFB-44AF-B5C9-9B2642D9791F}">
      <dgm:prSet/>
      <dgm:spPr/>
      <dgm:t>
        <a:bodyPr/>
        <a:lstStyle/>
        <a:p>
          <a:endParaRPr lang="en-US"/>
        </a:p>
      </dgm:t>
    </dgm:pt>
    <dgm:pt modelId="{74188BE8-A41D-49EB-AD20-198464CF5FF7}" type="sibTrans" cxnId="{596051DB-CAFB-44AF-B5C9-9B2642D9791F}">
      <dgm:prSet/>
      <dgm:spPr/>
      <dgm:t>
        <a:bodyPr/>
        <a:lstStyle/>
        <a:p>
          <a:endParaRPr lang="en-US"/>
        </a:p>
      </dgm:t>
    </dgm:pt>
    <dgm:pt modelId="{7B61479B-B606-4860-BB2E-F5742DDC8260}">
      <dgm:prSet/>
      <dgm:spPr/>
      <dgm:t>
        <a:bodyPr/>
        <a:lstStyle/>
        <a:p>
          <a:r>
            <a:rPr lang="en-US"/>
            <a:t>Medicamentos</a:t>
          </a:r>
        </a:p>
      </dgm:t>
    </dgm:pt>
    <dgm:pt modelId="{6AC6E8B4-0095-45A2-A30B-A8FF5A988CAF}" type="parTrans" cxnId="{3DC9D66D-BDC6-4858-9B07-5EDEB609C387}">
      <dgm:prSet/>
      <dgm:spPr/>
      <dgm:t>
        <a:bodyPr/>
        <a:lstStyle/>
        <a:p>
          <a:endParaRPr lang="en-US"/>
        </a:p>
      </dgm:t>
    </dgm:pt>
    <dgm:pt modelId="{F7C05027-0FA6-488A-9BB1-0F0A388AD896}" type="sibTrans" cxnId="{3DC9D66D-BDC6-4858-9B07-5EDEB609C387}">
      <dgm:prSet/>
      <dgm:spPr/>
      <dgm:t>
        <a:bodyPr/>
        <a:lstStyle/>
        <a:p>
          <a:endParaRPr lang="en-US"/>
        </a:p>
      </dgm:t>
    </dgm:pt>
    <dgm:pt modelId="{FBAD7C7D-1C9F-41DB-95C4-26C6EFFB5F33}" type="pres">
      <dgm:prSet presAssocID="{B29F0452-3A8B-4FC7-8DB8-228E618F9257}" presName="Name0" presStyleCnt="0">
        <dgm:presLayoutVars>
          <dgm:dir/>
          <dgm:resizeHandles/>
        </dgm:presLayoutVars>
      </dgm:prSet>
      <dgm:spPr/>
    </dgm:pt>
    <dgm:pt modelId="{FFAF0E52-8FCE-4E59-95A4-C0859CF53442}" type="pres">
      <dgm:prSet presAssocID="{3ED5A5BA-3778-4107-9D29-08DD7AAAB1A6}" presName="composite" presStyleCnt="0"/>
      <dgm:spPr/>
    </dgm:pt>
    <dgm:pt modelId="{700D282A-6040-4F11-9EED-6555810EA9B4}" type="pres">
      <dgm:prSet presAssocID="{3ED5A5BA-3778-4107-9D29-08DD7AAAB1A6}" presName="rect1" presStyleLbl="b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A21448C-FD7F-4024-8045-AA2A6FDC4B40}" type="pres">
      <dgm:prSet presAssocID="{3ED5A5BA-3778-4107-9D29-08DD7AAAB1A6}" presName="rect2" presStyleLbl="node1" presStyleIdx="0" presStyleCnt="4">
        <dgm:presLayoutVars>
          <dgm:bulletEnabled val="1"/>
        </dgm:presLayoutVars>
      </dgm:prSet>
      <dgm:spPr/>
    </dgm:pt>
    <dgm:pt modelId="{1745BFF4-CABF-4397-B4E1-82CD38DFF369}" type="pres">
      <dgm:prSet presAssocID="{7F7B46C8-9664-4EC4-BA18-753008A54DBC}" presName="sibTrans" presStyleCnt="0"/>
      <dgm:spPr/>
    </dgm:pt>
    <dgm:pt modelId="{4BC1E9EF-D17A-4D75-9B50-6810E0D21636}" type="pres">
      <dgm:prSet presAssocID="{D08C4285-C839-43A4-97D4-93BA6D0FDE50}" presName="composite" presStyleCnt="0"/>
      <dgm:spPr/>
    </dgm:pt>
    <dgm:pt modelId="{3EB116E2-A185-47A8-899A-5DB7C33B9E72}" type="pres">
      <dgm:prSet presAssocID="{D08C4285-C839-43A4-97D4-93BA6D0FDE50}" presName="rect1" presStyleLbl="b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206ACC0-B3E6-4547-86DA-5563AC4E6B77}" type="pres">
      <dgm:prSet presAssocID="{D08C4285-C839-43A4-97D4-93BA6D0FDE50}" presName="rect2" presStyleLbl="node1" presStyleIdx="1" presStyleCnt="4">
        <dgm:presLayoutVars>
          <dgm:bulletEnabled val="1"/>
        </dgm:presLayoutVars>
      </dgm:prSet>
      <dgm:spPr/>
    </dgm:pt>
    <dgm:pt modelId="{C7DE0F7A-9C28-4E80-9A9D-941DB6411456}" type="pres">
      <dgm:prSet presAssocID="{0B1D22CA-1116-44A7-A265-3777B6B2C115}" presName="sibTrans" presStyleCnt="0"/>
      <dgm:spPr/>
    </dgm:pt>
    <dgm:pt modelId="{2DDFB9AB-D223-4CBC-ADE9-E003EADAC329}" type="pres">
      <dgm:prSet presAssocID="{CC221FED-169D-4358-87C0-3545A6B6E4F0}" presName="composite" presStyleCnt="0"/>
      <dgm:spPr/>
    </dgm:pt>
    <dgm:pt modelId="{C17AA6BE-03F0-4154-B9B8-45358647E451}" type="pres">
      <dgm:prSet presAssocID="{CC221FED-169D-4358-87C0-3545A6B6E4F0}" presName="rect1" presStyleLbl="b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1BAB5A7-044B-4D03-9525-EAF896A63807}" type="pres">
      <dgm:prSet presAssocID="{CC221FED-169D-4358-87C0-3545A6B6E4F0}" presName="rect2" presStyleLbl="node1" presStyleIdx="2" presStyleCnt="4">
        <dgm:presLayoutVars>
          <dgm:bulletEnabled val="1"/>
        </dgm:presLayoutVars>
      </dgm:prSet>
      <dgm:spPr/>
    </dgm:pt>
    <dgm:pt modelId="{DEAFB236-E333-434C-AB61-0802634E8656}" type="pres">
      <dgm:prSet presAssocID="{FF38F16C-D4D6-492E-8AF5-603414B78CCF}" presName="sibTrans" presStyleCnt="0"/>
      <dgm:spPr/>
    </dgm:pt>
    <dgm:pt modelId="{48D3780A-F6CA-4576-8C63-F8419277E30A}" type="pres">
      <dgm:prSet presAssocID="{7B61479B-B606-4860-BB2E-F5742DDC8260}" presName="composite" presStyleCnt="0"/>
      <dgm:spPr/>
    </dgm:pt>
    <dgm:pt modelId="{46B4F995-2EB2-4796-898D-B4445E635DDA}" type="pres">
      <dgm:prSet presAssocID="{7B61479B-B606-4860-BB2E-F5742DDC8260}" presName="rect1" presStyleLbl="b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3885244-E848-4CED-9907-A97C31F55F0C}" type="pres">
      <dgm:prSet presAssocID="{7B61479B-B606-4860-BB2E-F5742DDC8260}" presName="rect2" presStyleLbl="node1" presStyleIdx="3" presStyleCnt="4">
        <dgm:presLayoutVars>
          <dgm:bulletEnabled val="1"/>
        </dgm:presLayoutVars>
      </dgm:prSet>
      <dgm:spPr/>
    </dgm:pt>
  </dgm:ptLst>
  <dgm:cxnLst>
    <dgm:cxn modelId="{B5BE2417-0DAA-4F5C-B363-D17731C111F3}" srcId="{B29F0452-3A8B-4FC7-8DB8-228E618F9257}" destId="{3ED5A5BA-3778-4107-9D29-08DD7AAAB1A6}" srcOrd="0" destOrd="0" parTransId="{BA3F3F17-7646-44F0-94E8-4D59F3A00C41}" sibTransId="{7F7B46C8-9664-4EC4-BA18-753008A54DBC}"/>
    <dgm:cxn modelId="{9B42B71D-97D7-4312-90CA-D804B27970FA}" type="presOf" srcId="{3ED5A5BA-3778-4107-9D29-08DD7AAAB1A6}" destId="{EA21448C-FD7F-4024-8045-AA2A6FDC4B40}" srcOrd="0" destOrd="0" presId="urn:microsoft.com/office/officeart/2008/layout/BendingPictureBlocks"/>
    <dgm:cxn modelId="{AEEC1446-41CD-4E8A-B4B0-75CCAC6D26A5}" type="presOf" srcId="{7B61479B-B606-4860-BB2E-F5742DDC8260}" destId="{83885244-E848-4CED-9907-A97C31F55F0C}" srcOrd="0" destOrd="0" presId="urn:microsoft.com/office/officeart/2008/layout/BendingPictureBlocks"/>
    <dgm:cxn modelId="{5EF3BE4B-AD0C-4FC5-B73E-CA5F14095013}" type="presOf" srcId="{B29F0452-3A8B-4FC7-8DB8-228E618F9257}" destId="{FBAD7C7D-1C9F-41DB-95C4-26C6EFFB5F33}" srcOrd="0" destOrd="0" presId="urn:microsoft.com/office/officeart/2008/layout/BendingPictureBlocks"/>
    <dgm:cxn modelId="{3DC9D66D-BDC6-4858-9B07-5EDEB609C387}" srcId="{B29F0452-3A8B-4FC7-8DB8-228E618F9257}" destId="{7B61479B-B606-4860-BB2E-F5742DDC8260}" srcOrd="3" destOrd="0" parTransId="{6AC6E8B4-0095-45A2-A30B-A8FF5A988CAF}" sibTransId="{F7C05027-0FA6-488A-9BB1-0F0A388AD896}"/>
    <dgm:cxn modelId="{C7016C83-A362-412E-A5A5-35D9E73D4D85}" type="presOf" srcId="{AB7329C4-A45C-471C-AA06-3B22CF378550}" destId="{71BAB5A7-044B-4D03-9525-EAF896A63807}" srcOrd="0" destOrd="1" presId="urn:microsoft.com/office/officeart/2008/layout/BendingPictureBlocks"/>
    <dgm:cxn modelId="{C8F89B83-E36D-4577-9426-101131C5F0E6}" type="presOf" srcId="{EFAFB017-8759-48DC-91DE-89B8AB6E9AB1}" destId="{71BAB5A7-044B-4D03-9525-EAF896A63807}" srcOrd="0" destOrd="2" presId="urn:microsoft.com/office/officeart/2008/layout/BendingPictureBlocks"/>
    <dgm:cxn modelId="{A1926A90-6274-4A6D-B725-D8B889F6371A}" srcId="{CC221FED-169D-4358-87C0-3545A6B6E4F0}" destId="{AB7329C4-A45C-471C-AA06-3B22CF378550}" srcOrd="0" destOrd="0" parTransId="{5AEAB8BA-D7D6-4F1A-BD92-D37356D84B6D}" sibTransId="{884FF76B-9983-4E1C-B7B4-196EA4CEB2FD}"/>
    <dgm:cxn modelId="{94ECB8A4-FE5B-49F8-B695-3C07DAD50D1B}" type="presOf" srcId="{D08C4285-C839-43A4-97D4-93BA6D0FDE50}" destId="{D206ACC0-B3E6-4547-86DA-5563AC4E6B77}" srcOrd="0" destOrd="0" presId="urn:microsoft.com/office/officeart/2008/layout/BendingPictureBlocks"/>
    <dgm:cxn modelId="{596051DB-CAFB-44AF-B5C9-9B2642D9791F}" srcId="{CC221FED-169D-4358-87C0-3545A6B6E4F0}" destId="{EFAFB017-8759-48DC-91DE-89B8AB6E9AB1}" srcOrd="1" destOrd="0" parTransId="{EFD5AAAE-3E0C-4CC9-ACAE-A585F8C9CDAD}" sibTransId="{74188BE8-A41D-49EB-AD20-198464CF5FF7}"/>
    <dgm:cxn modelId="{AA5693EA-9C97-4626-8909-45C3CD158DCC}" srcId="{B29F0452-3A8B-4FC7-8DB8-228E618F9257}" destId="{CC221FED-169D-4358-87C0-3545A6B6E4F0}" srcOrd="2" destOrd="0" parTransId="{DF661671-337B-464F-BA1B-2E01EDA2B246}" sibTransId="{FF38F16C-D4D6-492E-8AF5-603414B78CCF}"/>
    <dgm:cxn modelId="{DB88CDEB-1186-4DF8-AA97-2BA9127B6204}" srcId="{B29F0452-3A8B-4FC7-8DB8-228E618F9257}" destId="{D08C4285-C839-43A4-97D4-93BA6D0FDE50}" srcOrd="1" destOrd="0" parTransId="{5A07A0EF-37F1-47A0-B0EB-0A83EB9D2CBF}" sibTransId="{0B1D22CA-1116-44A7-A265-3777B6B2C115}"/>
    <dgm:cxn modelId="{C52991F2-64E5-4DAD-BA6B-850F74BEDD5D}" type="presOf" srcId="{CC221FED-169D-4358-87C0-3545A6B6E4F0}" destId="{71BAB5A7-044B-4D03-9525-EAF896A63807}" srcOrd="0" destOrd="0" presId="urn:microsoft.com/office/officeart/2008/layout/BendingPictureBlocks"/>
    <dgm:cxn modelId="{1CAF37F4-E9B4-472B-8BBF-80867DD4AF9C}" type="presParOf" srcId="{FBAD7C7D-1C9F-41DB-95C4-26C6EFFB5F33}" destId="{FFAF0E52-8FCE-4E59-95A4-C0859CF53442}" srcOrd="0" destOrd="0" presId="urn:microsoft.com/office/officeart/2008/layout/BendingPictureBlocks"/>
    <dgm:cxn modelId="{D11C61E5-A7D5-4A8B-ADD3-74CAC17E4995}" type="presParOf" srcId="{FFAF0E52-8FCE-4E59-95A4-C0859CF53442}" destId="{700D282A-6040-4F11-9EED-6555810EA9B4}" srcOrd="0" destOrd="0" presId="urn:microsoft.com/office/officeart/2008/layout/BendingPictureBlocks"/>
    <dgm:cxn modelId="{EA99058C-1722-4907-9E27-171E36821F4B}" type="presParOf" srcId="{FFAF0E52-8FCE-4E59-95A4-C0859CF53442}" destId="{EA21448C-FD7F-4024-8045-AA2A6FDC4B40}" srcOrd="1" destOrd="0" presId="urn:microsoft.com/office/officeart/2008/layout/BendingPictureBlocks"/>
    <dgm:cxn modelId="{9FEFA15F-2EB5-47D2-8F3B-77237A2F2DC3}" type="presParOf" srcId="{FBAD7C7D-1C9F-41DB-95C4-26C6EFFB5F33}" destId="{1745BFF4-CABF-4397-B4E1-82CD38DFF369}" srcOrd="1" destOrd="0" presId="urn:microsoft.com/office/officeart/2008/layout/BendingPictureBlocks"/>
    <dgm:cxn modelId="{381E3D21-8E4A-47FE-9A22-355D79D95750}" type="presParOf" srcId="{FBAD7C7D-1C9F-41DB-95C4-26C6EFFB5F33}" destId="{4BC1E9EF-D17A-4D75-9B50-6810E0D21636}" srcOrd="2" destOrd="0" presId="urn:microsoft.com/office/officeart/2008/layout/BendingPictureBlocks"/>
    <dgm:cxn modelId="{FACD4C43-EF9F-4614-8615-6AA91CC2B0E0}" type="presParOf" srcId="{4BC1E9EF-D17A-4D75-9B50-6810E0D21636}" destId="{3EB116E2-A185-47A8-899A-5DB7C33B9E72}" srcOrd="0" destOrd="0" presId="urn:microsoft.com/office/officeart/2008/layout/BendingPictureBlocks"/>
    <dgm:cxn modelId="{895142BB-8894-4F46-A97B-1F152B893329}" type="presParOf" srcId="{4BC1E9EF-D17A-4D75-9B50-6810E0D21636}" destId="{D206ACC0-B3E6-4547-86DA-5563AC4E6B77}" srcOrd="1" destOrd="0" presId="urn:microsoft.com/office/officeart/2008/layout/BendingPictureBlocks"/>
    <dgm:cxn modelId="{7E29106B-9070-46A2-B1FD-FE041214B641}" type="presParOf" srcId="{FBAD7C7D-1C9F-41DB-95C4-26C6EFFB5F33}" destId="{C7DE0F7A-9C28-4E80-9A9D-941DB6411456}" srcOrd="3" destOrd="0" presId="urn:microsoft.com/office/officeart/2008/layout/BendingPictureBlocks"/>
    <dgm:cxn modelId="{12EA2B86-FAE5-4295-8AAE-310F249E3160}" type="presParOf" srcId="{FBAD7C7D-1C9F-41DB-95C4-26C6EFFB5F33}" destId="{2DDFB9AB-D223-4CBC-ADE9-E003EADAC329}" srcOrd="4" destOrd="0" presId="urn:microsoft.com/office/officeart/2008/layout/BendingPictureBlocks"/>
    <dgm:cxn modelId="{01982ADC-423B-439D-A38C-35E7B0596291}" type="presParOf" srcId="{2DDFB9AB-D223-4CBC-ADE9-E003EADAC329}" destId="{C17AA6BE-03F0-4154-B9B8-45358647E451}" srcOrd="0" destOrd="0" presId="urn:microsoft.com/office/officeart/2008/layout/BendingPictureBlocks"/>
    <dgm:cxn modelId="{887C4C91-44F6-464A-8952-7C5F7C4FE3B7}" type="presParOf" srcId="{2DDFB9AB-D223-4CBC-ADE9-E003EADAC329}" destId="{71BAB5A7-044B-4D03-9525-EAF896A63807}" srcOrd="1" destOrd="0" presId="urn:microsoft.com/office/officeart/2008/layout/BendingPictureBlocks"/>
    <dgm:cxn modelId="{FD6168A6-D103-49AB-94ED-66A7E48ADC26}" type="presParOf" srcId="{FBAD7C7D-1C9F-41DB-95C4-26C6EFFB5F33}" destId="{DEAFB236-E333-434C-AB61-0802634E8656}" srcOrd="5" destOrd="0" presId="urn:microsoft.com/office/officeart/2008/layout/BendingPictureBlocks"/>
    <dgm:cxn modelId="{4D60F271-BE98-48C5-AF1B-690D3C77218C}" type="presParOf" srcId="{FBAD7C7D-1C9F-41DB-95C4-26C6EFFB5F33}" destId="{48D3780A-F6CA-4576-8C63-F8419277E30A}" srcOrd="6" destOrd="0" presId="urn:microsoft.com/office/officeart/2008/layout/BendingPictureBlocks"/>
    <dgm:cxn modelId="{9A8C574A-1DF2-44CC-B6E1-D6DC4DBFA65C}" type="presParOf" srcId="{48D3780A-F6CA-4576-8C63-F8419277E30A}" destId="{46B4F995-2EB2-4796-898D-B4445E635DDA}" srcOrd="0" destOrd="0" presId="urn:microsoft.com/office/officeart/2008/layout/BendingPictureBlocks"/>
    <dgm:cxn modelId="{2EE456CF-FC11-41AB-8E2E-30FE1896809D}" type="presParOf" srcId="{48D3780A-F6CA-4576-8C63-F8419277E30A}" destId="{83885244-E848-4CED-9907-A97C31F55F0C}"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B639EE-5B96-483F-AD5C-3E64E5ADB92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32E4BC16-56E2-4AFF-A013-18982E041B86}">
      <dgm:prSet phldrT="[Text]"/>
      <dgm:spPr/>
      <dgm:t>
        <a:bodyPr/>
        <a:lstStyle/>
        <a:p>
          <a:r>
            <a:rPr lang="en-US"/>
            <a:t>Dolor de cabeza</a:t>
          </a:r>
        </a:p>
      </dgm:t>
    </dgm:pt>
    <dgm:pt modelId="{C6D60D27-7F7C-4AB8-93AF-492004C16708}" type="parTrans" cxnId="{CC258B99-F155-4AC8-B7EC-2D4777D61220}">
      <dgm:prSet/>
      <dgm:spPr/>
      <dgm:t>
        <a:bodyPr/>
        <a:lstStyle/>
        <a:p>
          <a:endParaRPr lang="en-US"/>
        </a:p>
      </dgm:t>
    </dgm:pt>
    <dgm:pt modelId="{B9686684-4448-4B77-ADBA-C9E4BA476147}" type="sibTrans" cxnId="{CC258B99-F155-4AC8-B7EC-2D4777D61220}">
      <dgm:prSet/>
      <dgm:spPr/>
      <dgm:t>
        <a:bodyPr/>
        <a:lstStyle/>
        <a:p>
          <a:endParaRPr lang="en-US"/>
        </a:p>
      </dgm:t>
    </dgm:pt>
    <dgm:pt modelId="{01B849B1-796F-441D-B08C-00697CAF90A8}">
      <dgm:prSet/>
      <dgm:spPr/>
      <dgm:t>
        <a:bodyPr/>
        <a:lstStyle/>
        <a:p>
          <a:r>
            <a:rPr lang="en-US"/>
            <a:t>Mareo</a:t>
          </a:r>
        </a:p>
      </dgm:t>
    </dgm:pt>
    <dgm:pt modelId="{AFE01870-EEF7-449A-BC92-C4481224FF26}" type="parTrans" cxnId="{F2E015B4-6837-41C5-AE40-BEE8C5C186D9}">
      <dgm:prSet/>
      <dgm:spPr/>
      <dgm:t>
        <a:bodyPr/>
        <a:lstStyle/>
        <a:p>
          <a:endParaRPr lang="en-US"/>
        </a:p>
      </dgm:t>
    </dgm:pt>
    <dgm:pt modelId="{2EA231CD-7EE6-4131-A572-96A489B53C02}" type="sibTrans" cxnId="{F2E015B4-6837-41C5-AE40-BEE8C5C186D9}">
      <dgm:prSet/>
      <dgm:spPr/>
      <dgm:t>
        <a:bodyPr/>
        <a:lstStyle/>
        <a:p>
          <a:endParaRPr lang="en-US"/>
        </a:p>
      </dgm:t>
    </dgm:pt>
    <dgm:pt modelId="{8E20C281-469D-4AC5-932F-C20A863D573F}">
      <dgm:prSet/>
      <dgm:spPr/>
      <dgm:t>
        <a:bodyPr/>
        <a:lstStyle/>
        <a:p>
          <a:r>
            <a:rPr lang="en-US"/>
            <a:t>Confusión</a:t>
          </a:r>
        </a:p>
      </dgm:t>
    </dgm:pt>
    <dgm:pt modelId="{C389D191-A07D-415B-B397-5D0003AA2271}" type="parTrans" cxnId="{EA6039AA-93D2-4B44-A35A-9C847756A94A}">
      <dgm:prSet/>
      <dgm:spPr/>
      <dgm:t>
        <a:bodyPr/>
        <a:lstStyle/>
        <a:p>
          <a:endParaRPr lang="en-US"/>
        </a:p>
      </dgm:t>
    </dgm:pt>
    <dgm:pt modelId="{7CA5C7B9-625A-413E-842D-575DB9778D71}" type="sibTrans" cxnId="{EA6039AA-93D2-4B44-A35A-9C847756A94A}">
      <dgm:prSet/>
      <dgm:spPr/>
      <dgm:t>
        <a:bodyPr/>
        <a:lstStyle/>
        <a:p>
          <a:endParaRPr lang="en-US"/>
        </a:p>
      </dgm:t>
    </dgm:pt>
    <dgm:pt modelId="{0039F739-4775-4644-B4D2-D035819DD03A}">
      <dgm:prSet/>
      <dgm:spPr/>
      <dgm:t>
        <a:bodyPr/>
        <a:lstStyle/>
        <a:p>
          <a:r>
            <a:rPr lang="en-US"/>
            <a:t>Latidos rápidos del corazón</a:t>
          </a:r>
        </a:p>
      </dgm:t>
    </dgm:pt>
    <dgm:pt modelId="{B2BD6B5E-93D0-48CE-81B3-F1E8E3BF22CA}" type="parTrans" cxnId="{5F1F0259-30F3-424F-9F23-7AA3FDA3960C}">
      <dgm:prSet/>
      <dgm:spPr/>
      <dgm:t>
        <a:bodyPr/>
        <a:lstStyle/>
        <a:p>
          <a:endParaRPr lang="en-US"/>
        </a:p>
      </dgm:t>
    </dgm:pt>
    <dgm:pt modelId="{9C628674-D46F-43E1-8152-E3E7F684BE1B}" type="sibTrans" cxnId="{5F1F0259-30F3-424F-9F23-7AA3FDA3960C}">
      <dgm:prSet/>
      <dgm:spPr/>
      <dgm:t>
        <a:bodyPr/>
        <a:lstStyle/>
        <a:p>
          <a:endParaRPr lang="en-US"/>
        </a:p>
      </dgm:t>
    </dgm:pt>
    <dgm:pt modelId="{A9864A6B-AA52-46A1-A49D-622B6B73AD33}">
      <dgm:prSet/>
      <dgm:spPr/>
      <dgm:t>
        <a:bodyPr/>
        <a:lstStyle/>
        <a:p>
          <a:r>
            <a:rPr lang="en-US"/>
            <a:t>Náuseas y vómitos</a:t>
          </a:r>
        </a:p>
      </dgm:t>
    </dgm:pt>
    <dgm:pt modelId="{87ED1729-4FF1-4FFB-9A8E-77AA318C1025}" type="parTrans" cxnId="{AF7BCFE7-F0F0-4DE7-9DB1-B27A4C7AEF62}">
      <dgm:prSet/>
      <dgm:spPr/>
      <dgm:t>
        <a:bodyPr/>
        <a:lstStyle/>
        <a:p>
          <a:endParaRPr lang="en-US"/>
        </a:p>
      </dgm:t>
    </dgm:pt>
    <dgm:pt modelId="{D52B7337-29C0-477F-A2E2-45144AB1F763}" type="sibTrans" cxnId="{AF7BCFE7-F0F0-4DE7-9DB1-B27A4C7AEF62}">
      <dgm:prSet/>
      <dgm:spPr/>
      <dgm:t>
        <a:bodyPr/>
        <a:lstStyle/>
        <a:p>
          <a:endParaRPr lang="en-US"/>
        </a:p>
      </dgm:t>
    </dgm:pt>
    <dgm:pt modelId="{06F1D7B2-9094-4231-85E7-B25CC08E2596}">
      <dgm:prSet/>
      <dgm:spPr/>
      <dgm:t>
        <a:bodyPr/>
        <a:lstStyle/>
        <a:p>
          <a:r>
            <a:rPr lang="en-US"/>
            <a:t>Sudoración profusa</a:t>
          </a:r>
        </a:p>
      </dgm:t>
    </dgm:pt>
    <dgm:pt modelId="{471C1DD6-EB73-4126-AD38-2724AD2F4B9B}" type="parTrans" cxnId="{7480B469-7E0D-46C8-BA02-522EC4BC2CBB}">
      <dgm:prSet/>
      <dgm:spPr/>
      <dgm:t>
        <a:bodyPr/>
        <a:lstStyle/>
        <a:p>
          <a:endParaRPr lang="en-US"/>
        </a:p>
      </dgm:t>
    </dgm:pt>
    <dgm:pt modelId="{F96F8B29-752C-45A3-9FB3-6A5190A1637A}" type="sibTrans" cxnId="{7480B469-7E0D-46C8-BA02-522EC4BC2CBB}">
      <dgm:prSet/>
      <dgm:spPr/>
      <dgm:t>
        <a:bodyPr/>
        <a:lstStyle/>
        <a:p>
          <a:endParaRPr lang="en-US"/>
        </a:p>
      </dgm:t>
    </dgm:pt>
    <dgm:pt modelId="{7F010D94-1B09-4779-BFEB-4B9EA8A5BF1D}" type="pres">
      <dgm:prSet presAssocID="{2FB639EE-5B96-483F-AD5C-3E64E5ADB925}" presName="Name0" presStyleCnt="0">
        <dgm:presLayoutVars>
          <dgm:chMax/>
          <dgm:chPref/>
          <dgm:dir/>
        </dgm:presLayoutVars>
      </dgm:prSet>
      <dgm:spPr/>
    </dgm:pt>
    <dgm:pt modelId="{C4C70079-CE67-47A4-9CE7-42B8843260B3}" type="pres">
      <dgm:prSet presAssocID="{32E4BC16-56E2-4AFF-A013-18982E041B86}" presName="composite" presStyleCnt="0">
        <dgm:presLayoutVars>
          <dgm:chMax val="1"/>
          <dgm:chPref val="1"/>
        </dgm:presLayoutVars>
      </dgm:prSet>
      <dgm:spPr/>
    </dgm:pt>
    <dgm:pt modelId="{C4B0FCC8-E160-4935-BC87-4EE085430C37}" type="pres">
      <dgm:prSet presAssocID="{32E4BC16-56E2-4AFF-A013-18982E041B86}" presName="Accent" presStyleLbl="trAlignAcc1" presStyleIdx="0" presStyleCnt="6">
        <dgm:presLayoutVars>
          <dgm:chMax val="0"/>
          <dgm:chPref val="0"/>
        </dgm:presLayoutVars>
      </dgm:prSet>
      <dgm:spPr/>
    </dgm:pt>
    <dgm:pt modelId="{F548C2CA-D55F-43D4-837E-16475C4143BD}" type="pres">
      <dgm:prSet presAssocID="{32E4BC16-56E2-4AFF-A013-18982E041B86}" presName="Image" presStyleLbl="alignImgPlace1" presStyleIdx="0" presStyleCnt="6">
        <dgm:presLayoutVars>
          <dgm:chMax val="0"/>
          <dgm:chPref val="0"/>
        </dgm:presLayoutVars>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548B4D1-0955-4330-991E-79A4F96BDCE1}" type="pres">
      <dgm:prSet presAssocID="{32E4BC16-56E2-4AFF-A013-18982E041B86}" presName="ChildComposite" presStyleCnt="0"/>
      <dgm:spPr/>
    </dgm:pt>
    <dgm:pt modelId="{01B49F2B-FF97-4779-9617-78CCD86D544D}" type="pres">
      <dgm:prSet presAssocID="{32E4BC16-56E2-4AFF-A013-18982E041B86}" presName="Child" presStyleLbl="node1" presStyleIdx="0" presStyleCnt="0">
        <dgm:presLayoutVars>
          <dgm:chMax val="0"/>
          <dgm:chPref val="0"/>
          <dgm:bulletEnabled val="1"/>
        </dgm:presLayoutVars>
      </dgm:prSet>
      <dgm:spPr/>
    </dgm:pt>
    <dgm:pt modelId="{160F8B05-4EF2-49EB-B9FD-7B27DBBD8420}" type="pres">
      <dgm:prSet presAssocID="{32E4BC16-56E2-4AFF-A013-18982E041B86}" presName="Parent" presStyleLbl="revTx" presStyleIdx="0" presStyleCnt="6">
        <dgm:presLayoutVars>
          <dgm:chMax val="1"/>
          <dgm:chPref val="0"/>
          <dgm:bulletEnabled val="1"/>
        </dgm:presLayoutVars>
      </dgm:prSet>
      <dgm:spPr/>
    </dgm:pt>
    <dgm:pt modelId="{D4D9805D-BC82-47A0-9716-26B69EA5306D}" type="pres">
      <dgm:prSet presAssocID="{B9686684-4448-4B77-ADBA-C9E4BA476147}" presName="sibTrans" presStyleCnt="0"/>
      <dgm:spPr/>
    </dgm:pt>
    <dgm:pt modelId="{F5FDD763-B132-45AE-80B4-CDC8B14C39A9}" type="pres">
      <dgm:prSet presAssocID="{01B849B1-796F-441D-B08C-00697CAF90A8}" presName="composite" presStyleCnt="0">
        <dgm:presLayoutVars>
          <dgm:chMax val="1"/>
          <dgm:chPref val="1"/>
        </dgm:presLayoutVars>
      </dgm:prSet>
      <dgm:spPr/>
    </dgm:pt>
    <dgm:pt modelId="{F4043396-30C2-4311-A556-C6C98BFE76B6}" type="pres">
      <dgm:prSet presAssocID="{01B849B1-796F-441D-B08C-00697CAF90A8}" presName="Accent" presStyleLbl="trAlignAcc1" presStyleIdx="1" presStyleCnt="6">
        <dgm:presLayoutVars>
          <dgm:chMax val="0"/>
          <dgm:chPref val="0"/>
        </dgm:presLayoutVars>
      </dgm:prSet>
      <dgm:spPr/>
    </dgm:pt>
    <dgm:pt modelId="{E87FC1C0-4E00-492F-BEC0-60D3CDB4A763}" type="pres">
      <dgm:prSet presAssocID="{01B849B1-796F-441D-B08C-00697CAF90A8}" presName="Image" presStyleLbl="alignImgPlace1" presStyleIdx="1" presStyleCnt="6">
        <dgm:presLayoutVars>
          <dgm:chMax val="0"/>
          <dgm:chPref val="0"/>
        </dgm:presLayoutVars>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F2CB004-DC2A-4836-B7D2-963D8AFC9F1E}" type="pres">
      <dgm:prSet presAssocID="{01B849B1-796F-441D-B08C-00697CAF90A8}" presName="ChildComposite" presStyleCnt="0"/>
      <dgm:spPr/>
    </dgm:pt>
    <dgm:pt modelId="{BA22EE20-38EB-4CBE-92CC-E9D032A25EF2}" type="pres">
      <dgm:prSet presAssocID="{01B849B1-796F-441D-B08C-00697CAF90A8}" presName="Child" presStyleLbl="node1" presStyleIdx="0" presStyleCnt="0">
        <dgm:presLayoutVars>
          <dgm:chMax val="0"/>
          <dgm:chPref val="0"/>
          <dgm:bulletEnabled val="1"/>
        </dgm:presLayoutVars>
      </dgm:prSet>
      <dgm:spPr/>
    </dgm:pt>
    <dgm:pt modelId="{CFCF95D0-60C7-41C5-829C-09E68F10B11E}" type="pres">
      <dgm:prSet presAssocID="{01B849B1-796F-441D-B08C-00697CAF90A8}" presName="Parent" presStyleLbl="revTx" presStyleIdx="1" presStyleCnt="6">
        <dgm:presLayoutVars>
          <dgm:chMax val="1"/>
          <dgm:chPref val="0"/>
          <dgm:bulletEnabled val="1"/>
        </dgm:presLayoutVars>
      </dgm:prSet>
      <dgm:spPr/>
    </dgm:pt>
    <dgm:pt modelId="{B44FE411-F129-40C5-BD5E-1025F9B59271}" type="pres">
      <dgm:prSet presAssocID="{2EA231CD-7EE6-4131-A572-96A489B53C02}" presName="sibTrans" presStyleCnt="0"/>
      <dgm:spPr/>
    </dgm:pt>
    <dgm:pt modelId="{3D8C5DE0-92E7-4AF0-92A2-D02EA42D69FF}" type="pres">
      <dgm:prSet presAssocID="{8E20C281-469D-4AC5-932F-C20A863D573F}" presName="composite" presStyleCnt="0">
        <dgm:presLayoutVars>
          <dgm:chMax val="1"/>
          <dgm:chPref val="1"/>
        </dgm:presLayoutVars>
      </dgm:prSet>
      <dgm:spPr/>
    </dgm:pt>
    <dgm:pt modelId="{7F7B991F-9BE4-47EC-9496-1A9C51B2846B}" type="pres">
      <dgm:prSet presAssocID="{8E20C281-469D-4AC5-932F-C20A863D573F}" presName="Accent" presStyleLbl="trAlignAcc1" presStyleIdx="2" presStyleCnt="6">
        <dgm:presLayoutVars>
          <dgm:chMax val="0"/>
          <dgm:chPref val="0"/>
        </dgm:presLayoutVars>
      </dgm:prSet>
      <dgm:spPr/>
    </dgm:pt>
    <dgm:pt modelId="{E8939555-CDEA-4D99-84CD-29F3641E3D98}" type="pres">
      <dgm:prSet presAssocID="{8E20C281-469D-4AC5-932F-C20A863D573F}" presName="Image" presStyleLbl="alignImgPlace1" presStyleIdx="2" presStyleCnt="6">
        <dgm:presLayoutVars>
          <dgm:chMax val="0"/>
          <dgm:chPref val="0"/>
        </dgm:presLayoutVars>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A5F28FB-91D8-4981-BA02-1FE2207AE4ED}" type="pres">
      <dgm:prSet presAssocID="{8E20C281-469D-4AC5-932F-C20A863D573F}" presName="ChildComposite" presStyleCnt="0"/>
      <dgm:spPr/>
    </dgm:pt>
    <dgm:pt modelId="{5E5E9200-AB6F-4150-B91E-A94FABAE4794}" type="pres">
      <dgm:prSet presAssocID="{8E20C281-469D-4AC5-932F-C20A863D573F}" presName="Child" presStyleLbl="node1" presStyleIdx="0" presStyleCnt="0">
        <dgm:presLayoutVars>
          <dgm:chMax val="0"/>
          <dgm:chPref val="0"/>
          <dgm:bulletEnabled val="1"/>
        </dgm:presLayoutVars>
      </dgm:prSet>
      <dgm:spPr/>
    </dgm:pt>
    <dgm:pt modelId="{755DF617-9E13-4018-A284-95B9F25AEA4C}" type="pres">
      <dgm:prSet presAssocID="{8E20C281-469D-4AC5-932F-C20A863D573F}" presName="Parent" presStyleLbl="revTx" presStyleIdx="2" presStyleCnt="6">
        <dgm:presLayoutVars>
          <dgm:chMax val="1"/>
          <dgm:chPref val="0"/>
          <dgm:bulletEnabled val="1"/>
        </dgm:presLayoutVars>
      </dgm:prSet>
      <dgm:spPr/>
    </dgm:pt>
    <dgm:pt modelId="{47CBAA33-7C79-4F9D-A06E-83186816DA0F}" type="pres">
      <dgm:prSet presAssocID="{7CA5C7B9-625A-413E-842D-575DB9778D71}" presName="sibTrans" presStyleCnt="0"/>
      <dgm:spPr/>
    </dgm:pt>
    <dgm:pt modelId="{EDB0702A-23EB-47EA-9F83-98032F11F672}" type="pres">
      <dgm:prSet presAssocID="{0039F739-4775-4644-B4D2-D035819DD03A}" presName="composite" presStyleCnt="0">
        <dgm:presLayoutVars>
          <dgm:chMax val="1"/>
          <dgm:chPref val="1"/>
        </dgm:presLayoutVars>
      </dgm:prSet>
      <dgm:spPr/>
    </dgm:pt>
    <dgm:pt modelId="{6880E77F-46F4-4D56-AB9F-A8CDD28E8868}" type="pres">
      <dgm:prSet presAssocID="{0039F739-4775-4644-B4D2-D035819DD03A}" presName="Accent" presStyleLbl="trAlignAcc1" presStyleIdx="3" presStyleCnt="6">
        <dgm:presLayoutVars>
          <dgm:chMax val="0"/>
          <dgm:chPref val="0"/>
        </dgm:presLayoutVars>
      </dgm:prSet>
      <dgm:spPr/>
    </dgm:pt>
    <dgm:pt modelId="{A9723E65-DC05-4165-8D30-799532A4B975}" type="pres">
      <dgm:prSet presAssocID="{0039F739-4775-4644-B4D2-D035819DD03A}" presName="Image" presStyleLbl="alignImgPlace1" presStyleIdx="3" presStyleCnt="6">
        <dgm:presLayoutVars>
          <dgm:chMax val="0"/>
          <dgm:chPref val="0"/>
        </dgm:presLayoutVars>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691BDADC-4A07-4024-81DB-7165EA863017}" type="pres">
      <dgm:prSet presAssocID="{0039F739-4775-4644-B4D2-D035819DD03A}" presName="ChildComposite" presStyleCnt="0"/>
      <dgm:spPr/>
    </dgm:pt>
    <dgm:pt modelId="{BA17A1BA-D329-4F0E-82A5-64C8F8D9C838}" type="pres">
      <dgm:prSet presAssocID="{0039F739-4775-4644-B4D2-D035819DD03A}" presName="Child" presStyleLbl="node1" presStyleIdx="0" presStyleCnt="0">
        <dgm:presLayoutVars>
          <dgm:chMax val="0"/>
          <dgm:chPref val="0"/>
          <dgm:bulletEnabled val="1"/>
        </dgm:presLayoutVars>
      </dgm:prSet>
      <dgm:spPr/>
    </dgm:pt>
    <dgm:pt modelId="{A34C7676-1AC4-4C7F-832F-94C9D08AA078}" type="pres">
      <dgm:prSet presAssocID="{0039F739-4775-4644-B4D2-D035819DD03A}" presName="Parent" presStyleLbl="revTx" presStyleIdx="3" presStyleCnt="6">
        <dgm:presLayoutVars>
          <dgm:chMax val="1"/>
          <dgm:chPref val="0"/>
          <dgm:bulletEnabled val="1"/>
        </dgm:presLayoutVars>
      </dgm:prSet>
      <dgm:spPr/>
    </dgm:pt>
    <dgm:pt modelId="{8012740A-52A7-45E6-906E-136E95F1291A}" type="pres">
      <dgm:prSet presAssocID="{9C628674-D46F-43E1-8152-E3E7F684BE1B}" presName="sibTrans" presStyleCnt="0"/>
      <dgm:spPr/>
    </dgm:pt>
    <dgm:pt modelId="{E3B1C623-38E0-4CCB-8045-1E5C01118132}" type="pres">
      <dgm:prSet presAssocID="{A9864A6B-AA52-46A1-A49D-622B6B73AD33}" presName="composite" presStyleCnt="0">
        <dgm:presLayoutVars>
          <dgm:chMax val="1"/>
          <dgm:chPref val="1"/>
        </dgm:presLayoutVars>
      </dgm:prSet>
      <dgm:spPr/>
    </dgm:pt>
    <dgm:pt modelId="{B3B70F26-BAD4-4DE8-A134-C23B82AACD68}" type="pres">
      <dgm:prSet presAssocID="{A9864A6B-AA52-46A1-A49D-622B6B73AD33}" presName="Accent" presStyleLbl="trAlignAcc1" presStyleIdx="4" presStyleCnt="6">
        <dgm:presLayoutVars>
          <dgm:chMax val="0"/>
          <dgm:chPref val="0"/>
        </dgm:presLayoutVars>
      </dgm:prSet>
      <dgm:spPr/>
    </dgm:pt>
    <dgm:pt modelId="{5F9C7485-D79B-4036-A5DB-2948449556D0}" type="pres">
      <dgm:prSet presAssocID="{A9864A6B-AA52-46A1-A49D-622B6B73AD33}" presName="Image" presStyleLbl="alignImgPlace1" presStyleIdx="4" presStyleCnt="6">
        <dgm:presLayoutVars>
          <dgm:chMax val="0"/>
          <dgm:chPref val="0"/>
        </dgm:presLayoutVars>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244FDB9-248A-4516-BF68-C7B0E71EE839}" type="pres">
      <dgm:prSet presAssocID="{A9864A6B-AA52-46A1-A49D-622B6B73AD33}" presName="ChildComposite" presStyleCnt="0"/>
      <dgm:spPr/>
    </dgm:pt>
    <dgm:pt modelId="{C6B53244-13C1-46D4-BB34-6DFBF9D877A3}" type="pres">
      <dgm:prSet presAssocID="{A9864A6B-AA52-46A1-A49D-622B6B73AD33}" presName="Child" presStyleLbl="node1" presStyleIdx="0" presStyleCnt="0">
        <dgm:presLayoutVars>
          <dgm:chMax val="0"/>
          <dgm:chPref val="0"/>
          <dgm:bulletEnabled val="1"/>
        </dgm:presLayoutVars>
      </dgm:prSet>
      <dgm:spPr/>
    </dgm:pt>
    <dgm:pt modelId="{9588AA61-77C8-4916-A98C-DFC91BEE7CBA}" type="pres">
      <dgm:prSet presAssocID="{A9864A6B-AA52-46A1-A49D-622B6B73AD33}" presName="Parent" presStyleLbl="revTx" presStyleIdx="4" presStyleCnt="6">
        <dgm:presLayoutVars>
          <dgm:chMax val="1"/>
          <dgm:chPref val="0"/>
          <dgm:bulletEnabled val="1"/>
        </dgm:presLayoutVars>
      </dgm:prSet>
      <dgm:spPr/>
    </dgm:pt>
    <dgm:pt modelId="{71E559A4-674D-4DB3-91EC-C88340E55405}" type="pres">
      <dgm:prSet presAssocID="{D52B7337-29C0-477F-A2E2-45144AB1F763}" presName="sibTrans" presStyleCnt="0"/>
      <dgm:spPr/>
    </dgm:pt>
    <dgm:pt modelId="{4BF63189-E754-41FC-97A7-B2970E3E98A3}" type="pres">
      <dgm:prSet presAssocID="{06F1D7B2-9094-4231-85E7-B25CC08E2596}" presName="composite" presStyleCnt="0">
        <dgm:presLayoutVars>
          <dgm:chMax val="1"/>
          <dgm:chPref val="1"/>
        </dgm:presLayoutVars>
      </dgm:prSet>
      <dgm:spPr/>
    </dgm:pt>
    <dgm:pt modelId="{AD795C2B-2FCC-477C-BD9B-7A47723FCDC0}" type="pres">
      <dgm:prSet presAssocID="{06F1D7B2-9094-4231-85E7-B25CC08E2596}" presName="Accent" presStyleLbl="trAlignAcc1" presStyleIdx="5" presStyleCnt="6">
        <dgm:presLayoutVars>
          <dgm:chMax val="0"/>
          <dgm:chPref val="0"/>
        </dgm:presLayoutVars>
      </dgm:prSet>
      <dgm:spPr/>
    </dgm:pt>
    <dgm:pt modelId="{0A29F0A5-D719-46F4-B461-0D6A58B4BD6A}" type="pres">
      <dgm:prSet presAssocID="{06F1D7B2-9094-4231-85E7-B25CC08E2596}" presName="Image" presStyleLbl="alignImgPlace1" presStyleIdx="5" presStyleCnt="6">
        <dgm:presLayoutVars>
          <dgm:chMax val="0"/>
          <dgm:chPref val="0"/>
        </dgm:presLayoutVars>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DB63C69B-BA28-4265-B827-BE22A3F307CA}" type="pres">
      <dgm:prSet presAssocID="{06F1D7B2-9094-4231-85E7-B25CC08E2596}" presName="ChildComposite" presStyleCnt="0"/>
      <dgm:spPr/>
    </dgm:pt>
    <dgm:pt modelId="{37BB390C-4608-4DA3-B59F-482A11AC2511}" type="pres">
      <dgm:prSet presAssocID="{06F1D7B2-9094-4231-85E7-B25CC08E2596}" presName="Child" presStyleLbl="node1" presStyleIdx="0" presStyleCnt="0">
        <dgm:presLayoutVars>
          <dgm:chMax val="0"/>
          <dgm:chPref val="0"/>
          <dgm:bulletEnabled val="1"/>
        </dgm:presLayoutVars>
      </dgm:prSet>
      <dgm:spPr/>
    </dgm:pt>
    <dgm:pt modelId="{A4949828-5752-4766-8E74-3886C386895C}" type="pres">
      <dgm:prSet presAssocID="{06F1D7B2-9094-4231-85E7-B25CC08E2596}" presName="Parent" presStyleLbl="revTx" presStyleIdx="5" presStyleCnt="6">
        <dgm:presLayoutVars>
          <dgm:chMax val="1"/>
          <dgm:chPref val="0"/>
          <dgm:bulletEnabled val="1"/>
        </dgm:presLayoutVars>
      </dgm:prSet>
      <dgm:spPr/>
    </dgm:pt>
  </dgm:ptLst>
  <dgm:cxnLst>
    <dgm:cxn modelId="{7480B469-7E0D-46C8-BA02-522EC4BC2CBB}" srcId="{2FB639EE-5B96-483F-AD5C-3E64E5ADB925}" destId="{06F1D7B2-9094-4231-85E7-B25CC08E2596}" srcOrd="5" destOrd="0" parTransId="{471C1DD6-EB73-4126-AD38-2724AD2F4B9B}" sibTransId="{F96F8B29-752C-45A3-9FB3-6A5190A1637A}"/>
    <dgm:cxn modelId="{0D17524F-FFF9-4A53-9475-3E4D877F607B}" type="presOf" srcId="{0039F739-4775-4644-B4D2-D035819DD03A}" destId="{A34C7676-1AC4-4C7F-832F-94C9D08AA078}" srcOrd="0" destOrd="0" presId="urn:microsoft.com/office/officeart/2008/layout/CaptionedPictures"/>
    <dgm:cxn modelId="{5F1F0259-30F3-424F-9F23-7AA3FDA3960C}" srcId="{2FB639EE-5B96-483F-AD5C-3E64E5ADB925}" destId="{0039F739-4775-4644-B4D2-D035819DD03A}" srcOrd="3" destOrd="0" parTransId="{B2BD6B5E-93D0-48CE-81B3-F1E8E3BF22CA}" sibTransId="{9C628674-D46F-43E1-8152-E3E7F684BE1B}"/>
    <dgm:cxn modelId="{1ABC2C83-00FE-4C0B-B241-4C5C3F937151}" type="presOf" srcId="{32E4BC16-56E2-4AFF-A013-18982E041B86}" destId="{160F8B05-4EF2-49EB-B9FD-7B27DBBD8420}" srcOrd="0" destOrd="0" presId="urn:microsoft.com/office/officeart/2008/layout/CaptionedPictures"/>
    <dgm:cxn modelId="{ABEC8591-2437-421C-9131-5E32C1C974C9}" type="presOf" srcId="{01B849B1-796F-441D-B08C-00697CAF90A8}" destId="{CFCF95D0-60C7-41C5-829C-09E68F10B11E}" srcOrd="0" destOrd="0" presId="urn:microsoft.com/office/officeart/2008/layout/CaptionedPictures"/>
    <dgm:cxn modelId="{CC258B99-F155-4AC8-B7EC-2D4777D61220}" srcId="{2FB639EE-5B96-483F-AD5C-3E64E5ADB925}" destId="{32E4BC16-56E2-4AFF-A013-18982E041B86}" srcOrd="0" destOrd="0" parTransId="{C6D60D27-7F7C-4AB8-93AF-492004C16708}" sibTransId="{B9686684-4448-4B77-ADBA-C9E4BA476147}"/>
    <dgm:cxn modelId="{60C3219D-AD7E-4650-A1C5-8AFAED241C65}" type="presOf" srcId="{2FB639EE-5B96-483F-AD5C-3E64E5ADB925}" destId="{7F010D94-1B09-4779-BFEB-4B9EA8A5BF1D}" srcOrd="0" destOrd="0" presId="urn:microsoft.com/office/officeart/2008/layout/CaptionedPictures"/>
    <dgm:cxn modelId="{EA6039AA-93D2-4B44-A35A-9C847756A94A}" srcId="{2FB639EE-5B96-483F-AD5C-3E64E5ADB925}" destId="{8E20C281-469D-4AC5-932F-C20A863D573F}" srcOrd="2" destOrd="0" parTransId="{C389D191-A07D-415B-B397-5D0003AA2271}" sibTransId="{7CA5C7B9-625A-413E-842D-575DB9778D71}"/>
    <dgm:cxn modelId="{F2E015B4-6837-41C5-AE40-BEE8C5C186D9}" srcId="{2FB639EE-5B96-483F-AD5C-3E64E5ADB925}" destId="{01B849B1-796F-441D-B08C-00697CAF90A8}" srcOrd="1" destOrd="0" parTransId="{AFE01870-EEF7-449A-BC92-C4481224FF26}" sibTransId="{2EA231CD-7EE6-4131-A572-96A489B53C02}"/>
    <dgm:cxn modelId="{3C71EDCD-A96A-4675-9DD1-05286935CAD6}" type="presOf" srcId="{8E20C281-469D-4AC5-932F-C20A863D573F}" destId="{755DF617-9E13-4018-A284-95B9F25AEA4C}" srcOrd="0" destOrd="0" presId="urn:microsoft.com/office/officeart/2008/layout/CaptionedPictures"/>
    <dgm:cxn modelId="{2DE78FD7-4359-4C8B-A9B7-B34D7D6FD0AF}" type="presOf" srcId="{06F1D7B2-9094-4231-85E7-B25CC08E2596}" destId="{A4949828-5752-4766-8E74-3886C386895C}" srcOrd="0" destOrd="0" presId="urn:microsoft.com/office/officeart/2008/layout/CaptionedPictures"/>
    <dgm:cxn modelId="{8FC2A7D9-64A7-478F-9C74-176B1C206E2B}" type="presOf" srcId="{A9864A6B-AA52-46A1-A49D-622B6B73AD33}" destId="{9588AA61-77C8-4916-A98C-DFC91BEE7CBA}" srcOrd="0" destOrd="0" presId="urn:microsoft.com/office/officeart/2008/layout/CaptionedPictures"/>
    <dgm:cxn modelId="{AF7BCFE7-F0F0-4DE7-9DB1-B27A4C7AEF62}" srcId="{2FB639EE-5B96-483F-AD5C-3E64E5ADB925}" destId="{A9864A6B-AA52-46A1-A49D-622B6B73AD33}" srcOrd="4" destOrd="0" parTransId="{87ED1729-4FF1-4FFB-9A8E-77AA318C1025}" sibTransId="{D52B7337-29C0-477F-A2E2-45144AB1F763}"/>
    <dgm:cxn modelId="{043763BF-291C-40F4-87EF-DC02B4519948}" type="presParOf" srcId="{7F010D94-1B09-4779-BFEB-4B9EA8A5BF1D}" destId="{C4C70079-CE67-47A4-9CE7-42B8843260B3}" srcOrd="0" destOrd="0" presId="urn:microsoft.com/office/officeart/2008/layout/CaptionedPictures"/>
    <dgm:cxn modelId="{1AFFD1BE-5BE1-4A20-86EB-F6BE53209E9B}" type="presParOf" srcId="{C4C70079-CE67-47A4-9CE7-42B8843260B3}" destId="{C4B0FCC8-E160-4935-BC87-4EE085430C37}" srcOrd="0" destOrd="0" presId="urn:microsoft.com/office/officeart/2008/layout/CaptionedPictures"/>
    <dgm:cxn modelId="{475FB78B-CC14-48E3-B641-EE7EE54C152D}" type="presParOf" srcId="{C4C70079-CE67-47A4-9CE7-42B8843260B3}" destId="{F548C2CA-D55F-43D4-837E-16475C4143BD}" srcOrd="1" destOrd="0" presId="urn:microsoft.com/office/officeart/2008/layout/CaptionedPictures"/>
    <dgm:cxn modelId="{AF57F680-F36A-4DF1-A9EB-828D81505A64}" type="presParOf" srcId="{C4C70079-CE67-47A4-9CE7-42B8843260B3}" destId="{E548B4D1-0955-4330-991E-79A4F96BDCE1}" srcOrd="2" destOrd="0" presId="urn:microsoft.com/office/officeart/2008/layout/CaptionedPictures"/>
    <dgm:cxn modelId="{857CD4F3-11E2-4E97-97F4-5EF4820F3A84}" type="presParOf" srcId="{E548B4D1-0955-4330-991E-79A4F96BDCE1}" destId="{01B49F2B-FF97-4779-9617-78CCD86D544D}" srcOrd="0" destOrd="0" presId="urn:microsoft.com/office/officeart/2008/layout/CaptionedPictures"/>
    <dgm:cxn modelId="{D47F30DD-6C28-4582-98B7-0433783D7873}" type="presParOf" srcId="{E548B4D1-0955-4330-991E-79A4F96BDCE1}" destId="{160F8B05-4EF2-49EB-B9FD-7B27DBBD8420}" srcOrd="1" destOrd="0" presId="urn:microsoft.com/office/officeart/2008/layout/CaptionedPictures"/>
    <dgm:cxn modelId="{428D6339-4663-4093-926D-4745FC6D1DFE}" type="presParOf" srcId="{7F010D94-1B09-4779-BFEB-4B9EA8A5BF1D}" destId="{D4D9805D-BC82-47A0-9716-26B69EA5306D}" srcOrd="1" destOrd="0" presId="urn:microsoft.com/office/officeart/2008/layout/CaptionedPictures"/>
    <dgm:cxn modelId="{0CBAF396-FCFB-4277-B9BA-6A4F39FDCB3F}" type="presParOf" srcId="{7F010D94-1B09-4779-BFEB-4B9EA8A5BF1D}" destId="{F5FDD763-B132-45AE-80B4-CDC8B14C39A9}" srcOrd="2" destOrd="0" presId="urn:microsoft.com/office/officeart/2008/layout/CaptionedPictures"/>
    <dgm:cxn modelId="{EC02DB60-9C9D-4021-95C6-83373CF0D10B}" type="presParOf" srcId="{F5FDD763-B132-45AE-80B4-CDC8B14C39A9}" destId="{F4043396-30C2-4311-A556-C6C98BFE76B6}" srcOrd="0" destOrd="0" presId="urn:microsoft.com/office/officeart/2008/layout/CaptionedPictures"/>
    <dgm:cxn modelId="{141ABF83-FE72-49CB-8BC6-FF2F53837EC8}" type="presParOf" srcId="{F5FDD763-B132-45AE-80B4-CDC8B14C39A9}" destId="{E87FC1C0-4E00-492F-BEC0-60D3CDB4A763}" srcOrd="1" destOrd="0" presId="urn:microsoft.com/office/officeart/2008/layout/CaptionedPictures"/>
    <dgm:cxn modelId="{5B9960BD-BB88-4413-A394-C98B6D9557E0}" type="presParOf" srcId="{F5FDD763-B132-45AE-80B4-CDC8B14C39A9}" destId="{DF2CB004-DC2A-4836-B7D2-963D8AFC9F1E}" srcOrd="2" destOrd="0" presId="urn:microsoft.com/office/officeart/2008/layout/CaptionedPictures"/>
    <dgm:cxn modelId="{F8728EE9-7F51-4549-87BD-C3F9BD4F4BA5}" type="presParOf" srcId="{DF2CB004-DC2A-4836-B7D2-963D8AFC9F1E}" destId="{BA22EE20-38EB-4CBE-92CC-E9D032A25EF2}" srcOrd="0" destOrd="0" presId="urn:microsoft.com/office/officeart/2008/layout/CaptionedPictures"/>
    <dgm:cxn modelId="{96318332-D8A6-4DD8-9031-0ABB823C5455}" type="presParOf" srcId="{DF2CB004-DC2A-4836-B7D2-963D8AFC9F1E}" destId="{CFCF95D0-60C7-41C5-829C-09E68F10B11E}" srcOrd="1" destOrd="0" presId="urn:microsoft.com/office/officeart/2008/layout/CaptionedPictures"/>
    <dgm:cxn modelId="{A216839B-7F41-4ACF-A517-957E1B9549EA}" type="presParOf" srcId="{7F010D94-1B09-4779-BFEB-4B9EA8A5BF1D}" destId="{B44FE411-F129-40C5-BD5E-1025F9B59271}" srcOrd="3" destOrd="0" presId="urn:microsoft.com/office/officeart/2008/layout/CaptionedPictures"/>
    <dgm:cxn modelId="{3FF66388-9D66-41A9-9206-55C668452437}" type="presParOf" srcId="{7F010D94-1B09-4779-BFEB-4B9EA8A5BF1D}" destId="{3D8C5DE0-92E7-4AF0-92A2-D02EA42D69FF}" srcOrd="4" destOrd="0" presId="urn:microsoft.com/office/officeart/2008/layout/CaptionedPictures"/>
    <dgm:cxn modelId="{26DA3236-AAE6-4C35-A827-53FD450D44F3}" type="presParOf" srcId="{3D8C5DE0-92E7-4AF0-92A2-D02EA42D69FF}" destId="{7F7B991F-9BE4-47EC-9496-1A9C51B2846B}" srcOrd="0" destOrd="0" presId="urn:microsoft.com/office/officeart/2008/layout/CaptionedPictures"/>
    <dgm:cxn modelId="{BB438E64-4C50-4A4B-91E1-D2138E36C046}" type="presParOf" srcId="{3D8C5DE0-92E7-4AF0-92A2-D02EA42D69FF}" destId="{E8939555-CDEA-4D99-84CD-29F3641E3D98}" srcOrd="1" destOrd="0" presId="urn:microsoft.com/office/officeart/2008/layout/CaptionedPictures"/>
    <dgm:cxn modelId="{03BFB27E-AC8A-4E88-A2BF-1CAA36155A43}" type="presParOf" srcId="{3D8C5DE0-92E7-4AF0-92A2-D02EA42D69FF}" destId="{6A5F28FB-91D8-4981-BA02-1FE2207AE4ED}" srcOrd="2" destOrd="0" presId="urn:microsoft.com/office/officeart/2008/layout/CaptionedPictures"/>
    <dgm:cxn modelId="{0F5111BA-8208-4017-A1F7-85577FAC514E}" type="presParOf" srcId="{6A5F28FB-91D8-4981-BA02-1FE2207AE4ED}" destId="{5E5E9200-AB6F-4150-B91E-A94FABAE4794}" srcOrd="0" destOrd="0" presId="urn:microsoft.com/office/officeart/2008/layout/CaptionedPictures"/>
    <dgm:cxn modelId="{35BC1E56-EC68-43E5-8A5A-30B02EC0DF13}" type="presParOf" srcId="{6A5F28FB-91D8-4981-BA02-1FE2207AE4ED}" destId="{755DF617-9E13-4018-A284-95B9F25AEA4C}" srcOrd="1" destOrd="0" presId="urn:microsoft.com/office/officeart/2008/layout/CaptionedPictures"/>
    <dgm:cxn modelId="{C4DD1541-7B2E-4186-9052-3AE33831671F}" type="presParOf" srcId="{7F010D94-1B09-4779-BFEB-4B9EA8A5BF1D}" destId="{47CBAA33-7C79-4F9D-A06E-83186816DA0F}" srcOrd="5" destOrd="0" presId="urn:microsoft.com/office/officeart/2008/layout/CaptionedPictures"/>
    <dgm:cxn modelId="{B5AB618C-200D-40DC-9F77-D1E2B0D1E29E}" type="presParOf" srcId="{7F010D94-1B09-4779-BFEB-4B9EA8A5BF1D}" destId="{EDB0702A-23EB-47EA-9F83-98032F11F672}" srcOrd="6" destOrd="0" presId="urn:microsoft.com/office/officeart/2008/layout/CaptionedPictures"/>
    <dgm:cxn modelId="{882893EC-C181-49AF-B1D7-46A6A934A25F}" type="presParOf" srcId="{EDB0702A-23EB-47EA-9F83-98032F11F672}" destId="{6880E77F-46F4-4D56-AB9F-A8CDD28E8868}" srcOrd="0" destOrd="0" presId="urn:microsoft.com/office/officeart/2008/layout/CaptionedPictures"/>
    <dgm:cxn modelId="{AEB2FE37-5FD3-4E1F-BD5D-96D8B75F30A8}" type="presParOf" srcId="{EDB0702A-23EB-47EA-9F83-98032F11F672}" destId="{A9723E65-DC05-4165-8D30-799532A4B975}" srcOrd="1" destOrd="0" presId="urn:microsoft.com/office/officeart/2008/layout/CaptionedPictures"/>
    <dgm:cxn modelId="{F253D024-AD4B-4647-9177-D9C524D7FC31}" type="presParOf" srcId="{EDB0702A-23EB-47EA-9F83-98032F11F672}" destId="{691BDADC-4A07-4024-81DB-7165EA863017}" srcOrd="2" destOrd="0" presId="urn:microsoft.com/office/officeart/2008/layout/CaptionedPictures"/>
    <dgm:cxn modelId="{0C6A7EE1-CC51-429C-96B1-8A8657A20892}" type="presParOf" srcId="{691BDADC-4A07-4024-81DB-7165EA863017}" destId="{BA17A1BA-D329-4F0E-82A5-64C8F8D9C838}" srcOrd="0" destOrd="0" presId="urn:microsoft.com/office/officeart/2008/layout/CaptionedPictures"/>
    <dgm:cxn modelId="{7326BA02-92D9-4286-8493-EC45F556E48E}" type="presParOf" srcId="{691BDADC-4A07-4024-81DB-7165EA863017}" destId="{A34C7676-1AC4-4C7F-832F-94C9D08AA078}" srcOrd="1" destOrd="0" presId="urn:microsoft.com/office/officeart/2008/layout/CaptionedPictures"/>
    <dgm:cxn modelId="{9332E280-A18A-4B3B-8C6C-E2BC4425DD2E}" type="presParOf" srcId="{7F010D94-1B09-4779-BFEB-4B9EA8A5BF1D}" destId="{8012740A-52A7-45E6-906E-136E95F1291A}" srcOrd="7" destOrd="0" presId="urn:microsoft.com/office/officeart/2008/layout/CaptionedPictures"/>
    <dgm:cxn modelId="{849703F1-DF1B-4A4E-AB23-C3C911FA175B}" type="presParOf" srcId="{7F010D94-1B09-4779-BFEB-4B9EA8A5BF1D}" destId="{E3B1C623-38E0-4CCB-8045-1E5C01118132}" srcOrd="8" destOrd="0" presId="urn:microsoft.com/office/officeart/2008/layout/CaptionedPictures"/>
    <dgm:cxn modelId="{6825CBF7-5CCB-4218-A946-F5867AB373C9}" type="presParOf" srcId="{E3B1C623-38E0-4CCB-8045-1E5C01118132}" destId="{B3B70F26-BAD4-4DE8-A134-C23B82AACD68}" srcOrd="0" destOrd="0" presId="urn:microsoft.com/office/officeart/2008/layout/CaptionedPictures"/>
    <dgm:cxn modelId="{7A127DA5-20F4-4BA5-82F5-A53D102687A7}" type="presParOf" srcId="{E3B1C623-38E0-4CCB-8045-1E5C01118132}" destId="{5F9C7485-D79B-4036-A5DB-2948449556D0}" srcOrd="1" destOrd="0" presId="urn:microsoft.com/office/officeart/2008/layout/CaptionedPictures"/>
    <dgm:cxn modelId="{C2238B86-C457-4F69-ABA3-EA299DD4D625}" type="presParOf" srcId="{E3B1C623-38E0-4CCB-8045-1E5C01118132}" destId="{4244FDB9-248A-4516-BF68-C7B0E71EE839}" srcOrd="2" destOrd="0" presId="urn:microsoft.com/office/officeart/2008/layout/CaptionedPictures"/>
    <dgm:cxn modelId="{502233AF-2906-479B-AFF3-976C474DFB2A}" type="presParOf" srcId="{4244FDB9-248A-4516-BF68-C7B0E71EE839}" destId="{C6B53244-13C1-46D4-BB34-6DFBF9D877A3}" srcOrd="0" destOrd="0" presId="urn:microsoft.com/office/officeart/2008/layout/CaptionedPictures"/>
    <dgm:cxn modelId="{005C4240-7D84-4FF7-98C0-B43E270C72E2}" type="presParOf" srcId="{4244FDB9-248A-4516-BF68-C7B0E71EE839}" destId="{9588AA61-77C8-4916-A98C-DFC91BEE7CBA}" srcOrd="1" destOrd="0" presId="urn:microsoft.com/office/officeart/2008/layout/CaptionedPictures"/>
    <dgm:cxn modelId="{AC6546A3-006D-4EC7-8A31-55868BCE5F06}" type="presParOf" srcId="{7F010D94-1B09-4779-BFEB-4B9EA8A5BF1D}" destId="{71E559A4-674D-4DB3-91EC-C88340E55405}" srcOrd="9" destOrd="0" presId="urn:microsoft.com/office/officeart/2008/layout/CaptionedPictures"/>
    <dgm:cxn modelId="{863B3FD5-7098-4852-93D8-F0E42E936C1A}" type="presParOf" srcId="{7F010D94-1B09-4779-BFEB-4B9EA8A5BF1D}" destId="{4BF63189-E754-41FC-97A7-B2970E3E98A3}" srcOrd="10" destOrd="0" presId="urn:microsoft.com/office/officeart/2008/layout/CaptionedPictures"/>
    <dgm:cxn modelId="{C6E15715-5467-47D0-9051-CB72A26937BE}" type="presParOf" srcId="{4BF63189-E754-41FC-97A7-B2970E3E98A3}" destId="{AD795C2B-2FCC-477C-BD9B-7A47723FCDC0}" srcOrd="0" destOrd="0" presId="urn:microsoft.com/office/officeart/2008/layout/CaptionedPictures"/>
    <dgm:cxn modelId="{93CA12AA-E359-4045-8900-50955D00E9C7}" type="presParOf" srcId="{4BF63189-E754-41FC-97A7-B2970E3E98A3}" destId="{0A29F0A5-D719-46F4-B461-0D6A58B4BD6A}" srcOrd="1" destOrd="0" presId="urn:microsoft.com/office/officeart/2008/layout/CaptionedPictures"/>
    <dgm:cxn modelId="{8D88955D-FE7B-4D29-B8CB-279569A45B6F}" type="presParOf" srcId="{4BF63189-E754-41FC-97A7-B2970E3E98A3}" destId="{DB63C69B-BA28-4265-B827-BE22A3F307CA}" srcOrd="2" destOrd="0" presId="urn:microsoft.com/office/officeart/2008/layout/CaptionedPictures"/>
    <dgm:cxn modelId="{36CA26E7-0451-4B7D-B34D-28E7B56F82C8}" type="presParOf" srcId="{DB63C69B-BA28-4265-B827-BE22A3F307CA}" destId="{37BB390C-4608-4DA3-B59F-482A11AC2511}" srcOrd="0" destOrd="0" presId="urn:microsoft.com/office/officeart/2008/layout/CaptionedPictures"/>
    <dgm:cxn modelId="{CEDEB81D-FE55-4DF6-B1C3-63BD07E920B9}" type="presParOf" srcId="{DB63C69B-BA28-4265-B827-BE22A3F307CA}" destId="{A4949828-5752-4766-8E74-3886C386895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067F91-A2BF-4F49-A811-0303C5690476}"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3706689E-CC6C-492A-8415-682182A688ED}">
      <dgm:prSet phldrT="[Text]"/>
      <dgm:spPr/>
      <dgm:t>
        <a:bodyPr/>
        <a:lstStyle/>
        <a:p>
          <a:r>
            <a:rPr lang="en-US"/>
            <a:t>Descansar</a:t>
          </a:r>
        </a:p>
      </dgm:t>
    </dgm:pt>
    <dgm:pt modelId="{AE72A700-283A-43F3-A856-0113EF999EDE}" type="parTrans" cxnId="{81D25452-84CD-4C30-8301-0A96E28DB1C6}">
      <dgm:prSet/>
      <dgm:spPr/>
      <dgm:t>
        <a:bodyPr/>
        <a:lstStyle/>
        <a:p>
          <a:endParaRPr lang="en-US"/>
        </a:p>
      </dgm:t>
    </dgm:pt>
    <dgm:pt modelId="{70F79B48-88A5-4103-8BAC-AF80483C7F23}" type="sibTrans" cxnId="{81D25452-84CD-4C30-8301-0A96E28DB1C6}">
      <dgm:prSet/>
      <dgm:spPr/>
      <dgm:t>
        <a:bodyPr/>
        <a:lstStyle/>
        <a:p>
          <a:endParaRPr lang="en-US"/>
        </a:p>
      </dgm:t>
    </dgm:pt>
    <dgm:pt modelId="{52B8B819-25F2-4AB1-BEC7-A8DED7A426CE}">
      <dgm:prSet phldrT="[Text]"/>
      <dgm:spPr/>
      <dgm:t>
        <a:bodyPr/>
        <a:lstStyle/>
        <a:p>
          <a:r>
            <a:rPr lang="en-US"/>
            <a:t>Beber agua</a:t>
          </a:r>
        </a:p>
      </dgm:t>
    </dgm:pt>
    <dgm:pt modelId="{CE6C6002-7696-48E2-80B1-F2D910FFF1C3}" type="parTrans" cxnId="{D6445363-D975-40F1-815D-0CA6E873FA8D}">
      <dgm:prSet/>
      <dgm:spPr/>
      <dgm:t>
        <a:bodyPr/>
        <a:lstStyle/>
        <a:p>
          <a:endParaRPr lang="en-US"/>
        </a:p>
      </dgm:t>
    </dgm:pt>
    <dgm:pt modelId="{C497F61C-ACC2-4F4C-9473-16D9D8939BA8}" type="sibTrans" cxnId="{D6445363-D975-40F1-815D-0CA6E873FA8D}">
      <dgm:prSet/>
      <dgm:spPr/>
      <dgm:t>
        <a:bodyPr/>
        <a:lstStyle/>
        <a:p>
          <a:endParaRPr lang="en-US"/>
        </a:p>
      </dgm:t>
    </dgm:pt>
    <dgm:pt modelId="{B491671A-88AD-40F9-8DDF-43447DE77B2F}">
      <dgm:prSet phldrT="[Text]"/>
      <dgm:spPr/>
      <dgm:t>
        <a:bodyPr/>
        <a:lstStyle/>
        <a:p>
          <a:r>
            <a:rPr lang="es-ES">
              <a:solidFill>
                <a:schemeClr val="bg1"/>
              </a:solidFill>
              <a:effectLst>
                <a:outerShdw blurRad="38100" dist="38100" dir="2700000" algn="tl">
                  <a:srgbClr val="000000">
                    <a:alpha val="43137"/>
                  </a:srgbClr>
                </a:outerShdw>
              </a:effectLst>
            </a:rPr>
            <a:t>Estirar y masajear </a:t>
          </a:r>
          <a:endParaRPr lang="en-US"/>
        </a:p>
      </dgm:t>
    </dgm:pt>
    <dgm:pt modelId="{5E82733A-F09A-49ED-91C2-BBA4646A3DDB}" type="parTrans" cxnId="{5DF7C783-1565-4C4A-BE5E-B22E7529D6CF}">
      <dgm:prSet/>
      <dgm:spPr/>
      <dgm:t>
        <a:bodyPr/>
        <a:lstStyle/>
        <a:p>
          <a:endParaRPr lang="en-US"/>
        </a:p>
      </dgm:t>
    </dgm:pt>
    <dgm:pt modelId="{1DDB6093-3803-4A50-9F34-774AB88D7B3A}" type="sibTrans" cxnId="{5DF7C783-1565-4C4A-BE5E-B22E7529D6CF}">
      <dgm:prSet/>
      <dgm:spPr/>
      <dgm:t>
        <a:bodyPr/>
        <a:lstStyle/>
        <a:p>
          <a:endParaRPr lang="en-US"/>
        </a:p>
      </dgm:t>
    </dgm:pt>
    <dgm:pt modelId="{4B26085E-1A54-4A88-AAC3-66FE69886C91}" type="pres">
      <dgm:prSet presAssocID="{21067F91-A2BF-4F49-A811-0303C5690476}" presName="Name0" presStyleCnt="0">
        <dgm:presLayoutVars>
          <dgm:dir/>
          <dgm:resizeHandles val="exact"/>
        </dgm:presLayoutVars>
      </dgm:prSet>
      <dgm:spPr/>
    </dgm:pt>
    <dgm:pt modelId="{84A409D5-0875-4845-8297-F95095CD89BB}" type="pres">
      <dgm:prSet presAssocID="{3706689E-CC6C-492A-8415-682182A688ED}" presName="composite" presStyleCnt="0"/>
      <dgm:spPr/>
    </dgm:pt>
    <dgm:pt modelId="{A869B787-4E15-46D4-9F76-D0F632AF7195}" type="pres">
      <dgm:prSet presAssocID="{3706689E-CC6C-492A-8415-682182A688ED}" presName="rect1" presStyleLbl="b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0410074-01ED-4026-BE7C-CA036CB00E82}" type="pres">
      <dgm:prSet presAssocID="{3706689E-CC6C-492A-8415-682182A688ED}" presName="wedgeRectCallout1" presStyleLbl="node1" presStyleIdx="0" presStyleCnt="3">
        <dgm:presLayoutVars>
          <dgm:bulletEnabled val="1"/>
        </dgm:presLayoutVars>
      </dgm:prSet>
      <dgm:spPr/>
    </dgm:pt>
    <dgm:pt modelId="{B5425F2A-638B-4D1A-B18F-89268F76A8D6}" type="pres">
      <dgm:prSet presAssocID="{70F79B48-88A5-4103-8BAC-AF80483C7F23}" presName="sibTrans" presStyleCnt="0"/>
      <dgm:spPr/>
    </dgm:pt>
    <dgm:pt modelId="{38748450-DA70-447A-A5E8-26A306129601}" type="pres">
      <dgm:prSet presAssocID="{52B8B819-25F2-4AB1-BEC7-A8DED7A426CE}" presName="composite" presStyleCnt="0"/>
      <dgm:spPr/>
    </dgm:pt>
    <dgm:pt modelId="{D5D46A85-763D-4E6A-9AAE-E38075AE2260}" type="pres">
      <dgm:prSet presAssocID="{52B8B819-25F2-4AB1-BEC7-A8DED7A426CE}" presName="rect1" presStyleLbl="b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67E6E34-3F68-40E4-A0B0-E087ED109D84}" type="pres">
      <dgm:prSet presAssocID="{52B8B819-25F2-4AB1-BEC7-A8DED7A426CE}" presName="wedgeRectCallout1" presStyleLbl="node1" presStyleIdx="1" presStyleCnt="3">
        <dgm:presLayoutVars>
          <dgm:bulletEnabled val="1"/>
        </dgm:presLayoutVars>
      </dgm:prSet>
      <dgm:spPr/>
    </dgm:pt>
    <dgm:pt modelId="{52B70EFB-7B3D-482C-9763-FE96A335CB6D}" type="pres">
      <dgm:prSet presAssocID="{C497F61C-ACC2-4F4C-9473-16D9D8939BA8}" presName="sibTrans" presStyleCnt="0"/>
      <dgm:spPr/>
    </dgm:pt>
    <dgm:pt modelId="{1732942A-12CC-4D27-BF30-B75408214AC2}" type="pres">
      <dgm:prSet presAssocID="{B491671A-88AD-40F9-8DDF-43447DE77B2F}" presName="composite" presStyleCnt="0"/>
      <dgm:spPr/>
    </dgm:pt>
    <dgm:pt modelId="{A939B347-9D10-477B-8B99-82CF647FBCB7}" type="pres">
      <dgm:prSet presAssocID="{B491671A-88AD-40F9-8DDF-43447DE77B2F}" presName="rect1" presStyleLbl="b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C3C1C15-5BC7-4EE1-A953-4A3572DDA408}" type="pres">
      <dgm:prSet presAssocID="{B491671A-88AD-40F9-8DDF-43447DE77B2F}" presName="wedgeRectCallout1" presStyleLbl="node1" presStyleIdx="2" presStyleCnt="3">
        <dgm:presLayoutVars>
          <dgm:bulletEnabled val="1"/>
        </dgm:presLayoutVars>
      </dgm:prSet>
      <dgm:spPr/>
    </dgm:pt>
  </dgm:ptLst>
  <dgm:cxnLst>
    <dgm:cxn modelId="{F63D3A26-C711-4F5C-93BC-379CFF17F082}" type="presOf" srcId="{21067F91-A2BF-4F49-A811-0303C5690476}" destId="{4B26085E-1A54-4A88-AAC3-66FE69886C91}" srcOrd="0" destOrd="0" presId="urn:microsoft.com/office/officeart/2008/layout/BendingPictureCaptionList"/>
    <dgm:cxn modelId="{D6445363-D975-40F1-815D-0CA6E873FA8D}" srcId="{21067F91-A2BF-4F49-A811-0303C5690476}" destId="{52B8B819-25F2-4AB1-BEC7-A8DED7A426CE}" srcOrd="1" destOrd="0" parTransId="{CE6C6002-7696-48E2-80B1-F2D910FFF1C3}" sibTransId="{C497F61C-ACC2-4F4C-9473-16D9D8939BA8}"/>
    <dgm:cxn modelId="{81D25452-84CD-4C30-8301-0A96E28DB1C6}" srcId="{21067F91-A2BF-4F49-A811-0303C5690476}" destId="{3706689E-CC6C-492A-8415-682182A688ED}" srcOrd="0" destOrd="0" parTransId="{AE72A700-283A-43F3-A856-0113EF999EDE}" sibTransId="{70F79B48-88A5-4103-8BAC-AF80483C7F23}"/>
    <dgm:cxn modelId="{5DF7C783-1565-4C4A-BE5E-B22E7529D6CF}" srcId="{21067F91-A2BF-4F49-A811-0303C5690476}" destId="{B491671A-88AD-40F9-8DDF-43447DE77B2F}" srcOrd="2" destOrd="0" parTransId="{5E82733A-F09A-49ED-91C2-BBA4646A3DDB}" sibTransId="{1DDB6093-3803-4A50-9F34-774AB88D7B3A}"/>
    <dgm:cxn modelId="{4022F889-305D-40F9-819D-F1030A111D00}" type="presOf" srcId="{B491671A-88AD-40F9-8DDF-43447DE77B2F}" destId="{6C3C1C15-5BC7-4EE1-A953-4A3572DDA408}" srcOrd="0" destOrd="0" presId="urn:microsoft.com/office/officeart/2008/layout/BendingPictureCaptionList"/>
    <dgm:cxn modelId="{39E7DF8F-A753-4872-84B6-65DDECFD2C01}" type="presOf" srcId="{52B8B819-25F2-4AB1-BEC7-A8DED7A426CE}" destId="{567E6E34-3F68-40E4-A0B0-E087ED109D84}" srcOrd="0" destOrd="0" presId="urn:microsoft.com/office/officeart/2008/layout/BendingPictureCaptionList"/>
    <dgm:cxn modelId="{EB9D9D9C-88EF-4D54-A229-8C5FD56D9B3D}" type="presOf" srcId="{3706689E-CC6C-492A-8415-682182A688ED}" destId="{20410074-01ED-4026-BE7C-CA036CB00E82}" srcOrd="0" destOrd="0" presId="urn:microsoft.com/office/officeart/2008/layout/BendingPictureCaptionList"/>
    <dgm:cxn modelId="{A6A740F7-BD2F-4514-B022-71F5CDF003B2}" type="presParOf" srcId="{4B26085E-1A54-4A88-AAC3-66FE69886C91}" destId="{84A409D5-0875-4845-8297-F95095CD89BB}" srcOrd="0" destOrd="0" presId="urn:microsoft.com/office/officeart/2008/layout/BendingPictureCaptionList"/>
    <dgm:cxn modelId="{80AA7047-2340-4E1E-A6EA-E983F77C43FA}" type="presParOf" srcId="{84A409D5-0875-4845-8297-F95095CD89BB}" destId="{A869B787-4E15-46D4-9F76-D0F632AF7195}" srcOrd="0" destOrd="0" presId="urn:microsoft.com/office/officeart/2008/layout/BendingPictureCaptionList"/>
    <dgm:cxn modelId="{9A2614F6-FA66-46D8-BA8C-91DC115CCE38}" type="presParOf" srcId="{84A409D5-0875-4845-8297-F95095CD89BB}" destId="{20410074-01ED-4026-BE7C-CA036CB00E82}" srcOrd="1" destOrd="0" presId="urn:microsoft.com/office/officeart/2008/layout/BendingPictureCaptionList"/>
    <dgm:cxn modelId="{A168705E-E892-4FDF-91F8-094396301490}" type="presParOf" srcId="{4B26085E-1A54-4A88-AAC3-66FE69886C91}" destId="{B5425F2A-638B-4D1A-B18F-89268F76A8D6}" srcOrd="1" destOrd="0" presId="urn:microsoft.com/office/officeart/2008/layout/BendingPictureCaptionList"/>
    <dgm:cxn modelId="{DCD05787-AFED-44FF-8487-A7896B499E5E}" type="presParOf" srcId="{4B26085E-1A54-4A88-AAC3-66FE69886C91}" destId="{38748450-DA70-447A-A5E8-26A306129601}" srcOrd="2" destOrd="0" presId="urn:microsoft.com/office/officeart/2008/layout/BendingPictureCaptionList"/>
    <dgm:cxn modelId="{E7084EE4-E7DD-4D0C-AF98-1365DF605DC9}" type="presParOf" srcId="{38748450-DA70-447A-A5E8-26A306129601}" destId="{D5D46A85-763D-4E6A-9AAE-E38075AE2260}" srcOrd="0" destOrd="0" presId="urn:microsoft.com/office/officeart/2008/layout/BendingPictureCaptionList"/>
    <dgm:cxn modelId="{20A2AECA-E736-44EB-8CBB-1D2F38EE72F0}" type="presParOf" srcId="{38748450-DA70-447A-A5E8-26A306129601}" destId="{567E6E34-3F68-40E4-A0B0-E087ED109D84}" srcOrd="1" destOrd="0" presId="urn:microsoft.com/office/officeart/2008/layout/BendingPictureCaptionList"/>
    <dgm:cxn modelId="{99F36C58-839A-4FDE-AF4E-3DA629C7BDDD}" type="presParOf" srcId="{4B26085E-1A54-4A88-AAC3-66FE69886C91}" destId="{52B70EFB-7B3D-482C-9763-FE96A335CB6D}" srcOrd="3" destOrd="0" presId="urn:microsoft.com/office/officeart/2008/layout/BendingPictureCaptionList"/>
    <dgm:cxn modelId="{7B3BA1E6-DBEA-4ACE-B93A-8F9625C01AFC}" type="presParOf" srcId="{4B26085E-1A54-4A88-AAC3-66FE69886C91}" destId="{1732942A-12CC-4D27-BF30-B75408214AC2}" srcOrd="4" destOrd="0" presId="urn:microsoft.com/office/officeart/2008/layout/BendingPictureCaptionList"/>
    <dgm:cxn modelId="{95D3D64D-FE8A-4F3C-A2BC-9EAFC8B979C2}" type="presParOf" srcId="{1732942A-12CC-4D27-BF30-B75408214AC2}" destId="{A939B347-9D10-477B-8B99-82CF647FBCB7}" srcOrd="0" destOrd="0" presId="urn:microsoft.com/office/officeart/2008/layout/BendingPictureCaptionList"/>
    <dgm:cxn modelId="{A8E0DF8A-A3A6-4D87-98B6-AC1CD93DC054}" type="presParOf" srcId="{1732942A-12CC-4D27-BF30-B75408214AC2}" destId="{6C3C1C15-5BC7-4EE1-A953-4A3572DDA40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1F7B80-175D-4D2C-AA85-D145A450CA80}" type="doc">
      <dgm:prSet loTypeId="urn:microsoft.com/office/officeart/2005/8/layout/pList2" loCatId="picture" qsTypeId="urn:microsoft.com/office/officeart/2005/8/quickstyle/simple1" qsCatId="simple" csTypeId="urn:microsoft.com/office/officeart/2005/8/colors/accent2_3" csCatId="accent2" phldr="1"/>
      <dgm:spPr/>
      <dgm:t>
        <a:bodyPr/>
        <a:lstStyle/>
        <a:p>
          <a:endParaRPr lang="en-US"/>
        </a:p>
      </dgm:t>
    </dgm:pt>
    <dgm:pt modelId="{DBAA5D0E-68F5-44A1-93E6-915F2A395099}">
      <dgm:prSet/>
      <dgm:spPr/>
      <dgm:t>
        <a:bodyPr/>
        <a:lstStyle/>
        <a:p>
          <a:r>
            <a:rPr lang="en-US"/>
            <a:t>Todos los anteriores mas…</a:t>
          </a:r>
        </a:p>
      </dgm:t>
    </dgm:pt>
    <dgm:pt modelId="{B4E3C5FB-132E-42EF-B716-C8FACC98705C}" type="parTrans" cxnId="{6AFAA282-770A-49FC-8B3D-0202583B353F}">
      <dgm:prSet/>
      <dgm:spPr/>
      <dgm:t>
        <a:bodyPr/>
        <a:lstStyle/>
        <a:p>
          <a:endParaRPr lang="en-US"/>
        </a:p>
      </dgm:t>
    </dgm:pt>
    <dgm:pt modelId="{D3C42CC4-2E0E-4DA9-9A1D-669F66BC4EF4}" type="sibTrans" cxnId="{6AFAA282-770A-49FC-8B3D-0202583B353F}">
      <dgm:prSet/>
      <dgm:spPr/>
      <dgm:t>
        <a:bodyPr/>
        <a:lstStyle/>
        <a:p>
          <a:endParaRPr lang="en-US"/>
        </a:p>
      </dgm:t>
    </dgm:pt>
    <dgm:pt modelId="{9E1A5FC8-C4D0-4AFE-897E-BA7525F2473B}">
      <dgm:prSet/>
      <dgm:spPr/>
      <dgm:t>
        <a:bodyPr/>
        <a:lstStyle/>
        <a:p>
          <a:r>
            <a:rPr lang="en-US"/>
            <a:t>Convulsiones</a:t>
          </a:r>
        </a:p>
      </dgm:t>
    </dgm:pt>
    <dgm:pt modelId="{4BEF618A-392F-481B-857F-644D957AD86A}" type="parTrans" cxnId="{81C83F95-6ED1-4C90-B5DD-CE4FF465E530}">
      <dgm:prSet/>
      <dgm:spPr/>
      <dgm:t>
        <a:bodyPr/>
        <a:lstStyle/>
        <a:p>
          <a:endParaRPr lang="en-US"/>
        </a:p>
      </dgm:t>
    </dgm:pt>
    <dgm:pt modelId="{203F57AC-755B-4554-B3A4-CCFCBC9F4EDC}" type="sibTrans" cxnId="{81C83F95-6ED1-4C90-B5DD-CE4FF465E530}">
      <dgm:prSet/>
      <dgm:spPr/>
      <dgm:t>
        <a:bodyPr/>
        <a:lstStyle/>
        <a:p>
          <a:endParaRPr lang="en-US"/>
        </a:p>
      </dgm:t>
    </dgm:pt>
    <dgm:pt modelId="{DD79EE43-BF79-4CDB-89F5-6899A09754E1}">
      <dgm:prSet/>
      <dgm:spPr/>
      <dgm:t>
        <a:bodyPr/>
        <a:lstStyle/>
        <a:p>
          <a:r>
            <a:rPr lang="en-US" dirty="0" err="1"/>
            <a:t>Desmayo</a:t>
          </a:r>
          <a:endParaRPr lang="en-US" dirty="0"/>
        </a:p>
      </dgm:t>
    </dgm:pt>
    <dgm:pt modelId="{1D7AEAFE-B9F1-437F-A320-A20B4656A841}" type="parTrans" cxnId="{721B5EC4-23C0-4ECD-B47A-A59614F31FA3}">
      <dgm:prSet/>
      <dgm:spPr/>
      <dgm:t>
        <a:bodyPr/>
        <a:lstStyle/>
        <a:p>
          <a:endParaRPr lang="en-US"/>
        </a:p>
      </dgm:t>
    </dgm:pt>
    <dgm:pt modelId="{72A8FE50-39D5-468C-A33D-930ED894183A}" type="sibTrans" cxnId="{721B5EC4-23C0-4ECD-B47A-A59614F31FA3}">
      <dgm:prSet/>
      <dgm:spPr/>
      <dgm:t>
        <a:bodyPr/>
        <a:lstStyle/>
        <a:p>
          <a:endParaRPr lang="en-US"/>
        </a:p>
      </dgm:t>
    </dgm:pt>
    <dgm:pt modelId="{9ACB4F3E-B0EC-4279-833D-A59FC59296BB}">
      <dgm:prSet/>
      <dgm:spPr/>
      <dgm:t>
        <a:bodyPr/>
        <a:lstStyle/>
        <a:p>
          <a:r>
            <a:rPr lang="es-ES"/>
            <a:t>Piel roja, caliente, y sin sudor</a:t>
          </a:r>
          <a:endParaRPr lang="en-US"/>
        </a:p>
      </dgm:t>
    </dgm:pt>
    <dgm:pt modelId="{9AEBAA7E-8491-4832-BDE9-4BBE62D77002}" type="parTrans" cxnId="{AD1CAADC-DE86-4BFB-95D7-E88EA8CD8968}">
      <dgm:prSet/>
      <dgm:spPr/>
      <dgm:t>
        <a:bodyPr/>
        <a:lstStyle/>
        <a:p>
          <a:endParaRPr lang="en-US"/>
        </a:p>
      </dgm:t>
    </dgm:pt>
    <dgm:pt modelId="{1458619C-8DEF-4113-A253-4F06E44C0C1D}" type="sibTrans" cxnId="{AD1CAADC-DE86-4BFB-95D7-E88EA8CD8968}">
      <dgm:prSet/>
      <dgm:spPr/>
      <dgm:t>
        <a:bodyPr/>
        <a:lstStyle/>
        <a:p>
          <a:endParaRPr lang="en-US"/>
        </a:p>
      </dgm:t>
    </dgm:pt>
    <dgm:pt modelId="{05AEA051-89C4-4911-8CFC-AE1CBABCA24E}">
      <dgm:prSet/>
      <dgm:spPr/>
      <dgm:t>
        <a:bodyPr/>
        <a:lstStyle/>
        <a:p>
          <a:r>
            <a:rPr lang="en-US"/>
            <a:t>Coma</a:t>
          </a:r>
        </a:p>
      </dgm:t>
    </dgm:pt>
    <dgm:pt modelId="{0DE09527-14F6-4639-86EA-97F20C8BF636}" type="parTrans" cxnId="{DE49A055-F5B7-4905-8B20-9F8D703BC797}">
      <dgm:prSet/>
      <dgm:spPr/>
      <dgm:t>
        <a:bodyPr/>
        <a:lstStyle/>
        <a:p>
          <a:endParaRPr lang="en-US"/>
        </a:p>
      </dgm:t>
    </dgm:pt>
    <dgm:pt modelId="{43C43657-ACEE-4CB2-8249-4AD2CA1A7AFB}" type="sibTrans" cxnId="{DE49A055-F5B7-4905-8B20-9F8D703BC797}">
      <dgm:prSet/>
      <dgm:spPr/>
      <dgm:t>
        <a:bodyPr/>
        <a:lstStyle/>
        <a:p>
          <a:endParaRPr lang="en-US"/>
        </a:p>
      </dgm:t>
    </dgm:pt>
    <dgm:pt modelId="{19C51C9B-F6F8-4D95-9815-BA5EE414B491}">
      <dgm:prSet/>
      <dgm:spPr/>
      <dgm:t>
        <a:bodyPr/>
        <a:lstStyle/>
        <a:p>
          <a:r>
            <a:rPr lang="en-US"/>
            <a:t>Muerte </a:t>
          </a:r>
        </a:p>
      </dgm:t>
    </dgm:pt>
    <dgm:pt modelId="{E9AE0402-81F7-4040-8E52-C346E9FB8A7F}" type="parTrans" cxnId="{AB6F06C1-101A-44D4-BD7E-5FCC705920A9}">
      <dgm:prSet/>
      <dgm:spPr/>
      <dgm:t>
        <a:bodyPr/>
        <a:lstStyle/>
        <a:p>
          <a:endParaRPr lang="en-US"/>
        </a:p>
      </dgm:t>
    </dgm:pt>
    <dgm:pt modelId="{81E093B8-5EED-46D8-A9AA-7FCFD899B75E}" type="sibTrans" cxnId="{AB6F06C1-101A-44D4-BD7E-5FCC705920A9}">
      <dgm:prSet/>
      <dgm:spPr/>
      <dgm:t>
        <a:bodyPr/>
        <a:lstStyle/>
        <a:p>
          <a:endParaRPr lang="en-US"/>
        </a:p>
      </dgm:t>
    </dgm:pt>
    <dgm:pt modelId="{65B6E8CA-3C30-4BA1-8F52-E2501BBC4FC6}" type="pres">
      <dgm:prSet presAssocID="{AF1F7B80-175D-4D2C-AA85-D145A450CA80}" presName="Name0" presStyleCnt="0">
        <dgm:presLayoutVars>
          <dgm:dir/>
          <dgm:resizeHandles val="exact"/>
        </dgm:presLayoutVars>
      </dgm:prSet>
      <dgm:spPr/>
    </dgm:pt>
    <dgm:pt modelId="{29FCF8CC-3359-4FEB-9BE1-28C3502127D6}" type="pres">
      <dgm:prSet presAssocID="{AF1F7B80-175D-4D2C-AA85-D145A450CA80}" presName="bkgdShp" presStyleLbl="alignAccFollowNode1" presStyleIdx="0" presStyleCnt="1"/>
      <dgm:spPr/>
    </dgm:pt>
    <dgm:pt modelId="{3B03A03B-3EC9-4DB3-AC5F-A6420E55F013}" type="pres">
      <dgm:prSet presAssocID="{AF1F7B80-175D-4D2C-AA85-D145A450CA80}" presName="linComp" presStyleCnt="0"/>
      <dgm:spPr/>
    </dgm:pt>
    <dgm:pt modelId="{083632BA-AE22-4019-B608-237EA0651EE8}" type="pres">
      <dgm:prSet presAssocID="{DBAA5D0E-68F5-44A1-93E6-915F2A395099}" presName="compNode" presStyleCnt="0"/>
      <dgm:spPr/>
    </dgm:pt>
    <dgm:pt modelId="{A171377B-2472-4B33-8836-7F564D6857B2}" type="pres">
      <dgm:prSet presAssocID="{DBAA5D0E-68F5-44A1-93E6-915F2A395099}" presName="node" presStyleLbl="node1" presStyleIdx="0" presStyleCnt="1">
        <dgm:presLayoutVars>
          <dgm:bulletEnabled val="1"/>
        </dgm:presLayoutVars>
      </dgm:prSet>
      <dgm:spPr/>
    </dgm:pt>
    <dgm:pt modelId="{E8D59269-0DD7-47D2-926C-F05FEA5C41B4}" type="pres">
      <dgm:prSet presAssocID="{DBAA5D0E-68F5-44A1-93E6-915F2A395099}" presName="invisiNode" presStyleLbl="node1" presStyleIdx="0" presStyleCnt="1"/>
      <dgm:spPr/>
    </dgm:pt>
    <dgm:pt modelId="{4F1FE9EA-32B3-42A4-B870-6A1B0C2F9ABB}" type="pres">
      <dgm:prSet presAssocID="{DBAA5D0E-68F5-44A1-93E6-915F2A395099}" presName="imagNode"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FCD68C16-7DA3-40DF-98EB-99023097FC27}" type="presOf" srcId="{DD79EE43-BF79-4CDB-89F5-6899A09754E1}" destId="{A171377B-2472-4B33-8836-7F564D6857B2}" srcOrd="0" destOrd="2" presId="urn:microsoft.com/office/officeart/2005/8/layout/pList2"/>
    <dgm:cxn modelId="{50B7AB5F-A7A9-4179-9C16-95B88611CA3F}" type="presOf" srcId="{9E1A5FC8-C4D0-4AFE-897E-BA7525F2473B}" destId="{A171377B-2472-4B33-8836-7F564D6857B2}" srcOrd="0" destOrd="1" presId="urn:microsoft.com/office/officeart/2005/8/layout/pList2"/>
    <dgm:cxn modelId="{DE49A055-F5B7-4905-8B20-9F8D703BC797}" srcId="{DBAA5D0E-68F5-44A1-93E6-915F2A395099}" destId="{05AEA051-89C4-4911-8CFC-AE1CBABCA24E}" srcOrd="3" destOrd="0" parTransId="{0DE09527-14F6-4639-86EA-97F20C8BF636}" sibTransId="{43C43657-ACEE-4CB2-8249-4AD2CA1A7AFB}"/>
    <dgm:cxn modelId="{6AFAA282-770A-49FC-8B3D-0202583B353F}" srcId="{AF1F7B80-175D-4D2C-AA85-D145A450CA80}" destId="{DBAA5D0E-68F5-44A1-93E6-915F2A395099}" srcOrd="0" destOrd="0" parTransId="{B4E3C5FB-132E-42EF-B716-C8FACC98705C}" sibTransId="{D3C42CC4-2E0E-4DA9-9A1D-669F66BC4EF4}"/>
    <dgm:cxn modelId="{81C83F95-6ED1-4C90-B5DD-CE4FF465E530}" srcId="{DBAA5D0E-68F5-44A1-93E6-915F2A395099}" destId="{9E1A5FC8-C4D0-4AFE-897E-BA7525F2473B}" srcOrd="0" destOrd="0" parTransId="{4BEF618A-392F-481B-857F-644D957AD86A}" sibTransId="{203F57AC-755B-4554-B3A4-CCFCBC9F4EDC}"/>
    <dgm:cxn modelId="{D4A6A29B-96F0-40FF-A5D6-D62439CB88F1}" type="presOf" srcId="{05AEA051-89C4-4911-8CFC-AE1CBABCA24E}" destId="{A171377B-2472-4B33-8836-7F564D6857B2}" srcOrd="0" destOrd="4" presId="urn:microsoft.com/office/officeart/2005/8/layout/pList2"/>
    <dgm:cxn modelId="{259E7EAC-F6EE-43E6-A604-C5C4EC25C684}" type="presOf" srcId="{9ACB4F3E-B0EC-4279-833D-A59FC59296BB}" destId="{A171377B-2472-4B33-8836-7F564D6857B2}" srcOrd="0" destOrd="3" presId="urn:microsoft.com/office/officeart/2005/8/layout/pList2"/>
    <dgm:cxn modelId="{AB6F06C1-101A-44D4-BD7E-5FCC705920A9}" srcId="{DBAA5D0E-68F5-44A1-93E6-915F2A395099}" destId="{19C51C9B-F6F8-4D95-9815-BA5EE414B491}" srcOrd="4" destOrd="0" parTransId="{E9AE0402-81F7-4040-8E52-C346E9FB8A7F}" sibTransId="{81E093B8-5EED-46D8-A9AA-7FCFD899B75E}"/>
    <dgm:cxn modelId="{721B5EC4-23C0-4ECD-B47A-A59614F31FA3}" srcId="{DBAA5D0E-68F5-44A1-93E6-915F2A395099}" destId="{DD79EE43-BF79-4CDB-89F5-6899A09754E1}" srcOrd="1" destOrd="0" parTransId="{1D7AEAFE-B9F1-437F-A320-A20B4656A841}" sibTransId="{72A8FE50-39D5-468C-A33D-930ED894183A}"/>
    <dgm:cxn modelId="{27AA3ED8-DDAD-4CE4-8D50-248874A7BC87}" type="presOf" srcId="{DBAA5D0E-68F5-44A1-93E6-915F2A395099}" destId="{A171377B-2472-4B33-8836-7F564D6857B2}" srcOrd="0" destOrd="0" presId="urn:microsoft.com/office/officeart/2005/8/layout/pList2"/>
    <dgm:cxn modelId="{AD1CAADC-DE86-4BFB-95D7-E88EA8CD8968}" srcId="{DBAA5D0E-68F5-44A1-93E6-915F2A395099}" destId="{9ACB4F3E-B0EC-4279-833D-A59FC59296BB}" srcOrd="2" destOrd="0" parTransId="{9AEBAA7E-8491-4832-BDE9-4BBE62D77002}" sibTransId="{1458619C-8DEF-4113-A253-4F06E44C0C1D}"/>
    <dgm:cxn modelId="{1C26B2DC-F3FA-452C-BB81-69E4F4E0219F}" type="presOf" srcId="{AF1F7B80-175D-4D2C-AA85-D145A450CA80}" destId="{65B6E8CA-3C30-4BA1-8F52-E2501BBC4FC6}" srcOrd="0" destOrd="0" presId="urn:microsoft.com/office/officeart/2005/8/layout/pList2"/>
    <dgm:cxn modelId="{9A5079F3-380A-43BD-923A-5BF166E20774}" type="presOf" srcId="{19C51C9B-F6F8-4D95-9815-BA5EE414B491}" destId="{A171377B-2472-4B33-8836-7F564D6857B2}" srcOrd="0" destOrd="5" presId="urn:microsoft.com/office/officeart/2005/8/layout/pList2"/>
    <dgm:cxn modelId="{13C52F6A-773A-42BF-A27A-0B099C7B0A53}" type="presParOf" srcId="{65B6E8CA-3C30-4BA1-8F52-E2501BBC4FC6}" destId="{29FCF8CC-3359-4FEB-9BE1-28C3502127D6}" srcOrd="0" destOrd="0" presId="urn:microsoft.com/office/officeart/2005/8/layout/pList2"/>
    <dgm:cxn modelId="{4F2FEA9A-44E0-4BBB-A723-E832A68F08D4}" type="presParOf" srcId="{65B6E8CA-3C30-4BA1-8F52-E2501BBC4FC6}" destId="{3B03A03B-3EC9-4DB3-AC5F-A6420E55F013}" srcOrd="1" destOrd="0" presId="urn:microsoft.com/office/officeart/2005/8/layout/pList2"/>
    <dgm:cxn modelId="{E59385B5-D55E-4C7A-9D94-4D8EEDD1ED97}" type="presParOf" srcId="{3B03A03B-3EC9-4DB3-AC5F-A6420E55F013}" destId="{083632BA-AE22-4019-B608-237EA0651EE8}" srcOrd="0" destOrd="0" presId="urn:microsoft.com/office/officeart/2005/8/layout/pList2"/>
    <dgm:cxn modelId="{319BCB8E-1AA6-46A2-8456-708772A9CF2B}" type="presParOf" srcId="{083632BA-AE22-4019-B608-237EA0651EE8}" destId="{A171377B-2472-4B33-8836-7F564D6857B2}" srcOrd="0" destOrd="0" presId="urn:microsoft.com/office/officeart/2005/8/layout/pList2"/>
    <dgm:cxn modelId="{5EA315DD-6778-4BB8-861F-B7DF141883DD}" type="presParOf" srcId="{083632BA-AE22-4019-B608-237EA0651EE8}" destId="{E8D59269-0DD7-47D2-926C-F05FEA5C41B4}" srcOrd="1" destOrd="0" presId="urn:microsoft.com/office/officeart/2005/8/layout/pList2"/>
    <dgm:cxn modelId="{58BBEA64-32A1-4A31-A048-D5F532953270}" type="presParOf" srcId="{083632BA-AE22-4019-B608-237EA0651EE8}" destId="{4F1FE9EA-32B3-42A4-B870-6A1B0C2F9AB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AC2DD-7D5A-4C5B-8668-CF1336BB96DD}">
      <dsp:nvSpPr>
        <dsp:cNvPr id="0" name=""/>
        <dsp:cNvSpPr/>
      </dsp:nvSpPr>
      <dsp:spPr>
        <a:xfrm>
          <a:off x="532358" y="2320"/>
          <a:ext cx="10060483" cy="1395375"/>
        </a:xfrm>
        <a:prstGeom prst="roundRect">
          <a:avLst>
            <a:gd name="adj" fmla="val 10000"/>
          </a:avLst>
        </a:prstGeom>
        <a:solidFill>
          <a:schemeClr val="accent1">
            <a:shade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a:t>Hoy hablaremos sobre</a:t>
          </a:r>
        </a:p>
      </dsp:txBody>
      <dsp:txXfrm>
        <a:off x="573227" y="43189"/>
        <a:ext cx="9978745" cy="1313637"/>
      </dsp:txXfrm>
    </dsp:sp>
    <dsp:sp modelId="{E60DB5AC-203B-4DA7-AED4-0A81A276D541}">
      <dsp:nvSpPr>
        <dsp:cNvPr id="0" name=""/>
        <dsp:cNvSpPr/>
      </dsp:nvSpPr>
      <dsp:spPr>
        <a:xfrm>
          <a:off x="532358" y="1648863"/>
          <a:ext cx="1395375" cy="1395375"/>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C2E0237-9819-40D0-A72F-F8C29580A7D4}">
      <dsp:nvSpPr>
        <dsp:cNvPr id="0" name=""/>
        <dsp:cNvSpPr/>
      </dsp:nvSpPr>
      <dsp:spPr>
        <a:xfrm>
          <a:off x="2011456" y="1648863"/>
          <a:ext cx="8581385" cy="1395375"/>
        </a:xfrm>
        <a:prstGeom prst="roundRect">
          <a:avLst>
            <a:gd name="adj" fmla="val 16670"/>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a:t>¿Por qué ocurren las enfermedades causadas por el calor?</a:t>
          </a:r>
          <a:endParaRPr lang="en-US" sz="2900" kern="1200"/>
        </a:p>
      </dsp:txBody>
      <dsp:txXfrm>
        <a:off x="2079585" y="1716992"/>
        <a:ext cx="8445127" cy="1259117"/>
      </dsp:txXfrm>
    </dsp:sp>
    <dsp:sp modelId="{9C56D22D-9BB9-49CA-BB15-74704226AE12}">
      <dsp:nvSpPr>
        <dsp:cNvPr id="0" name=""/>
        <dsp:cNvSpPr/>
      </dsp:nvSpPr>
      <dsp:spPr>
        <a:xfrm>
          <a:off x="532358" y="3211683"/>
          <a:ext cx="1395375" cy="1395375"/>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8EC6BD3-2676-4BFC-B40E-D3F2270CB093}">
      <dsp:nvSpPr>
        <dsp:cNvPr id="0" name=""/>
        <dsp:cNvSpPr/>
      </dsp:nvSpPr>
      <dsp:spPr>
        <a:xfrm>
          <a:off x="2011456" y="3211683"/>
          <a:ext cx="8581385" cy="1395375"/>
        </a:xfrm>
        <a:prstGeom prst="roundRect">
          <a:avLst>
            <a:gd name="adj" fmla="val 16670"/>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a:t>¿Cómo se pueden evitar las enfermedades causadas por el calor?</a:t>
          </a:r>
          <a:endParaRPr lang="en-US" sz="2900" kern="1200"/>
        </a:p>
      </dsp:txBody>
      <dsp:txXfrm>
        <a:off x="2079585" y="3279812"/>
        <a:ext cx="8445127" cy="1259117"/>
      </dsp:txXfrm>
    </dsp:sp>
    <dsp:sp modelId="{EC43377F-DA07-46E8-B62D-1CFBAA5609DF}">
      <dsp:nvSpPr>
        <dsp:cNvPr id="0" name=""/>
        <dsp:cNvSpPr/>
      </dsp:nvSpPr>
      <dsp:spPr>
        <a:xfrm>
          <a:off x="532358" y="4774504"/>
          <a:ext cx="1395375" cy="1395375"/>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C94A768-0CD5-43A9-B7F5-CE799D0F4E9E}">
      <dsp:nvSpPr>
        <dsp:cNvPr id="0" name=""/>
        <dsp:cNvSpPr/>
      </dsp:nvSpPr>
      <dsp:spPr>
        <a:xfrm>
          <a:off x="2011456" y="4774504"/>
          <a:ext cx="8581385" cy="1395375"/>
        </a:xfrm>
        <a:prstGeom prst="roundRect">
          <a:avLst>
            <a:gd name="adj" fmla="val 16670"/>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a:t>Qué hacer si usted o alguien que conoce experimenta una enfermedad causada por el calor</a:t>
          </a:r>
          <a:endParaRPr lang="en-US" sz="2900" kern="1200"/>
        </a:p>
      </dsp:txBody>
      <dsp:txXfrm>
        <a:off x="2079585" y="4842633"/>
        <a:ext cx="8445127" cy="1259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69A6F-FD6A-4A49-B26A-D5C57A88F5AB}">
      <dsp:nvSpPr>
        <dsp:cNvPr id="0" name=""/>
        <dsp:cNvSpPr/>
      </dsp:nvSpPr>
      <dsp:spPr>
        <a:xfrm>
          <a:off x="1594618" y="70937"/>
          <a:ext cx="3660757" cy="270528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E5F824A-1B30-48C6-87DF-DF5E557881E7}">
      <dsp:nvSpPr>
        <dsp:cNvPr id="0" name=""/>
        <dsp:cNvSpPr/>
      </dsp:nvSpPr>
      <dsp:spPr>
        <a:xfrm>
          <a:off x="2334559" y="2285704"/>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spc="0" baseline="0">
              <a:latin typeface="Helvetica" panose="020B0604020202020204" pitchFamily="34" charset="0"/>
              <a:cs typeface="Helvetica" panose="020B0604020202020204" pitchFamily="34" charset="0"/>
            </a:rPr>
            <a:t>Trabajadores agrícolas cargando un camión</a:t>
          </a:r>
          <a:endParaRPr lang="en-US" sz="2300" kern="1200" spc="0" baseline="0">
            <a:latin typeface="Helvetica" panose="020B0604020202020204" pitchFamily="34" charset="0"/>
            <a:cs typeface="Helvetica" panose="020B0604020202020204" pitchFamily="34" charset="0"/>
          </a:endParaRPr>
        </a:p>
      </dsp:txBody>
      <dsp:txXfrm>
        <a:off x="2334559" y="2285704"/>
        <a:ext cx="3154482" cy="758074"/>
      </dsp:txXfrm>
    </dsp:sp>
    <dsp:sp modelId="{43206248-4E47-4E91-8E4A-02FDCA40CE15}">
      <dsp:nvSpPr>
        <dsp:cNvPr id="0" name=""/>
        <dsp:cNvSpPr/>
      </dsp:nvSpPr>
      <dsp:spPr>
        <a:xfrm>
          <a:off x="6017158" y="70937"/>
          <a:ext cx="3660757" cy="2705286"/>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1D877A-C386-4E80-9339-C37F8EC9C0DC}">
      <dsp:nvSpPr>
        <dsp:cNvPr id="0" name=""/>
        <dsp:cNvSpPr/>
      </dsp:nvSpPr>
      <dsp:spPr>
        <a:xfrm>
          <a:off x="6757098" y="2285704"/>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spc="0" baseline="0">
              <a:latin typeface="Helvetica" panose="020B0604020202020204" pitchFamily="34" charset="0"/>
              <a:cs typeface="Helvetica" panose="020B0604020202020204" pitchFamily="34" charset="0"/>
            </a:rPr>
            <a:t>Mineros</a:t>
          </a:r>
        </a:p>
      </dsp:txBody>
      <dsp:txXfrm>
        <a:off x="6757098" y="2285704"/>
        <a:ext cx="3154482" cy="758074"/>
      </dsp:txXfrm>
    </dsp:sp>
    <dsp:sp modelId="{41CBC739-F26E-4C84-9E70-A9480B3D50BD}">
      <dsp:nvSpPr>
        <dsp:cNvPr id="0" name=""/>
        <dsp:cNvSpPr/>
      </dsp:nvSpPr>
      <dsp:spPr>
        <a:xfrm>
          <a:off x="1594618" y="3433221"/>
          <a:ext cx="3660757" cy="270528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B12002-52D2-47A4-9187-1D63E5845D62}">
      <dsp:nvSpPr>
        <dsp:cNvPr id="0" name=""/>
        <dsp:cNvSpPr/>
      </dsp:nvSpPr>
      <dsp:spPr>
        <a:xfrm>
          <a:off x="2334559" y="5647988"/>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spc="0" baseline="0">
              <a:latin typeface="Helvetica" panose="020B0604020202020204" pitchFamily="34" charset="0"/>
              <a:cs typeface="Helvetica" panose="020B0604020202020204" pitchFamily="34" charset="0"/>
            </a:rPr>
            <a:t>Trabajadores de la construcción</a:t>
          </a:r>
        </a:p>
      </dsp:txBody>
      <dsp:txXfrm>
        <a:off x="2334559" y="5647988"/>
        <a:ext cx="3154482" cy="758074"/>
      </dsp:txXfrm>
    </dsp:sp>
    <dsp:sp modelId="{E30BC6E5-775C-45DE-9CA0-DD26BC43FB2D}">
      <dsp:nvSpPr>
        <dsp:cNvPr id="0" name=""/>
        <dsp:cNvSpPr/>
      </dsp:nvSpPr>
      <dsp:spPr>
        <a:xfrm>
          <a:off x="6017158" y="3433221"/>
          <a:ext cx="3660757" cy="270528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035363E-C4DD-46BC-B8CE-EBD7D7173FC3}">
      <dsp:nvSpPr>
        <dsp:cNvPr id="0" name=""/>
        <dsp:cNvSpPr/>
      </dsp:nvSpPr>
      <dsp:spPr>
        <a:xfrm>
          <a:off x="6757098" y="5647988"/>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spc="0" baseline="0">
              <a:latin typeface="Helvetica" panose="020B0604020202020204" pitchFamily="34" charset="0"/>
              <a:cs typeface="Helvetica" panose="020B0604020202020204" pitchFamily="34" charset="0"/>
            </a:rPr>
            <a:t>Trabajadores agrícolas recogiendo cultivos</a:t>
          </a:r>
        </a:p>
      </dsp:txBody>
      <dsp:txXfrm>
        <a:off x="6757098" y="5647988"/>
        <a:ext cx="3154482" cy="758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189C1-D6F1-4199-A629-7A0A870C44F9}">
      <dsp:nvSpPr>
        <dsp:cNvPr id="0" name=""/>
        <dsp:cNvSpPr/>
      </dsp:nvSpPr>
      <dsp:spPr>
        <a:xfrm>
          <a:off x="606491" y="287624"/>
          <a:ext cx="4671120" cy="7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8590" rIns="148590" bIns="0" numCol="1" spcCol="1270" anchor="b" anchorCtr="0">
          <a:noAutofit/>
        </a:bodyPr>
        <a:lstStyle/>
        <a:p>
          <a:pPr marL="0" lvl="0" indent="0" algn="l" defTabSz="1733550">
            <a:lnSpc>
              <a:spcPct val="90000"/>
            </a:lnSpc>
            <a:spcBef>
              <a:spcPct val="0"/>
            </a:spcBef>
            <a:spcAft>
              <a:spcPct val="35000"/>
            </a:spcAft>
            <a:buNone/>
          </a:pPr>
          <a:r>
            <a:rPr lang="en-US" sz="3900" kern="1200">
              <a:solidFill>
                <a:schemeClr val="bg1"/>
              </a:solidFill>
              <a:effectLst>
                <a:outerShdw blurRad="38100" dist="38100" dir="2700000" algn="tl">
                  <a:srgbClr val="000000">
                    <a:alpha val="43137"/>
                  </a:srgbClr>
                </a:outerShdw>
              </a:effectLst>
            </a:rPr>
            <a:t>Calor Ambiental</a:t>
          </a:r>
        </a:p>
      </dsp:txBody>
      <dsp:txXfrm>
        <a:off x="606491" y="287624"/>
        <a:ext cx="4671120" cy="700668"/>
      </dsp:txXfrm>
    </dsp:sp>
    <dsp:sp modelId="{F844383A-E6FF-4848-86FC-5E03A65705DB}">
      <dsp:nvSpPr>
        <dsp:cNvPr id="0" name=""/>
        <dsp:cNvSpPr/>
      </dsp:nvSpPr>
      <dsp:spPr>
        <a:xfrm>
          <a:off x="606491" y="1213454"/>
          <a:ext cx="4671120" cy="4671120"/>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7145F1-1497-494B-B75B-47895D8FFC4C}">
      <dsp:nvSpPr>
        <dsp:cNvPr id="0" name=""/>
        <dsp:cNvSpPr/>
      </dsp:nvSpPr>
      <dsp:spPr>
        <a:xfrm>
          <a:off x="5771388" y="287624"/>
          <a:ext cx="4671120" cy="7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8590" rIns="148590" bIns="0" numCol="1" spcCol="1270" anchor="b" anchorCtr="0">
          <a:noAutofit/>
        </a:bodyPr>
        <a:lstStyle/>
        <a:p>
          <a:pPr marL="0" lvl="0" indent="0" algn="l" defTabSz="1733550">
            <a:lnSpc>
              <a:spcPct val="90000"/>
            </a:lnSpc>
            <a:spcBef>
              <a:spcPct val="0"/>
            </a:spcBef>
            <a:spcAft>
              <a:spcPct val="35000"/>
            </a:spcAft>
            <a:buNone/>
          </a:pPr>
          <a:r>
            <a:rPr lang="en-US" sz="3900" kern="1200">
              <a:solidFill>
                <a:schemeClr val="bg1"/>
              </a:solidFill>
              <a:effectLst>
                <a:outerShdw blurRad="38100" dist="38100" dir="2700000" algn="tl">
                  <a:srgbClr val="000000">
                    <a:alpha val="43137"/>
                  </a:srgbClr>
                </a:outerShdw>
              </a:effectLst>
            </a:rPr>
            <a:t>Calor de Esfuerzo</a:t>
          </a:r>
        </a:p>
      </dsp:txBody>
      <dsp:txXfrm>
        <a:off x="5771388" y="287624"/>
        <a:ext cx="4671120" cy="700668"/>
      </dsp:txXfrm>
    </dsp:sp>
    <dsp:sp modelId="{54E8E67F-BD3D-47FE-AA76-7C3D82573995}">
      <dsp:nvSpPr>
        <dsp:cNvPr id="0" name=""/>
        <dsp:cNvSpPr/>
      </dsp:nvSpPr>
      <dsp:spPr>
        <a:xfrm>
          <a:off x="5771388" y="1213454"/>
          <a:ext cx="4671120" cy="467112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145F1-1497-494B-B75B-47895D8FFC4C}">
      <dsp:nvSpPr>
        <dsp:cNvPr id="0" name=""/>
        <dsp:cNvSpPr/>
      </dsp:nvSpPr>
      <dsp:spPr>
        <a:xfrm>
          <a:off x="1912071" y="294726"/>
          <a:ext cx="4786457" cy="71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0" numCol="1" spcCol="1270" anchor="b" anchorCtr="0">
          <a:noAutofit/>
        </a:bodyPr>
        <a:lstStyle/>
        <a:p>
          <a:pPr marL="0" lvl="0" indent="0" algn="ctr" defTabSz="1778000">
            <a:lnSpc>
              <a:spcPct val="90000"/>
            </a:lnSpc>
            <a:spcBef>
              <a:spcPct val="0"/>
            </a:spcBef>
            <a:spcAft>
              <a:spcPct val="35000"/>
            </a:spcAft>
            <a:buNone/>
          </a:pPr>
          <a:r>
            <a:rPr lang="en-US" sz="4000" kern="1200">
              <a:solidFill>
                <a:schemeClr val="bg1"/>
              </a:solidFill>
              <a:effectLst>
                <a:outerShdw blurRad="38100" dist="38100" dir="2700000" algn="tl">
                  <a:srgbClr val="000000">
                    <a:alpha val="43137"/>
                  </a:srgbClr>
                </a:outerShdw>
              </a:effectLst>
            </a:rPr>
            <a:t>Calor de Esfuerzo</a:t>
          </a:r>
        </a:p>
      </dsp:txBody>
      <dsp:txXfrm>
        <a:off x="1912071" y="294726"/>
        <a:ext cx="4786457" cy="717968"/>
      </dsp:txXfrm>
    </dsp:sp>
    <dsp:sp modelId="{54E8E67F-BD3D-47FE-AA76-7C3D82573995}">
      <dsp:nvSpPr>
        <dsp:cNvPr id="0" name=""/>
        <dsp:cNvSpPr/>
      </dsp:nvSpPr>
      <dsp:spPr>
        <a:xfrm>
          <a:off x="1912071" y="1243416"/>
          <a:ext cx="4786457" cy="478645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D282A-6040-4F11-9EED-6555810EA9B4}">
      <dsp:nvSpPr>
        <dsp:cNvPr id="0" name=""/>
        <dsp:cNvSpPr/>
      </dsp:nvSpPr>
      <dsp:spPr>
        <a:xfrm>
          <a:off x="2712093" y="282440"/>
          <a:ext cx="2690423" cy="226283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1448C-FD7F-4024-8045-AA2A6FDC4B40}">
      <dsp:nvSpPr>
        <dsp:cNvPr id="0" name=""/>
        <dsp:cNvSpPr/>
      </dsp:nvSpPr>
      <dsp:spPr>
        <a:xfrm>
          <a:off x="1709814" y="1233697"/>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Edad, peso, y condicion fisica</a:t>
          </a:r>
          <a:endParaRPr lang="en-US" sz="1700" kern="1200"/>
        </a:p>
      </dsp:txBody>
      <dsp:txXfrm>
        <a:off x="1709814" y="1233697"/>
        <a:ext cx="1458113" cy="1458113"/>
      </dsp:txXfrm>
    </dsp:sp>
    <dsp:sp modelId="{3EB116E2-A185-47A8-899A-5DB7C33B9E72}">
      <dsp:nvSpPr>
        <dsp:cNvPr id="0" name=""/>
        <dsp:cNvSpPr/>
      </dsp:nvSpPr>
      <dsp:spPr>
        <a:xfrm>
          <a:off x="6877361" y="282440"/>
          <a:ext cx="2690423" cy="226283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06ACC0-B3E6-4547-86DA-5563AC4E6B77}">
      <dsp:nvSpPr>
        <dsp:cNvPr id="0" name=""/>
        <dsp:cNvSpPr/>
      </dsp:nvSpPr>
      <dsp:spPr>
        <a:xfrm>
          <a:off x="5875082" y="1233697"/>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Embarazo</a:t>
          </a:r>
        </a:p>
      </dsp:txBody>
      <dsp:txXfrm>
        <a:off x="5875082" y="1233697"/>
        <a:ext cx="1458113" cy="1458113"/>
      </dsp:txXfrm>
    </dsp:sp>
    <dsp:sp modelId="{C17AA6BE-03F0-4154-B9B8-45358647E451}">
      <dsp:nvSpPr>
        <dsp:cNvPr id="0" name=""/>
        <dsp:cNvSpPr/>
      </dsp:nvSpPr>
      <dsp:spPr>
        <a:xfrm>
          <a:off x="2712093" y="3099388"/>
          <a:ext cx="2690423" cy="2262838"/>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AB5A7-044B-4D03-9525-EAF896A63807}">
      <dsp:nvSpPr>
        <dsp:cNvPr id="0" name=""/>
        <dsp:cNvSpPr/>
      </dsp:nvSpPr>
      <dsp:spPr>
        <a:xfrm>
          <a:off x="1709814" y="4050645"/>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Conditions Medicas</a:t>
          </a:r>
        </a:p>
        <a:p>
          <a:pPr marL="114300" lvl="1" indent="-114300" algn="l" defTabSz="577850">
            <a:lnSpc>
              <a:spcPct val="90000"/>
            </a:lnSpc>
            <a:spcBef>
              <a:spcPct val="0"/>
            </a:spcBef>
            <a:spcAft>
              <a:spcPct val="15000"/>
            </a:spcAft>
            <a:buChar char="•"/>
          </a:pPr>
          <a:r>
            <a:rPr lang="en-US" sz="1300" kern="1200"/>
            <a:t>Alta Presion</a:t>
          </a:r>
        </a:p>
        <a:p>
          <a:pPr marL="114300" lvl="1" indent="-114300" algn="l" defTabSz="577850">
            <a:lnSpc>
              <a:spcPct val="90000"/>
            </a:lnSpc>
            <a:spcBef>
              <a:spcPct val="0"/>
            </a:spcBef>
            <a:spcAft>
              <a:spcPct val="15000"/>
            </a:spcAft>
            <a:buChar char="•"/>
          </a:pPr>
          <a:r>
            <a:rPr lang="en-US" sz="1300" kern="1200"/>
            <a:t>Diabetes</a:t>
          </a:r>
        </a:p>
      </dsp:txBody>
      <dsp:txXfrm>
        <a:off x="1709814" y="4050645"/>
        <a:ext cx="1458113" cy="1458113"/>
      </dsp:txXfrm>
    </dsp:sp>
    <dsp:sp modelId="{46B4F995-2EB2-4796-898D-B4445E635DDA}">
      <dsp:nvSpPr>
        <dsp:cNvPr id="0" name=""/>
        <dsp:cNvSpPr/>
      </dsp:nvSpPr>
      <dsp:spPr>
        <a:xfrm>
          <a:off x="6877361" y="3099388"/>
          <a:ext cx="2690423" cy="2262838"/>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85244-E848-4CED-9907-A97C31F55F0C}">
      <dsp:nvSpPr>
        <dsp:cNvPr id="0" name=""/>
        <dsp:cNvSpPr/>
      </dsp:nvSpPr>
      <dsp:spPr>
        <a:xfrm>
          <a:off x="5875082" y="4050645"/>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Medicamentos</a:t>
          </a:r>
        </a:p>
      </dsp:txBody>
      <dsp:txXfrm>
        <a:off x="5875082" y="4050645"/>
        <a:ext cx="1458113" cy="14581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0FCC8-E160-4935-BC87-4EE085430C37}">
      <dsp:nvSpPr>
        <dsp:cNvPr id="0" name=""/>
        <dsp:cNvSpPr/>
      </dsp:nvSpPr>
      <dsp:spPr>
        <a:xfrm>
          <a:off x="1045964"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48C2CA-D55F-43D4-837E-16475C4143BD}">
      <dsp:nvSpPr>
        <dsp:cNvPr id="0" name=""/>
        <dsp:cNvSpPr/>
      </dsp:nvSpPr>
      <dsp:spPr>
        <a:xfrm>
          <a:off x="1143435" y="253524"/>
          <a:ext cx="1754482" cy="14907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F8B05-4EF2-49EB-B9FD-7B27DBBD8420}">
      <dsp:nvSpPr>
        <dsp:cNvPr id="0" name=""/>
        <dsp:cNvSpPr/>
      </dsp:nvSpPr>
      <dsp:spPr>
        <a:xfrm>
          <a:off x="1143435"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Dolor de cabeza</a:t>
          </a:r>
        </a:p>
      </dsp:txBody>
      <dsp:txXfrm>
        <a:off x="1143435" y="1744261"/>
        <a:ext cx="1754482" cy="619229"/>
      </dsp:txXfrm>
    </dsp:sp>
    <dsp:sp modelId="{F4043396-30C2-4311-A556-C6C98BFE76B6}">
      <dsp:nvSpPr>
        <dsp:cNvPr id="0" name=""/>
        <dsp:cNvSpPr/>
      </dsp:nvSpPr>
      <dsp:spPr>
        <a:xfrm>
          <a:off x="3508846"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7FC1C0-4E00-492F-BEC0-60D3CDB4A763}">
      <dsp:nvSpPr>
        <dsp:cNvPr id="0" name=""/>
        <dsp:cNvSpPr/>
      </dsp:nvSpPr>
      <dsp:spPr>
        <a:xfrm>
          <a:off x="3606317" y="253524"/>
          <a:ext cx="1754482" cy="14907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F95D0-60C7-41C5-829C-09E68F10B11E}">
      <dsp:nvSpPr>
        <dsp:cNvPr id="0" name=""/>
        <dsp:cNvSpPr/>
      </dsp:nvSpPr>
      <dsp:spPr>
        <a:xfrm>
          <a:off x="3606317"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Mareo</a:t>
          </a:r>
        </a:p>
      </dsp:txBody>
      <dsp:txXfrm>
        <a:off x="3606317" y="1744261"/>
        <a:ext cx="1754482" cy="619229"/>
      </dsp:txXfrm>
    </dsp:sp>
    <dsp:sp modelId="{7F7B991F-9BE4-47EC-9496-1A9C51B2846B}">
      <dsp:nvSpPr>
        <dsp:cNvPr id="0" name=""/>
        <dsp:cNvSpPr/>
      </dsp:nvSpPr>
      <dsp:spPr>
        <a:xfrm>
          <a:off x="5971728"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939555-CDEA-4D99-84CD-29F3641E3D98}">
      <dsp:nvSpPr>
        <dsp:cNvPr id="0" name=""/>
        <dsp:cNvSpPr/>
      </dsp:nvSpPr>
      <dsp:spPr>
        <a:xfrm>
          <a:off x="6069199" y="253524"/>
          <a:ext cx="1754482" cy="14907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DF617-9E13-4018-A284-95B9F25AEA4C}">
      <dsp:nvSpPr>
        <dsp:cNvPr id="0" name=""/>
        <dsp:cNvSpPr/>
      </dsp:nvSpPr>
      <dsp:spPr>
        <a:xfrm>
          <a:off x="6069199"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Confusión</a:t>
          </a:r>
        </a:p>
      </dsp:txBody>
      <dsp:txXfrm>
        <a:off x="6069199" y="1744261"/>
        <a:ext cx="1754482" cy="619229"/>
      </dsp:txXfrm>
    </dsp:sp>
    <dsp:sp modelId="{6880E77F-46F4-4D56-AB9F-A8CDD28E8868}">
      <dsp:nvSpPr>
        <dsp:cNvPr id="0" name=""/>
        <dsp:cNvSpPr/>
      </dsp:nvSpPr>
      <dsp:spPr>
        <a:xfrm>
          <a:off x="8434610"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723E65-DC05-4165-8D30-799532A4B975}">
      <dsp:nvSpPr>
        <dsp:cNvPr id="0" name=""/>
        <dsp:cNvSpPr/>
      </dsp:nvSpPr>
      <dsp:spPr>
        <a:xfrm>
          <a:off x="8532082" y="253524"/>
          <a:ext cx="1754482" cy="14907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C7676-1AC4-4C7F-832F-94C9D08AA078}">
      <dsp:nvSpPr>
        <dsp:cNvPr id="0" name=""/>
        <dsp:cNvSpPr/>
      </dsp:nvSpPr>
      <dsp:spPr>
        <a:xfrm>
          <a:off x="8532082"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Latidos rápidos del corazón</a:t>
          </a:r>
        </a:p>
      </dsp:txBody>
      <dsp:txXfrm>
        <a:off x="8532082" y="1744261"/>
        <a:ext cx="1754482" cy="619229"/>
      </dsp:txXfrm>
    </dsp:sp>
    <dsp:sp modelId="{B3B70F26-BAD4-4DE8-A134-C23B82AACD68}">
      <dsp:nvSpPr>
        <dsp:cNvPr id="0" name=""/>
        <dsp:cNvSpPr/>
      </dsp:nvSpPr>
      <dsp:spPr>
        <a:xfrm>
          <a:off x="3508846" y="2650171"/>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F9C7485-D79B-4036-A5DB-2948449556D0}">
      <dsp:nvSpPr>
        <dsp:cNvPr id="0" name=""/>
        <dsp:cNvSpPr/>
      </dsp:nvSpPr>
      <dsp:spPr>
        <a:xfrm>
          <a:off x="3606317" y="2741908"/>
          <a:ext cx="1754482" cy="14907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8AA61-77C8-4916-A98C-DFC91BEE7CBA}">
      <dsp:nvSpPr>
        <dsp:cNvPr id="0" name=""/>
        <dsp:cNvSpPr/>
      </dsp:nvSpPr>
      <dsp:spPr>
        <a:xfrm>
          <a:off x="3606317" y="4232645"/>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Náuseas y vómitos</a:t>
          </a:r>
        </a:p>
      </dsp:txBody>
      <dsp:txXfrm>
        <a:off x="3606317" y="4232645"/>
        <a:ext cx="1754482" cy="619229"/>
      </dsp:txXfrm>
    </dsp:sp>
    <dsp:sp modelId="{AD795C2B-2FCC-477C-BD9B-7A47723FCDC0}">
      <dsp:nvSpPr>
        <dsp:cNvPr id="0" name=""/>
        <dsp:cNvSpPr/>
      </dsp:nvSpPr>
      <dsp:spPr>
        <a:xfrm>
          <a:off x="5971728" y="2650171"/>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A29F0A5-D719-46F4-B461-0D6A58B4BD6A}">
      <dsp:nvSpPr>
        <dsp:cNvPr id="0" name=""/>
        <dsp:cNvSpPr/>
      </dsp:nvSpPr>
      <dsp:spPr>
        <a:xfrm>
          <a:off x="6069199" y="2741908"/>
          <a:ext cx="1754482" cy="14907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949828-5752-4766-8E74-3886C386895C}">
      <dsp:nvSpPr>
        <dsp:cNvPr id="0" name=""/>
        <dsp:cNvSpPr/>
      </dsp:nvSpPr>
      <dsp:spPr>
        <a:xfrm>
          <a:off x="6069199" y="4232645"/>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Sudoración profusa</a:t>
          </a:r>
        </a:p>
      </dsp:txBody>
      <dsp:txXfrm>
        <a:off x="6069199" y="4232645"/>
        <a:ext cx="1754482" cy="619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9B787-4E15-46D4-9F76-D0F632AF7195}">
      <dsp:nvSpPr>
        <dsp:cNvPr id="0" name=""/>
        <dsp:cNvSpPr/>
      </dsp:nvSpPr>
      <dsp:spPr>
        <a:xfrm>
          <a:off x="0" y="277653"/>
          <a:ext cx="3548062" cy="283845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10074-01ED-4026-BE7C-CA036CB00E82}">
      <dsp:nvSpPr>
        <dsp:cNvPr id="0" name=""/>
        <dsp:cNvSpPr/>
      </dsp:nvSpPr>
      <dsp:spPr>
        <a:xfrm>
          <a:off x="319325"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Descansar</a:t>
          </a:r>
        </a:p>
      </dsp:txBody>
      <dsp:txXfrm>
        <a:off x="319325" y="2832258"/>
        <a:ext cx="3157775" cy="993457"/>
      </dsp:txXfrm>
    </dsp:sp>
    <dsp:sp modelId="{D5D46A85-763D-4E6A-9AAE-E38075AE2260}">
      <dsp:nvSpPr>
        <dsp:cNvPr id="0" name=""/>
        <dsp:cNvSpPr/>
      </dsp:nvSpPr>
      <dsp:spPr>
        <a:xfrm>
          <a:off x="3902868" y="277653"/>
          <a:ext cx="3548062" cy="283845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7E6E34-3F68-40E4-A0B0-E087ED109D84}">
      <dsp:nvSpPr>
        <dsp:cNvPr id="0" name=""/>
        <dsp:cNvSpPr/>
      </dsp:nvSpPr>
      <dsp:spPr>
        <a:xfrm>
          <a:off x="4222194"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Beber agua</a:t>
          </a:r>
        </a:p>
      </dsp:txBody>
      <dsp:txXfrm>
        <a:off x="4222194" y="2832258"/>
        <a:ext cx="3157775" cy="993457"/>
      </dsp:txXfrm>
    </dsp:sp>
    <dsp:sp modelId="{A939B347-9D10-477B-8B99-82CF647FBCB7}">
      <dsp:nvSpPr>
        <dsp:cNvPr id="0" name=""/>
        <dsp:cNvSpPr/>
      </dsp:nvSpPr>
      <dsp:spPr>
        <a:xfrm>
          <a:off x="7805737" y="277653"/>
          <a:ext cx="3548062" cy="283845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C1C15-5BC7-4EE1-A953-4A3572DDA408}">
      <dsp:nvSpPr>
        <dsp:cNvPr id="0" name=""/>
        <dsp:cNvSpPr/>
      </dsp:nvSpPr>
      <dsp:spPr>
        <a:xfrm>
          <a:off x="8125063"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a:solidFill>
                <a:schemeClr val="bg1"/>
              </a:solidFill>
              <a:effectLst>
                <a:outerShdw blurRad="38100" dist="38100" dir="2700000" algn="tl">
                  <a:srgbClr val="000000">
                    <a:alpha val="43137"/>
                  </a:srgbClr>
                </a:outerShdw>
              </a:effectLst>
            </a:rPr>
            <a:t>Estirar y masajear </a:t>
          </a:r>
          <a:endParaRPr lang="en-US" sz="3100" kern="1200"/>
        </a:p>
      </dsp:txBody>
      <dsp:txXfrm>
        <a:off x="8125063" y="2832258"/>
        <a:ext cx="3157775" cy="9934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CF8CC-3359-4FEB-9BE1-28C3502127D6}">
      <dsp:nvSpPr>
        <dsp:cNvPr id="0" name=""/>
        <dsp:cNvSpPr/>
      </dsp:nvSpPr>
      <dsp:spPr>
        <a:xfrm>
          <a:off x="0" y="0"/>
          <a:ext cx="11277600" cy="291464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1FE9EA-32B3-42A4-B870-6A1B0C2F9ABB}">
      <dsp:nvSpPr>
        <dsp:cNvPr id="0" name=""/>
        <dsp:cNvSpPr/>
      </dsp:nvSpPr>
      <dsp:spPr>
        <a:xfrm>
          <a:off x="338327" y="388620"/>
          <a:ext cx="10600944" cy="213741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71377B-2472-4B33-8836-7F564D6857B2}">
      <dsp:nvSpPr>
        <dsp:cNvPr id="0" name=""/>
        <dsp:cNvSpPr/>
      </dsp:nvSpPr>
      <dsp:spPr>
        <a:xfrm rot="10800000">
          <a:off x="338327" y="2914649"/>
          <a:ext cx="10600944" cy="3562350"/>
        </a:xfrm>
        <a:prstGeom prst="round2SameRect">
          <a:avLst>
            <a:gd name="adj1" fmla="val 10500"/>
            <a:gd name="adj2" fmla="val 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kern="1200"/>
            <a:t>Todos los anteriores mas…</a:t>
          </a:r>
        </a:p>
        <a:p>
          <a:pPr marL="285750" lvl="1" indent="-285750" algn="l" defTabSz="1244600">
            <a:lnSpc>
              <a:spcPct val="90000"/>
            </a:lnSpc>
            <a:spcBef>
              <a:spcPct val="0"/>
            </a:spcBef>
            <a:spcAft>
              <a:spcPct val="15000"/>
            </a:spcAft>
            <a:buChar char="•"/>
          </a:pPr>
          <a:r>
            <a:rPr lang="en-US" sz="2800" kern="1200"/>
            <a:t>Convulsiones</a:t>
          </a:r>
        </a:p>
        <a:p>
          <a:pPr marL="285750" lvl="1" indent="-285750" algn="l" defTabSz="1244600">
            <a:lnSpc>
              <a:spcPct val="90000"/>
            </a:lnSpc>
            <a:spcBef>
              <a:spcPct val="0"/>
            </a:spcBef>
            <a:spcAft>
              <a:spcPct val="15000"/>
            </a:spcAft>
            <a:buChar char="•"/>
          </a:pPr>
          <a:r>
            <a:rPr lang="en-US" sz="2800" kern="1200" dirty="0" err="1"/>
            <a:t>Desmayo</a:t>
          </a:r>
          <a:endParaRPr lang="en-US" sz="2800" kern="1200" dirty="0"/>
        </a:p>
        <a:p>
          <a:pPr marL="285750" lvl="1" indent="-285750" algn="l" defTabSz="1244600">
            <a:lnSpc>
              <a:spcPct val="90000"/>
            </a:lnSpc>
            <a:spcBef>
              <a:spcPct val="0"/>
            </a:spcBef>
            <a:spcAft>
              <a:spcPct val="15000"/>
            </a:spcAft>
            <a:buChar char="•"/>
          </a:pPr>
          <a:r>
            <a:rPr lang="es-ES" sz="2800" kern="1200"/>
            <a:t>Piel roja, caliente, y sin sudor</a:t>
          </a:r>
          <a:endParaRPr lang="en-US" sz="2800" kern="1200"/>
        </a:p>
        <a:p>
          <a:pPr marL="285750" lvl="1" indent="-285750" algn="l" defTabSz="1244600">
            <a:lnSpc>
              <a:spcPct val="90000"/>
            </a:lnSpc>
            <a:spcBef>
              <a:spcPct val="0"/>
            </a:spcBef>
            <a:spcAft>
              <a:spcPct val="15000"/>
            </a:spcAft>
            <a:buChar char="•"/>
          </a:pPr>
          <a:r>
            <a:rPr lang="en-US" sz="2800" kern="1200"/>
            <a:t>Coma</a:t>
          </a:r>
        </a:p>
        <a:p>
          <a:pPr marL="285750" lvl="1" indent="-285750" algn="l" defTabSz="1244600">
            <a:lnSpc>
              <a:spcPct val="90000"/>
            </a:lnSpc>
            <a:spcBef>
              <a:spcPct val="0"/>
            </a:spcBef>
            <a:spcAft>
              <a:spcPct val="15000"/>
            </a:spcAft>
            <a:buChar char="•"/>
          </a:pPr>
          <a:r>
            <a:rPr lang="en-US" sz="2800" kern="1200"/>
            <a:t>Muerte </a:t>
          </a:r>
        </a:p>
      </dsp:txBody>
      <dsp:txXfrm rot="10800000">
        <a:off x="447882" y="2914649"/>
        <a:ext cx="10381834" cy="3452795"/>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41604B8-6EEC-411A-856C-F5C8E77BFEBE}" type="datetimeFigureOut">
              <a:rPr lang="en-US" smtClean="0"/>
              <a:t>6/13/2022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9B9FFCA-FD2B-4417-9BD3-74DE632C8BCC}" type="slidenum">
              <a:rPr lang="en-US" smtClean="0"/>
              <a:t>‹#›</a:t>
            </a:fld>
            <a:endParaRPr lang="en-US"/>
          </a:p>
        </p:txBody>
      </p:sp>
    </p:spTree>
    <p:extLst>
      <p:ext uri="{BB962C8B-B14F-4D97-AF65-F5344CB8AC3E}">
        <p14:creationId xmlns:p14="http://schemas.microsoft.com/office/powerpoint/2010/main" val="1845323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F7D5E9B-5BD6-4E6F-97E9-B095F2D14827}" type="datetimeFigureOut">
              <a:rPr lang="en-US" smtClean="0"/>
              <a:t>6/13/2022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8AC3208-2F51-4967-8C7C-7DD63E3F54D4}" type="slidenum">
              <a:rPr lang="en-US" smtClean="0"/>
              <a:t>‹#›</a:t>
            </a:fld>
            <a:endParaRPr lang="en-US"/>
          </a:p>
        </p:txBody>
      </p:sp>
    </p:spTree>
    <p:extLst>
      <p:ext uri="{BB962C8B-B14F-4D97-AF65-F5344CB8AC3E}">
        <p14:creationId xmlns:p14="http://schemas.microsoft.com/office/powerpoint/2010/main" val="41267052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PONGA EL VIDEO. </a:t>
            </a:r>
          </a:p>
          <a:p>
            <a:endParaRPr lang="es-ES" dirty="0"/>
          </a:p>
          <a:p>
            <a:r>
              <a:rPr lang="es-ES" dirty="0"/>
              <a:t>Entrenador: AL FINAL DEL VIDEO-  Este video muestra un caso extremo de enfermedades causadas con el calor - alguien murió. En Florida, en 2015, hubo por lo menos dos casos de trabajadores que murieron piscando, uno piscando naranjas y el otro tomates. Pero las enfermedades causadas con el calor no siempre terminan en la muerte, otro caso grave es una discapacidad permanente, y probablemente muchos de nosotros ya hemos sufrido de estar enfermedades, o por lo menos hemos estado cerca de tenerlas. Por ejemplo, muchos expertos coinciden en que la sensación de estar sedientos es el primer síntoma de una enfermedad causada con el calor. </a:t>
            </a:r>
          </a:p>
          <a:p>
            <a:endParaRPr lang="es-ES" dirty="0"/>
          </a:p>
          <a:p>
            <a:r>
              <a:rPr lang="es-ES" dirty="0"/>
              <a:t>Entrenador: PREGUNTA </a:t>
            </a:r>
          </a:p>
          <a:p>
            <a:endParaRPr lang="es-ES" dirty="0"/>
          </a:p>
          <a:p>
            <a:r>
              <a:rPr lang="es-ES" dirty="0"/>
              <a:t>¿Ustedes alguna vez se han enfermado por el calor o han observado a algún compañero enfermarse por el calor? No necesariamente que tuviera que ir al hospital, pero por lo menos sentirse enfermo por el calor......</a:t>
            </a:r>
          </a:p>
          <a:p>
            <a:endParaRPr lang="es-ES" dirty="0"/>
          </a:p>
          <a:p>
            <a:r>
              <a:rPr lang="es-ES" dirty="0"/>
              <a:t>ESPERE QUE LOS PARTICIPANTES RESPONDAN/ANIMELOS A QUE RESPONDAN</a:t>
            </a:r>
          </a:p>
          <a:p>
            <a:r>
              <a:rPr lang="es-ES" dirty="0"/>
              <a:t>SI ES NECESARIO, HAGA MAS PREGUNTAS PARA CLARIFICAR Y TRATE DE CONECTARLO CON EL ENTRENAMIENTO</a:t>
            </a:r>
          </a:p>
          <a:p>
            <a:r>
              <a:rPr lang="es-ES" dirty="0"/>
              <a:t>CUANDO SEA POSIBLE DIGALE COSAS POSITIVAS A LOS PARTICIPANTES</a:t>
            </a:r>
          </a:p>
          <a:p>
            <a:endParaRPr lang="es-ES" dirty="0"/>
          </a:p>
          <a:p>
            <a:endParaRPr lang="es-ES" dirty="0"/>
          </a:p>
          <a:p>
            <a:r>
              <a:rPr lang="es-ES" dirty="0"/>
              <a:t> </a:t>
            </a:r>
          </a:p>
          <a:p>
            <a:r>
              <a:rPr lang="es-ES" dirty="0"/>
              <a:t>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a:t>
            </a:fld>
            <a:endParaRPr lang="en-US" dirty="0"/>
          </a:p>
        </p:txBody>
      </p:sp>
    </p:spTree>
    <p:extLst>
      <p:ext uri="{BB962C8B-B14F-4D97-AF65-F5344CB8AC3E}">
        <p14:creationId xmlns:p14="http://schemas.microsoft.com/office/powerpoint/2010/main" val="48971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REPITA LAS EXPERIENCIAS DE LOS TRABAJADORES, Y LOS DOS CASOS DE FLORIDA, PARA HABLAR DE LA CANTIDAD DE AGUA QUE LOS HUMANOS TIENEN EN EL CUERPO.</a:t>
            </a:r>
          </a:p>
          <a:p>
            <a:endParaRPr lang="es-ES" dirty="0"/>
          </a:p>
          <a:p>
            <a:r>
              <a:rPr lang="es-ES" dirty="0"/>
              <a:t>Entrenador: ¿Sabía usted que el promedio de agua en el cuerpo humano es del  60%, y que el resto es 20%  grasa y 20% proteínas y minerales?  Si desequilibramos estos porcentajes, nuestro cuerpo va a empezar a sonar la alarma. En las lecciones siguientes, vamos a hablar de cómo perdemos agua, y de algunas de las señales de alarma antes de que ocurra  una enfermedad relacionada con el calor, pero antes de eso, vamos a repetir lo que ya vimos: </a:t>
            </a:r>
          </a:p>
          <a:p>
            <a:endParaRPr lang="es-ES" dirty="0"/>
          </a:p>
          <a:p>
            <a:r>
              <a:rPr lang="es-ES" dirty="0"/>
              <a:t>Cualquier persona puede ser afectada por enfermedades causadas</a:t>
            </a:r>
            <a:r>
              <a:rPr lang="es-ES" baseline="0" dirty="0"/>
              <a:t> por</a:t>
            </a:r>
            <a:r>
              <a:rPr lang="es-ES" dirty="0"/>
              <a:t> el calor; sin embargo</a:t>
            </a:r>
          </a:p>
          <a:p>
            <a:endParaRPr lang="es-ES" dirty="0"/>
          </a:p>
          <a:p>
            <a:r>
              <a:rPr lang="es-ES" dirty="0"/>
              <a:t>2. Son los trabajadores agrícolas los que se encuentra en mayor riesgo de sufrir enfermedades causadas con el calor. Al punto de ser la ocupación con mayor número de muertes por calor.</a:t>
            </a:r>
          </a:p>
          <a:p>
            <a:endParaRPr lang="es-ES" dirty="0"/>
          </a:p>
          <a:p>
            <a:r>
              <a:rPr lang="es-ES" dirty="0"/>
              <a:t>3. El riesgo de sufrir una enfermedad relacionada con el calor es porque los trabajadores agrícolas sudan mucho y se deshidratan.</a:t>
            </a:r>
          </a:p>
          <a:p>
            <a:endParaRPr lang="es-ES" dirty="0"/>
          </a:p>
          <a:p>
            <a:r>
              <a:rPr lang="es-ES" dirty="0"/>
              <a:t>4. Nuestro cuerpo es en su mayoría agua, y cuando perdemos agua, o nos  comienza a deshidratar, afecta todos los sistemas de nuestro cuerpo.</a:t>
            </a:r>
          </a:p>
          <a:p>
            <a:endParaRPr lang="es-ES" dirty="0"/>
          </a:p>
          <a:p>
            <a:r>
              <a:rPr lang="es-ES" dirty="0"/>
              <a:t>5. Debido a que las enfermedades relacionadas con el calor son enfermedades progresivas, los síntomas se pueden identificar fácilmente y por lo tanto se pueden prevenir.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13</a:t>
            </a:fld>
            <a:endParaRPr lang="en-US"/>
          </a:p>
        </p:txBody>
      </p:sp>
    </p:spTree>
    <p:extLst>
      <p:ext uri="{BB962C8B-B14F-4D97-AF65-F5344CB8AC3E}">
        <p14:creationId xmlns:p14="http://schemas.microsoft.com/office/powerpoint/2010/main" val="3491864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SLIDE W/ANIMATION</a:t>
            </a:r>
          </a:p>
          <a:p>
            <a:endParaRPr lang="es-ES" dirty="0"/>
          </a:p>
          <a:p>
            <a:r>
              <a:rPr lang="es-ES" dirty="0"/>
              <a:t>Entrenador: PREGUNTE </a:t>
            </a:r>
          </a:p>
          <a:p>
            <a:endParaRPr lang="es-ES" dirty="0"/>
          </a:p>
          <a:p>
            <a:r>
              <a:rPr lang="es-ES" dirty="0"/>
              <a:t>¿Se acuerdan del carro botando humo en la foto anterior, por qué piensa usted que pasó esto?</a:t>
            </a:r>
          </a:p>
          <a:p>
            <a:endParaRPr lang="es-ES" dirty="0"/>
          </a:p>
          <a:p>
            <a:endParaRPr lang="es-ES" dirty="0"/>
          </a:p>
          <a:p>
            <a:r>
              <a:rPr lang="es-ES" dirty="0"/>
              <a:t>ESPERE QUE LOS PARTICIPANTES RESPONDAN/ANIMELOS A QUE   RESPONDAN</a:t>
            </a:r>
          </a:p>
          <a:p>
            <a:r>
              <a:rPr lang="es-ES" dirty="0"/>
              <a:t>SI ES NECESARIO, HAGA MAS PREGUNTAS PARA CLARIFICAR</a:t>
            </a:r>
          </a:p>
          <a:p>
            <a:r>
              <a:rPr lang="es-ES" dirty="0"/>
              <a:t>RECONOSCA LAS PARTICIPACIONES POSITIVAS</a:t>
            </a:r>
          </a:p>
          <a:p>
            <a:r>
              <a:rPr lang="es-ES" dirty="0"/>
              <a:t>NEXT CLICK FOR ANIMATION </a:t>
            </a:r>
          </a:p>
          <a:p>
            <a:r>
              <a:rPr lang="es-ES" dirty="0"/>
              <a:t> </a:t>
            </a:r>
          </a:p>
          <a:p>
            <a:r>
              <a:rPr lang="es-ES" dirty="0"/>
              <a:t>Entrenador: Lo más probable es que se quedó sin agua, ¿verdad? Tal vez el radiador tenía una fuga, o el propietario no le puso agua por mucho, mucho tiempo. Nuestro cuerpo también necesita agua, nuestra sudoración es la fuga, y cuanto más trabajamos, más agua perdemos.</a:t>
            </a:r>
          </a:p>
          <a:p>
            <a:endParaRPr lang="es-ES" dirty="0"/>
          </a:p>
          <a:p>
            <a:r>
              <a:rPr lang="es-ES" dirty="0"/>
              <a:t>Además, el carro podría haber estado bajo en aceite, ¿verdad? Bueno, cuando sudamos no sólo perdemos agua. ¿Ha probado su sudor? Ese sabor a sal son electrolitos; minerales que ayudan a nuestro cuerpo a funcionar. Necesitamos agua y electrolitos para prevenir las enfermedades relacionadas con el calor.</a:t>
            </a:r>
          </a:p>
          <a:p>
            <a:endParaRPr lang="es-ES" dirty="0"/>
          </a:p>
          <a:p>
            <a:r>
              <a:rPr lang="es-ES" dirty="0"/>
              <a:t>Hay muchas formar de reponer estos electrolitos; la mayoría de ustedes beben bebidas deportivas. Esos productos tienen electrolitos, aunque hay otras bebidas como el agua de coco, e incluso un agua de limón con un poco de sal. Solo recuerde que estas bebidas no van a sustituir el agua que necesita beber. </a:t>
            </a:r>
          </a:p>
          <a:p>
            <a:endParaRPr lang="es-ES" dirty="0"/>
          </a:p>
          <a:p>
            <a:r>
              <a:rPr lang="es-ES" dirty="0"/>
              <a:t>La sudoración es importante para enfriar el cuerpo. Pero si como el  radiador que se quedó sin refrigerante, si nuestro cuerpo suda sin reemplazar el agua que estamos perdiendo se quedara sin agua. Estará deshidratado.</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14</a:t>
            </a:fld>
            <a:endParaRPr lang="en-US"/>
          </a:p>
        </p:txBody>
      </p:sp>
    </p:spTree>
    <p:extLst>
      <p:ext uri="{BB962C8B-B14F-4D97-AF65-F5344CB8AC3E}">
        <p14:creationId xmlns:p14="http://schemas.microsoft.com/office/powerpoint/2010/main" val="329050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s-ES" dirty="0"/>
          </a:p>
          <a:p>
            <a:r>
              <a:rPr lang="es-ES" dirty="0"/>
              <a:t>Entrenador: CLICK PARA AVANZAR LA GRAFICA</a:t>
            </a:r>
          </a:p>
          <a:p>
            <a:endParaRPr lang="es-ES" dirty="0"/>
          </a:p>
          <a:p>
            <a:r>
              <a:rPr lang="es-ES" dirty="0"/>
              <a:t>Una forma sencilla de saber que tan deshidratado esta es por el color de su orina. Si su orina esta muy obscura es porque su cuerpo no tiene suficiente agua.</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15</a:t>
            </a:fld>
            <a:endParaRPr lang="en-US"/>
          </a:p>
        </p:txBody>
      </p:sp>
    </p:spTree>
    <p:extLst>
      <p:ext uri="{BB962C8B-B14F-4D97-AF65-F5344CB8AC3E}">
        <p14:creationId xmlns:p14="http://schemas.microsoft.com/office/powerpoint/2010/main" val="109766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Tomar agua potable es la forma más importante de mantenerse hidratado y prevenir las enfermedades causadas</a:t>
            </a:r>
            <a:r>
              <a:rPr lang="es-ES" baseline="0" dirty="0"/>
              <a:t> por el</a:t>
            </a:r>
            <a:r>
              <a:rPr lang="es-ES" dirty="0"/>
              <a:t> calor.</a:t>
            </a:r>
          </a:p>
          <a:p>
            <a:endParaRPr lang="es-ES" dirty="0"/>
          </a:p>
          <a:p>
            <a:r>
              <a:rPr lang="es-ES" dirty="0"/>
              <a:t>De acuerdo con la Administración de Seguridad y Salud Ocupacional (OSHA), la agencia del Departamento de Trabajo a cargo de regular y prevenir las lesiones en el trabajo; los trabajadores deben beber 1 vaso (250mL) de agua cada 20 minutos cuando trabajan en el calor. Sabemos que esto es poco realista en el trabajo que ustedes hacen. Sin embargo, queremos que usted tenga una estrategia para tener suficiente agua en su cuerpo y así soportar la jornada sin riesgos. Por ejemplo, beber un galón de agua antes, durante y al final del día.</a:t>
            </a:r>
          </a:p>
          <a:p>
            <a:endParaRPr lang="es-ES" dirty="0"/>
          </a:p>
          <a:p>
            <a:r>
              <a:rPr lang="es-ES" dirty="0"/>
              <a:t>Aunque no hay regulaciones sobre el trabajo en el calor con la excepción de California y el estado de Washington. OSHA investigará cualquier enfermedad relacionada con el calor en la que los trabajadores terminen en la clínica u hospital. Los trabajadores, de acuerdo con esta agencia, deberían tener acceso a agua potable, vasos desechables, y tiempo para acceder a esta agua. Sin embargo, la agencia no realiza inspecciones en los campos.. Recuerde, si usted se enferma en el trabajo, su patrón tiene la obligación de pagar por sus gastos médicos, aunque no necesariamente pagaría por su incapacidad. Esto depende del tamaño de la compañía.</a:t>
            </a:r>
          </a:p>
          <a:p>
            <a:endParaRPr lang="es-ES" dirty="0"/>
          </a:p>
          <a:p>
            <a:r>
              <a:rPr lang="es-ES" dirty="0"/>
              <a:t>Las regulaciones federales, como la norma de protección de los trabajadores, o WPS, también requieren agua en el campo y baños. Los baños, según este reglamento, deben estar a una distancia razonable, deben estar limpios, tener papel sanitario, y un lugar para lavarse las manos antes y después de ir al baño. Sabemos que muchos trabajadores evitan ir al baño por razones de trabajo, pero también porque no hay baños o están muy sucios.  Ir al baño a tiempo es importante. Si usted se aguanta de más podría sufrir de una infección en sus vías urinarias o peor aún podría dañar el funcionamiento de sus riñones.</a:t>
            </a:r>
          </a:p>
          <a:p>
            <a:endParaRPr lang="es-ES" dirty="0"/>
          </a:p>
          <a:p>
            <a:r>
              <a:rPr lang="es-ES" dirty="0"/>
              <a:t>Si usted no tiene acceso a agua potable y baños ¡quéjese, ¡usted está en su derecho! Trate de quejarse en grupo, para que lo escuchen.</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16</a:t>
            </a:fld>
            <a:endParaRPr lang="en-US"/>
          </a:p>
        </p:txBody>
      </p:sp>
    </p:spTree>
    <p:extLst>
      <p:ext uri="{BB962C8B-B14F-4D97-AF65-F5344CB8AC3E}">
        <p14:creationId xmlns:p14="http://schemas.microsoft.com/office/powerpoint/2010/main" val="101571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PREGUNTE </a:t>
            </a:r>
          </a:p>
          <a:p>
            <a:endParaRPr lang="es-ES"/>
          </a:p>
          <a:p>
            <a:r>
              <a:rPr lang="es-ES"/>
              <a:t>¿Porque sudan tanto los trabajadores agrícolas?</a:t>
            </a:r>
          </a:p>
          <a:p>
            <a:endParaRPr lang="es-ES"/>
          </a:p>
          <a:p>
            <a:r>
              <a:rPr lang="es-ES"/>
              <a:t>Entrenador: ESPERE QUE LOS PARTICIPANTES RESPONDAN/ANIMELOS A QUE   RESPONDAN</a:t>
            </a:r>
          </a:p>
          <a:p>
            <a:r>
              <a:rPr lang="es-ES"/>
              <a:t> SI ES NECESARIO, HAGA MAS PREGUNTAS PARA CLARIFICAR</a:t>
            </a:r>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17</a:t>
            </a:fld>
            <a:endParaRPr lang="en-US"/>
          </a:p>
        </p:txBody>
      </p:sp>
    </p:spTree>
    <p:extLst>
      <p:ext uri="{BB962C8B-B14F-4D97-AF65-F5344CB8AC3E}">
        <p14:creationId xmlns:p14="http://schemas.microsoft.com/office/powerpoint/2010/main" val="33971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Nos han dado muy buenas respuestas. Todas esas ideas se pueden reducir a dos categorías. Los trabajadores del campo sudan mucho porque están expuestos al calor, es decir al medio ambiente y porque trabajan muy duro. Es decir, su sudor viene del calor ambiental y del calor que produce su cuerpo al estar haciendo fuerzas; algo que llamamos calor de esfuerzo. </a:t>
            </a:r>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18</a:t>
            </a:fld>
            <a:endParaRPr lang="en-US"/>
          </a:p>
        </p:txBody>
      </p:sp>
    </p:spTree>
    <p:extLst>
      <p:ext uri="{BB962C8B-B14F-4D97-AF65-F5344CB8AC3E}">
        <p14:creationId xmlns:p14="http://schemas.microsoft.com/office/powerpoint/2010/main" val="1165967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300" b="1" dirty="0"/>
              <a:t>Entrenador: </a:t>
            </a:r>
            <a:r>
              <a:rPr lang="es-ES" sz="1300" dirty="0"/>
              <a:t>PREGUNTE</a:t>
            </a:r>
          </a:p>
          <a:p>
            <a:endParaRPr lang="es-ES" sz="1300" dirty="0"/>
          </a:p>
          <a:p>
            <a:r>
              <a:rPr lang="es-ES" sz="1300" u="sng" dirty="0"/>
              <a:t> ¿Qué significa "calor ambiental"?</a:t>
            </a:r>
            <a:endParaRPr lang="en-US" sz="1300" u="sng" dirty="0"/>
          </a:p>
          <a:p>
            <a:endParaRPr lang="es-ES" sz="1300" dirty="0"/>
          </a:p>
          <a:p>
            <a:r>
              <a:rPr lang="es-ES" sz="1300" dirty="0"/>
              <a:t>ESPERE QUE LOS PARTICIPANTES RESPONDAN/ANIMELOS A QUE   RESPONDAN</a:t>
            </a:r>
            <a:endParaRPr lang="en-US" sz="1300" dirty="0"/>
          </a:p>
          <a:p>
            <a:r>
              <a:rPr lang="es-ES" sz="1300" dirty="0"/>
              <a:t>SI ES NECESARIO, HAGA MAS PREGUNTAS PARA CLARIFICAR. </a:t>
            </a:r>
            <a:endParaRPr lang="en-US" sz="1300" dirty="0"/>
          </a:p>
          <a:p>
            <a:r>
              <a:rPr lang="es-MX" sz="1300" dirty="0"/>
              <a:t>RECONOSCA LAS PARTICIPACIONES POSITIVAS</a:t>
            </a:r>
            <a:endParaRPr lang="en-US" sz="1300" dirty="0"/>
          </a:p>
          <a:p>
            <a:endParaRPr lang="es-ES" sz="1300" b="1" dirty="0"/>
          </a:p>
          <a:p>
            <a:r>
              <a:rPr lang="es-ES" sz="1300" b="1" dirty="0"/>
              <a:t>Entrenador: </a:t>
            </a:r>
            <a:r>
              <a:rPr lang="es-ES" sz="1300" dirty="0"/>
              <a:t>El calor ambiental se refiere a muchas cosas. Hoy nos vamos a enfocar en tres cosas que están relacionadas con el tiempo ambiental.</a:t>
            </a:r>
          </a:p>
          <a:p>
            <a:endParaRPr lang="en-US" sz="1300" dirty="0"/>
          </a:p>
          <a:p>
            <a:r>
              <a:rPr lang="es-ES" sz="1300" dirty="0"/>
              <a:t>Primero, está la temperatura, que es la medida que dice que tan frio o caliente está el tiempo. En la mayoría de los países del mundo utilizamos el grado Celsius para marcar la temperatura, pero en los Estados Unidos se utiliza el grado Fahrenheit. 50 grados Fahrenheit son 10 grados centígrados; 68 grados Fahrenheit son 20 grados Celsius, y 86 grados Fahrenheit son 30 grados Celsius. </a:t>
            </a:r>
            <a:endParaRPr lang="en-US" sz="1300" dirty="0"/>
          </a:p>
          <a:p>
            <a:endParaRPr lang="es-ES" sz="1300" dirty="0"/>
          </a:p>
          <a:p>
            <a:r>
              <a:rPr lang="es-ES" sz="1300" dirty="0"/>
              <a:t>Ahora, aunque un termómetro puede darle la temperatura actual, los efectos de esta temperatura en su cuerpo se pueden ver fuertemente afectada por otras condiciones ambientales como la humedad. Por ejemplo, alguno de ustedes talvez escucho que la temperatura es de 85 grados Fahrenheit, pero que se siente como si fueran 90 grados Fahrenheit. ¿Qué significa esto?</a:t>
            </a:r>
            <a:endParaRPr lang="en-US" sz="1300" dirty="0"/>
          </a:p>
          <a:p>
            <a:endParaRPr lang="es-ES" sz="1300" dirty="0"/>
          </a:p>
          <a:p>
            <a:r>
              <a:rPr lang="es-ES" sz="1300" dirty="0"/>
              <a:t>La humedad es un factor importante del calor. Cuanto más húmedo es, más calor se crea en su entorno. Esos son los 5 grados de diferencia en el ejemplo anterior. Vamos a poner un ejemplo, cuando yo era un niño fui a los partidos de fútbol en Zacatepec, México, es un lugar bajo el nivel del mar. Siempre juegan al mediodía, y antes del juego riegan el campo. Los jugadores de ese equipo entrenan en las mismas circunstancias todos los días, pero el equipo visitante no lo hizo. ¿Qué crees que sucede en el tiempo compensatorio? El otro equipo estaba agotado antes del final del partido.</a:t>
            </a:r>
            <a:endParaRPr lang="en-US" sz="1300" dirty="0"/>
          </a:p>
          <a:p>
            <a:endParaRPr lang="es-ES" sz="1300" dirty="0"/>
          </a:p>
          <a:p>
            <a:r>
              <a:rPr lang="es-ES" sz="1300" dirty="0"/>
              <a:t>La humedad hace que su cuerpo se sobrecaliente porque hace que sea difícil que el sudor se evapore. Antes le dije el sudor por sí solo no enfría el cuerpo- cuando el sudor se evapora o se seca hace que la temperatura del cuerpo baje. Cuando hay mucha agua en el aire- es decir humedad- el sudor no se seca. Y si eso no pasa, el sistema de enfriado del cuerpo no funciona.  </a:t>
            </a:r>
            <a:endParaRPr lang="en-US" sz="1300" dirty="0"/>
          </a:p>
          <a:p>
            <a:endParaRPr lang="es-ES" sz="1300" dirty="0"/>
          </a:p>
          <a:p>
            <a:r>
              <a:rPr lang="es-ES" sz="1300" dirty="0"/>
              <a:t>El movimiento del aire es otro factor que aumenta la temperatura en los campos. Ya sabes, las casas viejas solían tener techos altos, y en muchos de nuestros países nuestros aires acondicionados son un ventilador o las ventanas abiertas. Los ventiladores y las ventanas abiertas dejan el aire correr. Cuanto más viento, más fresco sentimos porque nuestro sudor se evapora más rápido. Es por eso que algunos cultivos como los campos de elote (maíz)  o los invernaderos pueden sentirse más calientes, porque no corre el viento.</a:t>
            </a:r>
            <a:endParaRPr lang="en-US" sz="1300" dirty="0"/>
          </a:p>
          <a:p>
            <a:endParaRPr lang="es-ES" sz="1300" dirty="0"/>
          </a:p>
          <a:p>
            <a:r>
              <a:rPr lang="es-ES" sz="1300" dirty="0"/>
              <a:t>El calor ambiental, entonces, se refiere a las condiciones que dificultan el enfriamiento de su cuerpo:</a:t>
            </a:r>
          </a:p>
          <a:p>
            <a:endParaRPr lang="en-US" sz="1300" dirty="0"/>
          </a:p>
          <a:p>
            <a:r>
              <a:rPr lang="es-ES" sz="1300" dirty="0"/>
              <a:t>                La temperaturas ambiental</a:t>
            </a:r>
            <a:endParaRPr lang="en-US" sz="1300" dirty="0"/>
          </a:p>
          <a:p>
            <a:r>
              <a:rPr lang="es-ES" sz="1300" dirty="0"/>
              <a:t>                 La humedad	</a:t>
            </a:r>
            <a:endParaRPr lang="en-US" sz="1300" dirty="0"/>
          </a:p>
          <a:p>
            <a:r>
              <a:rPr lang="es-ES" sz="1300" dirty="0"/>
              <a:t>                 El viento y </a:t>
            </a:r>
            <a:endParaRPr lang="en-US" sz="1300" dirty="0"/>
          </a:p>
          <a:p>
            <a:r>
              <a:rPr lang="es-ES" sz="1300" dirty="0"/>
              <a:t>                 La sombra, de la que no hablamos pero que  ayuda a mantener la temperatura del cuerpo baja.</a:t>
            </a:r>
            <a:endParaRPr lang="en-US" sz="1300" dirty="0"/>
          </a:p>
        </p:txBody>
      </p:sp>
      <p:sp>
        <p:nvSpPr>
          <p:cNvPr id="4" name="Slide Number Placeholder 3"/>
          <p:cNvSpPr>
            <a:spLocks noGrp="1"/>
          </p:cNvSpPr>
          <p:nvPr>
            <p:ph type="sldNum" sz="quarter" idx="10"/>
          </p:nvPr>
        </p:nvSpPr>
        <p:spPr/>
        <p:txBody>
          <a:bodyPr/>
          <a:lstStyle/>
          <a:p>
            <a:fld id="{2A8CB874-880C-46CC-B3B0-FBE0B581B0DB}" type="slidenum">
              <a:rPr lang="en-US" smtClean="0"/>
              <a:t>19</a:t>
            </a:fld>
            <a:endParaRPr lang="en-US"/>
          </a:p>
        </p:txBody>
      </p:sp>
    </p:spTree>
    <p:extLst>
      <p:ext uri="{BB962C8B-B14F-4D97-AF65-F5344CB8AC3E}">
        <p14:creationId xmlns:p14="http://schemas.microsoft.com/office/powerpoint/2010/main" val="174322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Talvez han oído hablar del calentamiento global. Esta ilustración muestra ese incremento continuo de la temperatura. De  1890 a la fecha la temperatura de nuestro planeta ha  aumentado 3 grados Fahrenheit. Este aumenta es importante porque a pesar de que uno podría estar trabajando en los campos durante 10 años y no haber estado enfermo antes, el aumento de la temperatura hace a los trabajadores agrícolas más susceptibles al estrés por calor.</a:t>
            </a:r>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20</a:t>
            </a:fld>
            <a:endParaRPr lang="en-US"/>
          </a:p>
        </p:txBody>
      </p:sp>
    </p:spTree>
    <p:extLst>
      <p:ext uri="{BB962C8B-B14F-4D97-AF65-F5344CB8AC3E}">
        <p14:creationId xmlns:p14="http://schemas.microsoft.com/office/powerpoint/2010/main" val="79032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Nos han dado muy buenas respuestas. Todas esas ideas se pueden reducir a dos categorías. Los trabajadores del campo sudan mucho porque están expuestos al calor, es decir al medio ambiente y porque trabajan muy duro. Es decir, su sudor viene del calor ambiental y del calor que produce su cuerpo al estar haciendo fuerzas; algo que llamamos calor de esfuerzo. </a:t>
            </a:r>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21</a:t>
            </a:fld>
            <a:endParaRPr lang="en-US"/>
          </a:p>
        </p:txBody>
      </p:sp>
    </p:spTree>
    <p:extLst>
      <p:ext uri="{BB962C8B-B14F-4D97-AF65-F5344CB8AC3E}">
        <p14:creationId xmlns:p14="http://schemas.microsoft.com/office/powerpoint/2010/main" val="116596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Estas son buenas respuestas. El calor de esfuerzo se refiere al aumento de la temperatura corporal como resultado de su trabajo. Al igual que un motor se calienta mientras funciona - por lo que requiere un radiador para enfriarlo - su cuerpo genera calor cuando trabaja. Cuanto más duro trabaja, más calor genera. Por ejemplo, supongamos que usted está manejando un carro de velocidades y no sabe cómo hacer los cambios; si usted usa solo la primera el motor no va a aguantar y se va a recalentamiento o explotar. Lo mismo ocurre con nuestro cuerpo, si no estamos listos o sabemos a qué velocidad vamos a trabajar nos vamos a sobrecalentar... no vamos a explotar, pero nuestro cuerpo va a experimentar lo que vimos con el carro. </a:t>
            </a:r>
          </a:p>
          <a:p>
            <a:endParaRPr lang="es-ES" dirty="0"/>
          </a:p>
          <a:p>
            <a:r>
              <a:rPr lang="es-ES" dirty="0"/>
              <a:t>El calor de esfuerzo significa que mientras más duro usted trabaja, más calor produce. Cuando usted está corriendo, cargando y doblándose usted está produciendo más calor. Por lo tanto, es importante que usted se mantenga hidratado para que su cuerpo se enfrié. </a:t>
            </a:r>
          </a:p>
          <a:p>
            <a:endParaRPr lang="es-ES" dirty="0"/>
          </a:p>
          <a:p>
            <a:r>
              <a:rPr lang="es-ES" dirty="0"/>
              <a:t>Entrenador: PREGUNTE </a:t>
            </a:r>
          </a:p>
          <a:p>
            <a:endParaRPr lang="es-ES" dirty="0"/>
          </a:p>
          <a:p>
            <a:r>
              <a:rPr lang="es-ES" dirty="0"/>
              <a:t>¿De qué manera cree que los trabajadores del campo producen calor de esfuerzo?</a:t>
            </a:r>
          </a:p>
          <a:p>
            <a:endParaRPr lang="es-ES" dirty="0"/>
          </a:p>
          <a:p>
            <a:r>
              <a:rPr lang="es-ES" dirty="0"/>
              <a:t>ESPERE QUE LOS PARTICIPANTES RESPONDAN/ANIMELOS A QUE   RESPONDAN</a:t>
            </a:r>
          </a:p>
          <a:p>
            <a:r>
              <a:rPr lang="es-ES" dirty="0"/>
              <a:t>SI ES NECESARIO, HAGA MAS PREGUNTAS PARA CLARIFICAR</a:t>
            </a:r>
          </a:p>
          <a:p>
            <a:r>
              <a:rPr lang="es-ES" dirty="0"/>
              <a:t>RECNOSCA LAS PARCIPACIONES POSITIVAS</a:t>
            </a:r>
          </a:p>
          <a:p>
            <a:endParaRPr lang="es-ES" dirty="0"/>
          </a:p>
          <a:p>
            <a:r>
              <a:rPr lang="es-ES" dirty="0"/>
              <a:t>Entrenador: Correcto – el calor de esfuerzo será mayor cuanto más duro trabaja o más dura es la tarea, como:</a:t>
            </a:r>
          </a:p>
          <a:p>
            <a:endParaRPr lang="es-ES" dirty="0"/>
          </a:p>
          <a:p>
            <a:r>
              <a:rPr lang="es-ES" dirty="0"/>
              <a:t>                                 Correr en lugar de caminar</a:t>
            </a:r>
          </a:p>
          <a:p>
            <a:r>
              <a:rPr lang="es-ES" dirty="0"/>
              <a:t>                                 Rápidos movimientos de manos o brazos</a:t>
            </a:r>
          </a:p>
          <a:p>
            <a:r>
              <a:rPr lang="es-ES" dirty="0"/>
              <a:t>                                 Flexionando y doblándose frecuentemente</a:t>
            </a:r>
          </a:p>
          <a:p>
            <a:r>
              <a:rPr lang="es-ES" dirty="0"/>
              <a:t>                                 Sobrellenado las cubetas o los contenedores </a:t>
            </a:r>
          </a:p>
          <a:p>
            <a:r>
              <a:rPr lang="es-ES" dirty="0"/>
              <a:t>                                  Todos estos generan calor de esfuerzo</a:t>
            </a:r>
          </a:p>
          <a:p>
            <a:r>
              <a:rPr lang="es-ES" dirty="0"/>
              <a:t>Entrenador: Entrenador: SELECCIONE UNA IMAGEN PARA ACCIONAR ALGUNO DE LOS VIDEOS</a:t>
            </a:r>
          </a:p>
          <a:p>
            <a:endParaRPr lang="es-ES" dirty="0"/>
          </a:p>
          <a:p>
            <a:r>
              <a:rPr lang="es-ES" dirty="0"/>
              <a:t>Entrenador: Veamos un(os) video(s) para que usted identifique quién está generando más calor….</a:t>
            </a:r>
          </a:p>
          <a:p>
            <a:endParaRPr lang="es-ES" dirty="0"/>
          </a:p>
          <a:p>
            <a:r>
              <a:rPr lang="es-ES" dirty="0"/>
              <a:t>Entrenador: Estudios recientes han demostrado que el sistema de contrato (por pieza) puede aumentar el riesgo de enfermedades relacionadas con el calor, porque esto hace que la gente trabaje más rápida y evita que los trabajadores beban suficiente agua y no le den tiempo de descanso al cuerpo para enfriarse. Entendemos que su pago depende de cuánto está haciendo, pero también debe ser consciente de que si se enferma, puede estar fuera de servicio por un tiempo. ¡Eso es lo que quisiéramos evitar!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22</a:t>
            </a:fld>
            <a:endParaRPr lang="en-US"/>
          </a:p>
        </p:txBody>
      </p:sp>
    </p:spTree>
    <p:extLst>
      <p:ext uri="{BB962C8B-B14F-4D97-AF65-F5344CB8AC3E}">
        <p14:creationId xmlns:p14="http://schemas.microsoft.com/office/powerpoint/2010/main" val="368441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300" b="1" dirty="0"/>
              <a:t>Entrenador:</a:t>
            </a:r>
            <a:r>
              <a:rPr lang="es-ES" sz="1300" dirty="0"/>
              <a:t>  PREGUNTE </a:t>
            </a:r>
          </a:p>
          <a:p>
            <a:endParaRPr lang="es-ES" sz="1300" dirty="0"/>
          </a:p>
          <a:p>
            <a:r>
              <a:rPr lang="es-ES" sz="1300" u="sng" dirty="0"/>
              <a:t>¿Qué piensan ustedes que son las enfermedades causadas por el calor?</a:t>
            </a:r>
            <a:endParaRPr lang="en-US" sz="1300" u="sng" dirty="0"/>
          </a:p>
          <a:p>
            <a:endParaRPr lang="es-ES" sz="1300" dirty="0"/>
          </a:p>
          <a:p>
            <a:r>
              <a:rPr lang="es-ES" sz="1300" dirty="0"/>
              <a:t>ESPERE QUE LOS PARTICIPANTES RESPONDAN</a:t>
            </a:r>
            <a:endParaRPr lang="en-US" sz="1300" dirty="0"/>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4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300" b="1" dirty="0"/>
              <a:t>Entrenador:</a:t>
            </a:r>
            <a:r>
              <a:rPr lang="es-ES" sz="1300" dirty="0"/>
              <a:t>  PREGUNTE </a:t>
            </a:r>
          </a:p>
          <a:p>
            <a:endParaRPr lang="es-ES" sz="1300" dirty="0"/>
          </a:p>
          <a:p>
            <a:r>
              <a:rPr lang="es-ES" sz="1300" u="sng" dirty="0"/>
              <a:t>¿Qué piensan ustedes que son las enfermedades causadas por el calor?</a:t>
            </a:r>
            <a:endParaRPr lang="en-US" sz="1300" u="sng" dirty="0"/>
          </a:p>
          <a:p>
            <a:endParaRPr lang="es-ES" sz="1300" dirty="0"/>
          </a:p>
          <a:p>
            <a:r>
              <a:rPr lang="es-ES" sz="1300" dirty="0"/>
              <a:t>ESPERE QUE LOS PARTICIPANTES RESPONDAN</a:t>
            </a:r>
            <a:endParaRPr lang="en-US" sz="1300" dirty="0"/>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64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Como hemos visto la deshidratación es el  principal factor de enfermedades causadas</a:t>
            </a:r>
            <a:r>
              <a:rPr lang="es-ES" baseline="0" dirty="0"/>
              <a:t> por</a:t>
            </a:r>
            <a:r>
              <a:rPr lang="es-ES" dirty="0"/>
              <a:t> el calor; también aprendimos que esa deshidratación se da por las altas temperaturas y la rapidez de trabajo, pero hay otras condiciones físicas y de salud que aumentan nuestro riesgo al calor.</a:t>
            </a:r>
          </a:p>
          <a:p>
            <a:endParaRPr lang="es-ES" dirty="0"/>
          </a:p>
          <a:p>
            <a:r>
              <a:rPr lang="es-ES" dirty="0"/>
              <a:t>Entrenador: PREGUNTE </a:t>
            </a:r>
          </a:p>
          <a:p>
            <a:endParaRPr lang="es-ES" dirty="0"/>
          </a:p>
          <a:p>
            <a:r>
              <a:rPr lang="es-ES" dirty="0"/>
              <a:t>¿Qué condiciones físicas y médicas piensan que pondrían a una persona en mayor riesgo? </a:t>
            </a:r>
          </a:p>
          <a:p>
            <a:endParaRPr lang="es-ES" dirty="0"/>
          </a:p>
          <a:p>
            <a:r>
              <a:rPr lang="es-ES" dirty="0"/>
              <a:t>ESPERE QUE LOS PARTICIPANTES RESPONDAN/ANIMELOS A QUE   RESPONDAN</a:t>
            </a:r>
          </a:p>
          <a:p>
            <a:r>
              <a:rPr lang="es-ES" dirty="0"/>
              <a:t>SI ES NECESARIO, HAGA MAS PREGUNTAS PARA CLARIFICAR</a:t>
            </a:r>
          </a:p>
          <a:p>
            <a:r>
              <a:rPr lang="es-ES" dirty="0"/>
              <a:t>RECONOSCA LAS PARCIPACIONES POSITIVAS</a:t>
            </a:r>
          </a:p>
          <a:p>
            <a:endParaRPr lang="es-ES" dirty="0"/>
          </a:p>
          <a:p>
            <a:r>
              <a:rPr lang="es-ES" dirty="0"/>
              <a:t>Entrenador: Estos son algunos factores y condiciones de salud que pueden poner a alguien en un mayor riesgo de enfermedad causada por el calor: la edad, el peso, el embarazo, enfermedad que teníamos en el pasado, enfermedades del corazón, diabetes y también ciertos medicamentos como...</a:t>
            </a:r>
          </a:p>
          <a:p>
            <a:endParaRPr lang="es-ES" dirty="0"/>
          </a:p>
          <a:p>
            <a:r>
              <a:rPr lang="es-ES" dirty="0"/>
              <a:t>• Medicamentos para la alergia (antihistamínicos)</a:t>
            </a:r>
          </a:p>
          <a:p>
            <a:r>
              <a:rPr lang="es-ES" dirty="0"/>
              <a:t>• Medicamentos para la tos y el resfriado</a:t>
            </a:r>
          </a:p>
          <a:p>
            <a:r>
              <a:rPr lang="es-ES" dirty="0"/>
              <a:t>Medicamentos para el corazón y la presión arterial</a:t>
            </a:r>
          </a:p>
          <a:p>
            <a:r>
              <a:rPr lang="es-ES" dirty="0"/>
              <a:t>• Medicamentos para la vejiga o el intestino irritado	</a:t>
            </a:r>
          </a:p>
          <a:p>
            <a:r>
              <a:rPr lang="es-ES" dirty="0"/>
              <a:t>Laxantes</a:t>
            </a:r>
          </a:p>
          <a:p>
            <a:r>
              <a:rPr lang="es-ES" dirty="0"/>
              <a:t>• Medicamentos para la salud mental</a:t>
            </a:r>
          </a:p>
          <a:p>
            <a:r>
              <a:rPr lang="es-ES" dirty="0"/>
              <a:t>• Medicamentos para convulsiones</a:t>
            </a:r>
          </a:p>
          <a:p>
            <a:r>
              <a:rPr lang="es-ES" dirty="0"/>
              <a:t>• Pastillas para la tiroides</a:t>
            </a:r>
          </a:p>
          <a:p>
            <a:endParaRPr lang="es-ES" dirty="0"/>
          </a:p>
          <a:p>
            <a:r>
              <a:rPr lang="es-ES" dirty="0"/>
              <a:t>Si tiene algunos de estos, sería bueno que hablara con su médico acerca del trabajo que hace y preguntar si hay alguna precaución especial que usted necesita tomar. </a:t>
            </a:r>
          </a:p>
          <a:p>
            <a:endParaRPr lang="es-ES" dirty="0"/>
          </a:p>
          <a:p>
            <a:r>
              <a:rPr lang="es-ES" dirty="0"/>
              <a:t>Haga un resumen de las fotos:</a:t>
            </a:r>
          </a:p>
          <a:p>
            <a:endParaRPr lang="es-ES" dirty="0"/>
          </a:p>
          <a:p>
            <a:r>
              <a:rPr lang="es-ES" dirty="0"/>
              <a:t>La edad es un factor importante porque con la edad la cantidad de agua que tenemos en el cuerpo cambia. Cuando jóvenes nuestro cuerpo contiene más agua, por pareciera como que aguantamos más (digo si es que uno no se maltrata tanto o no está enfermo). Pero ya de viejos, como yo, nuestro cuerpo tiene menos agua, así es que si no estamos bien rehidratados vamos a estar en mayor riesgo de enfermarnos por el calor.</a:t>
            </a:r>
          </a:p>
          <a:p>
            <a:endParaRPr lang="es-ES" dirty="0"/>
          </a:p>
          <a:p>
            <a:r>
              <a:rPr lang="es-ES" dirty="0"/>
              <a:t>El peso influye en el calor porque entre más grasa tengamos en el cuerpo mayor calor vamos a generar. Por el contrario una persona que hace ejercicio regularmente va a estar en mejores condiciones (digo si también cuida la cantidad de agua que bebe).</a:t>
            </a:r>
          </a:p>
          <a:p>
            <a:endParaRPr lang="es-ES" dirty="0"/>
          </a:p>
          <a:p>
            <a:r>
              <a:rPr lang="es-ES" dirty="0"/>
              <a:t>Por lo general, las mujeres embarazadas tiende a retener líquidos, pero también a producir más calor, y aunque no hay pruebas claras de como a los bebes les afecta el calor, el riesgo de las mujeres  embarradas para sufrir enfermedades relacionadas con el calor aumenta.</a:t>
            </a:r>
          </a:p>
          <a:p>
            <a:endParaRPr lang="es-ES" dirty="0"/>
          </a:p>
          <a:p>
            <a:r>
              <a:rPr lang="es-ES" dirty="0"/>
              <a:t>Si como hemos visto, la circulación de la sangre no es buena, nuestro sistema de enfriamiento está comprometido. Las personas con diabetes, alta presión, o problemas del corazón están en mayor riesgo de sufrir enfermedades relacionadas con el calor.</a:t>
            </a:r>
          </a:p>
          <a:p>
            <a:endParaRPr lang="es-ES" dirty="0"/>
          </a:p>
          <a:p>
            <a:r>
              <a:rPr lang="es-ES" dirty="0"/>
              <a:t>Finalmente, tenemos a los medicamentos, ya que muchos de estos afectan la cantidad de agua que tenemos en el cuerpo.</a:t>
            </a:r>
          </a:p>
          <a:p>
            <a:endParaRPr lang="es-ES" dirty="0"/>
          </a:p>
          <a:p>
            <a:r>
              <a:rPr lang="es-ES" dirty="0"/>
              <a:t>Ok, vamos a repasar lo que ya hemos visto hasta el momento.</a:t>
            </a:r>
          </a:p>
          <a:p>
            <a:endParaRPr lang="es-ES" dirty="0"/>
          </a:p>
          <a:p>
            <a:r>
              <a:rPr lang="es-ES" dirty="0"/>
              <a:t>1. Los trabajadores agrícolas están en mayor riesgo de sufrir enfermedades relacionadas con el calor.</a:t>
            </a:r>
          </a:p>
          <a:p>
            <a:r>
              <a:rPr lang="es-ES" dirty="0"/>
              <a:t>2. Los trabajadores agrícolas realizan un trabajo muy duro - que genera calor de esfuerzo, y realizan ese trabajo en condiciones calientes y húmedas.</a:t>
            </a:r>
          </a:p>
          <a:p>
            <a:r>
              <a:rPr lang="es-ES" dirty="0"/>
              <a:t>3. El trabajo pesado en condiciones calurosas y húmedas causa deshidratación – la falta de agua causa las enfermedad relacionada con el calor.</a:t>
            </a:r>
          </a:p>
          <a:p>
            <a:r>
              <a:rPr lang="es-ES" dirty="0"/>
              <a:t>4. Los trabajadores que acaban de llegar a la región, los nuevos trabajadores y los trabajadores con ciertas condiciones de salud corren mayor riesgo de sufrir enfermedades relacionadas con el calor</a:t>
            </a:r>
          </a:p>
          <a:p>
            <a:endParaRPr lang="es-ES" dirty="0"/>
          </a:p>
          <a:p>
            <a:r>
              <a:rPr lang="es-ES" dirty="0"/>
              <a:t>Ahora sabemos lo que es una enfermedad causada por el calor y qué la causa: pasemos a aprender cómo podemos prevenir estas enfermedades mientras trabajan en el campo.</a:t>
            </a:r>
          </a:p>
          <a:p>
            <a:endParaRPr lang="es-ES" dirty="0"/>
          </a:p>
          <a:p>
            <a:r>
              <a:rPr lang="es-ES" dirty="0"/>
              <a:t>ENTRENADOR PREGUNTA: </a:t>
            </a:r>
          </a:p>
          <a:p>
            <a:endParaRPr lang="es-ES" dirty="0"/>
          </a:p>
          <a:p>
            <a:r>
              <a:rPr lang="es-ES" dirty="0"/>
              <a:t>¿Qué pueden hacer los trabajadores como ustedes para prevenir las enfermedades relacionadas con el calor mientras trabajan en los campos?</a:t>
            </a:r>
          </a:p>
          <a:p>
            <a:endParaRPr lang="es-ES" dirty="0"/>
          </a:p>
          <a:p>
            <a:r>
              <a:rPr lang="es-ES" dirty="0"/>
              <a:t>ESPERE QUE LOS PARTICIPANTES RESPONDAN/ANIMELOS A QUE   RESPONDAN</a:t>
            </a:r>
          </a:p>
          <a:p>
            <a:r>
              <a:rPr lang="es-ES" dirty="0"/>
              <a:t>SI ES NECESARIO, HAGA MAS PREGUNTAS PARA CLARIFICAR</a:t>
            </a:r>
          </a:p>
          <a:p>
            <a:r>
              <a:rPr lang="es-ES" dirty="0"/>
              <a:t>RECNOSCA LAS PARCIPACIONES POSITIVAS</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25</a:t>
            </a:fld>
            <a:endParaRPr lang="en-US"/>
          </a:p>
        </p:txBody>
      </p:sp>
    </p:spTree>
    <p:extLst>
      <p:ext uri="{BB962C8B-B14F-4D97-AF65-F5344CB8AC3E}">
        <p14:creationId xmlns:p14="http://schemas.microsoft.com/office/powerpoint/2010/main" val="1319625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Entrenador: </a:t>
            </a:r>
            <a:r>
              <a:rPr lang="es-ES" sz="1200" kern="1200" dirty="0">
                <a:solidFill>
                  <a:schemeClr val="tx1"/>
                </a:solidFill>
                <a:effectLst/>
                <a:latin typeface="+mn-lt"/>
                <a:ea typeface="+mn-ea"/>
                <a:cs typeface="+mn-cs"/>
              </a:rPr>
              <a:t>Recuerda lo que hablamos de una buena circulación y sudoración para controlar el calor. Las bebidas azucaradas afectan su circulación y también aumentan su deseo de ir al baño. Es cierto, el agua sola no es suficiente para que su cuerpo se mantenga saludable en los campos. Cuando sudamos también estamos perdiendo electrólitos, como lo hemos hablado antes. Y usted podría obtener algunos de esos elementos en los refrescos, los jugos, o incluso la cerveza, pero también puede afectar la forma en que usted lidia con el calor.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26</a:t>
            </a:fld>
            <a:endParaRPr lang="en-US"/>
          </a:p>
        </p:txBody>
      </p:sp>
    </p:spTree>
    <p:extLst>
      <p:ext uri="{BB962C8B-B14F-4D97-AF65-F5344CB8AC3E}">
        <p14:creationId xmlns:p14="http://schemas.microsoft.com/office/powerpoint/2010/main" val="1673325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Por lo general, las llamadas bebidas deportivas son un poco mejores que las sodas, pero todavía tienen mucha azúcar. Por ejemplo, una lata de coca-cola tiene 10 cucharadas de azúcar, Gatorade tiene 5, agua de coco tiene 4, y su limonada tendrá tanta azúcar como usted quiera, usted podría hacer su propio suero oral si añade un poco de a esa limonada.</a:t>
            </a:r>
            <a:endParaRPr lang="en-U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Otras personas utilizan suero oral de marca (como el </a:t>
            </a:r>
            <a:r>
              <a:rPr lang="es-MX" sz="1200" kern="1200" dirty="0">
                <a:solidFill>
                  <a:schemeClr val="tx1"/>
                </a:solidFill>
                <a:effectLst/>
                <a:latin typeface="+mn-lt"/>
                <a:ea typeface="+mn-ea"/>
                <a:cs typeface="+mn-cs"/>
              </a:rPr>
              <a:t>Pedialyte)</a:t>
            </a:r>
            <a:r>
              <a:rPr lang="es-ES" sz="1200" kern="1200" dirty="0">
                <a:solidFill>
                  <a:schemeClr val="tx1"/>
                </a:solidFill>
                <a:effectLst/>
                <a:latin typeface="+mn-lt"/>
                <a:ea typeface="+mn-ea"/>
                <a:cs typeface="+mn-cs"/>
              </a:rPr>
              <a:t>, que por cierto es una invención, al igual que Gatorade, es una invención de la Universidad de Florida. El Departamento Mexicano de Salud en los años 70s también dice ser el inventor de esta forma sencilla de reemplazar los electrolitos. Para su información, los jugadores de fútbol de la UF estaban recibiendo suero intravenoso y no Gatorade en la primera mitad cuando el juego al mediodía se juega en su estadio llamado el pantano por caliente y húmedo. ¿Recuerdas el equipo de Zacatepec? Es exactamente la misma estrategia.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Ahora, ¿porqué piensan que los jugadores reciben una rehidratación por la vena y no bebiendo?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agua, como la comida tiene un proceso para que nuestro cuerpo lo absorba. Usted no come y va al baño luego, luego. El agua es igual.</a:t>
            </a:r>
            <a:r>
              <a:rPr lang="es-ES" sz="120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El cuerpo humano puede tardar entre</a:t>
            </a:r>
            <a:r>
              <a:rPr lang="es-ES" sz="1200" b="1" i="0" kern="1200" dirty="0">
                <a:solidFill>
                  <a:schemeClr val="tx1"/>
                </a:solidFill>
                <a:effectLst/>
                <a:latin typeface="+mn-lt"/>
                <a:ea typeface="+mn-ea"/>
                <a:cs typeface="+mn-cs"/>
              </a:rPr>
              <a:t> 5-120 minutos en absorber toda el agua</a:t>
            </a:r>
            <a:r>
              <a:rPr lang="es-ES" sz="1200" b="0" i="0" kern="1200" dirty="0">
                <a:solidFill>
                  <a:schemeClr val="tx1"/>
                </a:solidFill>
                <a:effectLst/>
                <a:latin typeface="+mn-lt"/>
                <a:ea typeface="+mn-ea"/>
                <a:cs typeface="+mn-cs"/>
              </a:rPr>
              <a:t> y llevarla al torrente sanguíneo. La gran diferencia en el tiempo de absorción se debe a diferentes factores. Por ejemplo, cuando tienes el </a:t>
            </a:r>
            <a:r>
              <a:rPr lang="es-ES" sz="1200" b="1" i="0" kern="1200" dirty="0">
                <a:solidFill>
                  <a:schemeClr val="tx1"/>
                </a:solidFill>
                <a:effectLst/>
                <a:latin typeface="+mn-lt"/>
                <a:ea typeface="+mn-ea"/>
                <a:cs typeface="+mn-cs"/>
              </a:rPr>
              <a:t>estómago vacío,</a:t>
            </a:r>
            <a:r>
              <a:rPr lang="es-ES" sz="1200" b="0" i="0" kern="1200" dirty="0">
                <a:solidFill>
                  <a:schemeClr val="tx1"/>
                </a:solidFill>
                <a:effectLst/>
                <a:latin typeface="+mn-lt"/>
                <a:ea typeface="+mn-ea"/>
                <a:cs typeface="+mn-cs"/>
              </a:rPr>
              <a:t> el agua se absorbe en tan sólo 5 minutos, pero con un estoma llego va a tomar por lo menos 45 minutos.</a:t>
            </a:r>
            <a:endParaRPr lang="en-U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 último, he visto mucha y más agua de coco en las tiendas, eso es bueno, pero mire las etiquetas y compruebe que no tienen azúcar adicional, la mayoría de ellas tienen, pero también hay algunas que no tienen azúcar adicional en la lata.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27</a:t>
            </a:fld>
            <a:endParaRPr lang="en-US"/>
          </a:p>
        </p:txBody>
      </p:sp>
    </p:spTree>
    <p:extLst>
      <p:ext uri="{BB962C8B-B14F-4D97-AF65-F5344CB8AC3E}">
        <p14:creationId xmlns:p14="http://schemas.microsoft.com/office/powerpoint/2010/main" val="179649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Entrenador</a:t>
            </a:r>
            <a:r>
              <a:rPr lang="en-US" dirty="0"/>
              <a:t>: </a:t>
            </a:r>
          </a:p>
        </p:txBody>
      </p:sp>
      <p:sp>
        <p:nvSpPr>
          <p:cNvPr id="4" name="Slide Number Placeholder 3"/>
          <p:cNvSpPr>
            <a:spLocks noGrp="1"/>
          </p:cNvSpPr>
          <p:nvPr>
            <p:ph type="sldNum" sz="quarter" idx="10"/>
          </p:nvPr>
        </p:nvSpPr>
        <p:spPr/>
        <p:txBody>
          <a:bodyPr/>
          <a:lstStyle/>
          <a:p>
            <a:fld id="{18AC3208-2F51-4967-8C7C-7DD63E3F54D4}" type="slidenum">
              <a:rPr lang="en-US" smtClean="0"/>
              <a:t>28</a:t>
            </a:fld>
            <a:endParaRPr lang="en-US"/>
          </a:p>
        </p:txBody>
      </p:sp>
    </p:spTree>
    <p:extLst>
      <p:ext uri="{BB962C8B-B14F-4D97-AF65-F5344CB8AC3E}">
        <p14:creationId xmlns:p14="http://schemas.microsoft.com/office/powerpoint/2010/main" val="3639455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Entrenador: </a:t>
            </a:r>
            <a:r>
              <a:rPr lang="es-ES" sz="1200" kern="1200" dirty="0">
                <a:solidFill>
                  <a:schemeClr val="tx1"/>
                </a:solidFill>
                <a:effectLst/>
                <a:latin typeface="+mn-lt"/>
                <a:ea typeface="+mn-ea"/>
                <a:cs typeface="+mn-cs"/>
              </a:rPr>
              <a:t>La mayoría de las personas no saben que los alimentos pesados agregan directamente al calor del cuerpo. Las comidas pesadas contribuyen al sobrecalentamiento del cuerpo de dos maneras. Primero, digerir el alimento es trabajo para el cuerpo. Por lo tanto, el proceso digestivo crea "calor de esfuerzo," debido al trabajo que se está realizando. En segundo lugar, la digestión de alimentos pesados es un "trabajo pesado" - para lograr ese trabajo pesado, su cuerpo envía más sangre a su estómago, lo que significa que su sangre circula menos y ayuda menos a enfriar su cuerpo. </a:t>
            </a:r>
          </a:p>
          <a:p>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Entrenador: </a:t>
            </a:r>
            <a:r>
              <a:rPr lang="es-ES" sz="1200" u="none" kern="1200" dirty="0">
                <a:solidFill>
                  <a:schemeClr val="tx1"/>
                </a:solidFill>
                <a:effectLst/>
                <a:latin typeface="+mn-lt"/>
                <a:ea typeface="+mn-ea"/>
                <a:cs typeface="+mn-cs"/>
              </a:rPr>
              <a:t>PREGUNTE</a:t>
            </a:r>
          </a:p>
          <a:p>
            <a:endParaRPr lang="es-ES" sz="1200" u="sng"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rPr>
              <a:t>¿Puede darnos unos ejemplos de alimentos que son difíciles de digerir, y que deben evitarse por lo menos durante la jornada de trabajo y de unos ejemplos de alimentos fáciles de digerir</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ESPERE QUE LOS PARTICIPANTES RESPONDAN/ANIMELOS A QUE RESPONDAN</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ES NECESARIO, HAGA MAS PREGUNTAS PARA CLARIFICAR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SEA NECESARIO, DIGALE COSAS POSITIVAS A LOS PARTICIPANTES</a:t>
            </a:r>
          </a:p>
          <a:p>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Entrenador: </a:t>
            </a:r>
            <a:r>
              <a:rPr lang="es-ES" sz="1200" u="none" kern="1200" dirty="0">
                <a:solidFill>
                  <a:schemeClr val="tx1"/>
                </a:solidFill>
                <a:effectLst/>
                <a:latin typeface="+mn-lt"/>
                <a:ea typeface="+mn-ea"/>
                <a:cs typeface="+mn-cs"/>
              </a:rPr>
              <a:t>HABLE SOBRE LOS ALIMENTOS QUE NO DEBEN CONSUMIRSE MIENTRAS TRABAJAN EN LOS CAMPOS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Comida frita, especialmente si esta empanizada, como la milanesas, o el pollo frito.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Tacos grasosos, como los de al pastor, o de tripas.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Comida chatarra y llena de azúcar como las donas y el pan dulce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Comida mantecosa como las fritangas, el mole, los tamales, las gorditas o las popusas prensadas. </a:t>
            </a:r>
          </a:p>
          <a:p>
            <a:pPr lvl="0"/>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Sus comidas más importantes deben ser su desayuno, porque es la parte más fresca del día y sus tareas  le ayudarán a digerir esos alimentos. Talvez sea una buena idea que su comida del mediodía sea ligera y fresca. Trate de descansar un rato después de comer. Una vez que su día de trabajo ha terminado, puede comer un poco más pesado.</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Sabemos que muchos de ustedes no tienen tiempo para cocinar hasta que vuelven del trabajo, si es posible, trate de cocinar con menos aceite y menos azúcar.</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29</a:t>
            </a:fld>
            <a:endParaRPr lang="en-US"/>
          </a:p>
        </p:txBody>
      </p:sp>
    </p:spTree>
    <p:extLst>
      <p:ext uri="{BB962C8B-B14F-4D97-AF65-F5344CB8AC3E}">
        <p14:creationId xmlns:p14="http://schemas.microsoft.com/office/powerpoint/2010/main" val="406455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Ejemplo</a:t>
            </a:r>
            <a:r>
              <a:rPr lang="en-US" dirty="0"/>
              <a:t> de comida mas </a:t>
            </a:r>
            <a:r>
              <a:rPr lang="en-US" dirty="0" err="1"/>
              <a:t>saludable</a:t>
            </a:r>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30</a:t>
            </a:fld>
            <a:endParaRPr lang="en-US"/>
          </a:p>
        </p:txBody>
      </p:sp>
    </p:spTree>
    <p:extLst>
      <p:ext uri="{BB962C8B-B14F-4D97-AF65-F5344CB8AC3E}">
        <p14:creationId xmlns:p14="http://schemas.microsoft.com/office/powerpoint/2010/main" val="76830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 Entrenador: No todo el mundo es afectado igualmente por el calor del medio ambiente y el calor de esfuerzo – </a:t>
            </a:r>
          </a:p>
          <a:p>
            <a:endParaRPr lang="es-ES" dirty="0"/>
          </a:p>
          <a:p>
            <a:r>
              <a:rPr lang="es-ES" dirty="0"/>
              <a:t>Entrenador: PREGUNTE</a:t>
            </a:r>
          </a:p>
          <a:p>
            <a:endParaRPr lang="es-ES" dirty="0"/>
          </a:p>
          <a:p>
            <a:r>
              <a:rPr lang="es-ES" dirty="0"/>
              <a:t>¿Alguien ha oído hablar de "tolerancia al calor" o "aclimatación"? ¿Qué significa eso?</a:t>
            </a:r>
          </a:p>
          <a:p>
            <a:endParaRPr lang="es-ES" dirty="0"/>
          </a:p>
          <a:p>
            <a:r>
              <a:rPr lang="es-ES" dirty="0"/>
              <a:t>ESPERE QUE LOS PARTICIPANTES RESPONDAN/ANIMELOS A QUE   RESPONDAN</a:t>
            </a:r>
          </a:p>
          <a:p>
            <a:r>
              <a:rPr lang="es-ES" dirty="0"/>
              <a:t>SI ES NECESARIO, HAGA MAS PREGUNTAS PARA CLARIFICAR</a:t>
            </a:r>
          </a:p>
          <a:p>
            <a:r>
              <a:rPr lang="es-ES" dirty="0"/>
              <a:t>RECNOSCA LAS PARCIPACIONES POSITIVAS</a:t>
            </a:r>
          </a:p>
          <a:p>
            <a:endParaRPr lang="es-ES" dirty="0"/>
          </a:p>
          <a:p>
            <a:r>
              <a:rPr lang="es-ES" dirty="0"/>
              <a:t>Entrenador: Correcto: La idea básica es que se necesita tiempo para que la gente se "acostumbre" al calor o a la humedad, o se necesita tiempo para que la gente se acostumbre a la intensidad de trabajo que se hace en los campos.</a:t>
            </a:r>
          </a:p>
          <a:p>
            <a:endParaRPr lang="es-ES" dirty="0"/>
          </a:p>
          <a:p>
            <a:r>
              <a:rPr lang="es-ES" dirty="0"/>
              <a:t>¿Recuerda cuando les conté la historia del equipo de fútbol de Zacatepec? Los jugadores de ese equipo estaban acostumbrados a jugar bajo condiciones muy calientes. Su cuerpo estaba aclimatado al calor, mientras que los jugadores visitantes no lo estaban. Nuestro cuerpo, como el cuerpo de ese pingüino no puede estar utilizado aclimatado el calor del desierto. La aclimatación es el proceso por el cual usted se adapta físicamente a la temperatura de su ambiente.</a:t>
            </a:r>
          </a:p>
          <a:p>
            <a:r>
              <a:rPr lang="es-ES" dirty="0"/>
              <a:t> </a:t>
            </a:r>
          </a:p>
          <a:p>
            <a:r>
              <a:rPr lang="es-ES" dirty="0"/>
              <a:t>Entrenador:  La idea principal es que la gente necesita tiempo para acostumbrarse al calor y la humedad. Especialmente por el tipo de trabajo que hace. Por eso:</a:t>
            </a:r>
          </a:p>
          <a:p>
            <a:endParaRPr lang="es-ES" dirty="0"/>
          </a:p>
          <a:p>
            <a:r>
              <a:rPr lang="es-ES" dirty="0"/>
              <a:t>Las personas que no están acostumbradas a calentar, deben ser muy cuidadosas.</a:t>
            </a:r>
          </a:p>
          <a:p>
            <a:r>
              <a:rPr lang="es-ES" dirty="0"/>
              <a:t>Sin tolerancia al calor = mayor riesgo de estrés por calor.</a:t>
            </a:r>
          </a:p>
          <a:p>
            <a:r>
              <a:rPr lang="es-ES" dirty="0"/>
              <a:t>Los seres humanos se acostumbran al calor dentro de 4 a 14 días.</a:t>
            </a:r>
          </a:p>
          <a:p>
            <a:r>
              <a:rPr lang="es-ES" dirty="0"/>
              <a:t>Pero también pueden perder su aclimatación tan rápido como en 2 días.</a:t>
            </a:r>
          </a:p>
          <a:p>
            <a:r>
              <a:rPr lang="es-ES" dirty="0"/>
              <a:t>Preste atención especial a los trabajadores nuevos y los que regresan.</a:t>
            </a:r>
          </a:p>
          <a:p>
            <a:r>
              <a:rPr lang="es-ES" dirty="0"/>
              <a:t>Los nuevos empleados deben tener mucho cuidado:</a:t>
            </a:r>
          </a:p>
          <a:p>
            <a:r>
              <a:rPr lang="es-ES" dirty="0"/>
              <a:t>La gente que regresa al trabajo después de estar enferma</a:t>
            </a:r>
          </a:p>
          <a:p>
            <a:r>
              <a:rPr lang="es-ES" dirty="0"/>
              <a:t>Cualquier persona ausente por más de 2 semanas</a:t>
            </a:r>
          </a:p>
          <a:p>
            <a:r>
              <a:rPr lang="es-ES" dirty="0"/>
              <a:t>Las personas que acaban de venir de un clima más fres</a:t>
            </a:r>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31</a:t>
            </a:fld>
            <a:endParaRPr lang="en-US"/>
          </a:p>
        </p:txBody>
      </p:sp>
    </p:spTree>
    <p:extLst>
      <p:ext uri="{BB962C8B-B14F-4D97-AF65-F5344CB8AC3E}">
        <p14:creationId xmlns:p14="http://schemas.microsoft.com/office/powerpoint/2010/main" val="140489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PREGUNTE</a:t>
            </a:r>
          </a:p>
          <a:p>
            <a:endParaRPr lang="es-ES"/>
          </a:p>
          <a:p>
            <a:r>
              <a:rPr lang="es-ES"/>
              <a:t>¿Cómo puede protegerse mientras está trabajando?</a:t>
            </a:r>
          </a:p>
          <a:p>
            <a:endParaRPr lang="es-ES"/>
          </a:p>
          <a:p>
            <a:r>
              <a:rPr lang="es-ES"/>
              <a:t>              ESPERE QUE LOS PARTICIPANTES RESPONDAN/ANIMELOS A QUE RESPONDAN</a:t>
            </a:r>
          </a:p>
          <a:p>
            <a:r>
              <a:rPr lang="es-ES"/>
              <a:t>              SI ES NECESARIO, HAGA MAS PREGUNTAS PARA CLARIFICAR </a:t>
            </a:r>
          </a:p>
          <a:p>
            <a:r>
              <a:rPr lang="es-ES"/>
              <a:t>              CUANDO SEA NECESARIO, DIGALE COSAS POSITIVAS A LOS PARTICIPANTES</a:t>
            </a:r>
          </a:p>
          <a:p>
            <a:endParaRPr lang="es-ES"/>
          </a:p>
          <a:p>
            <a:r>
              <a:rPr lang="es-ES"/>
              <a:t>Entrenador: </a:t>
            </a:r>
          </a:p>
          <a:p>
            <a:r>
              <a:rPr lang="es-ES"/>
              <a:t>         O Parar de trabajar y descansar en un lugar fresco</a:t>
            </a:r>
          </a:p>
          <a:p>
            <a:r>
              <a:rPr lang="es-ES"/>
              <a:t>         O Beber agua o bebida deportiva</a:t>
            </a:r>
          </a:p>
          <a:p>
            <a:r>
              <a:rPr lang="es-ES"/>
              <a:t>         O Estirar y masajear los músculos afectados</a:t>
            </a:r>
          </a:p>
          <a:p>
            <a:r>
              <a:rPr lang="es-ES"/>
              <a:t>         O Si no hay mejoría, busque ayuda médica inmediatamente</a:t>
            </a:r>
          </a:p>
          <a:p>
            <a:endParaRPr lang="es-ES"/>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32</a:t>
            </a:fld>
            <a:endParaRPr lang="en-US"/>
          </a:p>
        </p:txBody>
      </p:sp>
    </p:spTree>
    <p:extLst>
      <p:ext uri="{BB962C8B-B14F-4D97-AF65-F5344CB8AC3E}">
        <p14:creationId xmlns:p14="http://schemas.microsoft.com/office/powerpoint/2010/main" val="752426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La idea clave para prevenir las enfermedades relacionadas con el calor es beber agua. Realmente no hay tal cosa como beber demasiada agua - así que tome toda el agua que pueda.</a:t>
            </a:r>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33</a:t>
            </a:fld>
            <a:endParaRPr lang="en-US"/>
          </a:p>
        </p:txBody>
      </p:sp>
    </p:spTree>
    <p:extLst>
      <p:ext uri="{BB962C8B-B14F-4D97-AF65-F5344CB8AC3E}">
        <p14:creationId xmlns:p14="http://schemas.microsoft.com/office/powerpoint/2010/main" val="332689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TOME LAS RESPUESTAS DE LOS PARTICIPANTES Y DESPUES HAGA LA COMPARACION CON EL SISTEMA DE ENFRIADO DEL CARRO</a:t>
            </a:r>
          </a:p>
          <a:p>
            <a:r>
              <a:rPr lang="es-ES" dirty="0"/>
              <a:t> </a:t>
            </a:r>
          </a:p>
          <a:p>
            <a:r>
              <a:rPr lang="es-ES" dirty="0"/>
              <a:t>Entrenador: Creemos que esta foto es una buena comparación de lo que es una enfermedad causada por el calor. Cuando un carro no tiene suficiente agua, aceite, o es forzado a su límite, se sobrecalienta. Lo mismo pasará con nuestro cuerpo si no tenemos suficiente agua, electrolitos, y trabajamos más allá de nuestra capacidad humana. Como dijimos antes, si usted tiene sed, es porque su cuerpo ya sabe que no tienes suficiente agua para enfriarse. Su cuerpo le está avisando que se está sobrecalentando.</a:t>
            </a:r>
          </a:p>
          <a:p>
            <a:r>
              <a:rPr lang="es-ES" dirty="0"/>
              <a:t> </a:t>
            </a:r>
          </a:p>
          <a:p>
            <a:r>
              <a:rPr lang="es-ES" dirty="0"/>
              <a:t>Entrenador:  PREGUNTE APUNTANDO A LA PANTALLA </a:t>
            </a:r>
          </a:p>
          <a:p>
            <a:endParaRPr lang="es-ES" dirty="0"/>
          </a:p>
          <a:p>
            <a:r>
              <a:rPr lang="es-ES" dirty="0"/>
              <a:t>¿Usted cree que el carro dio avisos antes de llegar a este estado?</a:t>
            </a:r>
          </a:p>
          <a:p>
            <a:endParaRPr lang="es-ES" dirty="0"/>
          </a:p>
          <a:p>
            <a:r>
              <a:rPr lang="es-ES" dirty="0"/>
              <a:t>ESPERE QUE LOS PARTICIPANTES RESPONDAN/ANIMELOS A QUE   RESPONDAN</a:t>
            </a:r>
          </a:p>
          <a:p>
            <a:r>
              <a:rPr lang="es-ES" dirty="0"/>
              <a:t>SI ES NECESARIO, HAGA MAS PREGUNTAS PARA CLARIFICAR</a:t>
            </a:r>
          </a:p>
          <a:p>
            <a:endParaRPr lang="es-ES" dirty="0"/>
          </a:p>
          <a:p>
            <a:r>
              <a:rPr lang="es-ES" dirty="0"/>
              <a:t>Entrenador: Si el carro hubiera tenido un monitor, como una luz en el panel cuando el carro se estaba recalentado, el dueño podría haber tomado algunas precauciones como ponerle agua. Nuestro cuerpo también envía señales cuando nos estamos recalentando. El poder reconocer estas señales y actuar inmediatamente es lo que hace que las enfermedades por calor se puedan prevenir. La gente no tiene por qué morir por el calor, ni siquiera terminar en el  hospital. Si reconoce la enfermedad puede cambiar sus efectos, disminuir su riesgo, e incluso ser más productivo.</a:t>
            </a:r>
          </a:p>
          <a:p>
            <a:endParaRPr lang="es-ES" dirty="0"/>
          </a:p>
          <a:p>
            <a:endParaRPr lang="es-ES" dirty="0"/>
          </a:p>
          <a:p>
            <a:r>
              <a:rPr lang="es-ES" dirty="0"/>
              <a:t>Entrenador: NEXT CLICK FOR ANIMATION </a:t>
            </a:r>
          </a:p>
          <a:p>
            <a:endParaRPr lang="es-ES" dirty="0"/>
          </a:p>
          <a:p>
            <a:r>
              <a:rPr lang="es-ES" dirty="0"/>
              <a:t>Entrenador: Las enfermedades por calor pasan cuando el cuerpo no puede enfriarse, y sufre un sobrecalentamiento, </a:t>
            </a:r>
          </a:p>
          <a:p>
            <a:endParaRPr lang="es-E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a:t>
            </a:fld>
            <a:endParaRPr lang="en-US"/>
          </a:p>
        </p:txBody>
      </p:sp>
    </p:spTree>
    <p:extLst>
      <p:ext uri="{BB962C8B-B14F-4D97-AF65-F5344CB8AC3E}">
        <p14:creationId xmlns:p14="http://schemas.microsoft.com/office/powerpoint/2010/main" val="334773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SLIDE W/ANIMATION</a:t>
            </a:r>
          </a:p>
          <a:p>
            <a:endParaRPr lang="es-ES" dirty="0"/>
          </a:p>
          <a:p>
            <a:r>
              <a:rPr lang="es-ES" dirty="0"/>
              <a:t>Entrenador: Por último, los trabajadores agrícolas pueden prevenir las enfermedades causadas</a:t>
            </a:r>
            <a:r>
              <a:rPr lang="es-ES" baseline="0" dirty="0"/>
              <a:t> por el</a:t>
            </a:r>
            <a:r>
              <a:rPr lang="es-ES" dirty="0"/>
              <a:t> calor usando la ropa indicada para trabajar.</a:t>
            </a:r>
          </a:p>
          <a:p>
            <a:endParaRPr lang="es-ES" dirty="0"/>
          </a:p>
          <a:p>
            <a:r>
              <a:rPr lang="es-ES" dirty="0"/>
              <a:t>Entrenador: PREGUNTE </a:t>
            </a:r>
          </a:p>
          <a:p>
            <a:endParaRPr lang="es-ES" dirty="0"/>
          </a:p>
          <a:p>
            <a:r>
              <a:rPr lang="es-ES" dirty="0"/>
              <a:t>¿Qué piensan de este trabajador? ¿Su ropa hace que el estrés por calor sea más o menos probable? </a:t>
            </a:r>
          </a:p>
          <a:p>
            <a:endParaRPr lang="es-ES" dirty="0"/>
          </a:p>
          <a:p>
            <a:r>
              <a:rPr lang="es-ES" dirty="0"/>
              <a:t>              ESPERE QUE LOS PARTICIPANTES RESPONDAN/ANIMELOS A QUE RESPONDAN</a:t>
            </a:r>
          </a:p>
          <a:p>
            <a:r>
              <a:rPr lang="es-ES" dirty="0"/>
              <a:t>              SI ES NECESARIO, HAGA MAS PREGUNTAS PARA CLARIFICAR </a:t>
            </a:r>
          </a:p>
          <a:p>
            <a:r>
              <a:rPr lang="es-ES" dirty="0"/>
              <a:t>              CUANDO SEA NECESARIO, DIGALE COSAS POSITIVAS A LOS PARTICIPANTES</a:t>
            </a:r>
          </a:p>
          <a:p>
            <a:r>
              <a:rPr lang="es-ES" dirty="0"/>
              <a:t>          NEXT CLICK FOR ANIMATION </a:t>
            </a:r>
          </a:p>
          <a:p>
            <a:endParaRPr lang="es-ES" dirty="0"/>
          </a:p>
          <a:p>
            <a:r>
              <a:rPr lang="es-ES" dirty="0"/>
              <a:t>Entrenador: Ropa que tiene colores oscuros, ropa pesada, así como equipo de protección como los overoles plásticos, evitan que el cuerpo se enfríe.</a:t>
            </a:r>
          </a:p>
          <a:p>
            <a:endParaRPr lang="es-E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35</a:t>
            </a:fld>
            <a:endParaRPr lang="en-US"/>
          </a:p>
        </p:txBody>
      </p:sp>
    </p:spTree>
    <p:extLst>
      <p:ext uri="{BB962C8B-B14F-4D97-AF65-F5344CB8AC3E}">
        <p14:creationId xmlns:p14="http://schemas.microsoft.com/office/powerpoint/2010/main" val="908230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OSHA recomienda, que los trabajadores del campo usen ropa de color claro, ligero y un sombrero de ala ancha para prevenir el estrés por calor.</a:t>
            </a:r>
          </a:p>
          <a:p>
            <a:endParaRPr lang="es-ES" dirty="0"/>
          </a:p>
          <a:p>
            <a:r>
              <a:rPr lang="es-ES" dirty="0"/>
              <a:t>Antes de pasar a la última sección de esta lección, revisemos lo que hemos cubierto hasta ahora:</a:t>
            </a:r>
          </a:p>
          <a:p>
            <a:endParaRPr lang="es-ES" dirty="0"/>
          </a:p>
          <a:p>
            <a:r>
              <a:rPr lang="es-ES" dirty="0"/>
              <a:t>1. El estrés por calor y las enfermedades causadas por</a:t>
            </a:r>
            <a:r>
              <a:rPr lang="es-ES" baseline="0" dirty="0"/>
              <a:t> </a:t>
            </a:r>
            <a:r>
              <a:rPr lang="es-ES" dirty="0"/>
              <a:t>este se pueden prevenir</a:t>
            </a:r>
          </a:p>
          <a:p>
            <a:r>
              <a:rPr lang="es-ES" dirty="0"/>
              <a:t>2. Beber agua regularmente – un vaso de agua cada hora - es lo más importante que puede hacer para prevenir el estrés por calor</a:t>
            </a:r>
          </a:p>
          <a:p>
            <a:r>
              <a:rPr lang="es-ES" dirty="0"/>
              <a:t>3. Evite las bebidas con cafeína y alcohólicas durante el trabajo porque lo van a hacer perder agua y deshidratarse.</a:t>
            </a:r>
          </a:p>
          <a:p>
            <a:r>
              <a:rPr lang="es-ES" dirty="0"/>
              <a:t>4. Alimentos altos en grasa y bebidas azucaradas durante el día de trabajo aumentan el calor corporal e impiden su capacidad para enfriar el cuerpo. </a:t>
            </a:r>
          </a:p>
          <a:p>
            <a:r>
              <a:rPr lang="es-ES" dirty="0"/>
              <a:t>5. Y la ropa de color claro y de material que respiran ayuda a enfriar su cuerpo.</a:t>
            </a:r>
          </a:p>
          <a:p>
            <a:endParaRPr lang="es-ES" dirty="0"/>
          </a:p>
          <a:p>
            <a:r>
              <a:rPr lang="es-ES" dirty="0"/>
              <a:t>Entrenador: Lo único que nos falta es hablar de los signos y síntomas de las enfermedades relacionadas con el calor, y qué hacer cuando alguien se enferme.</a:t>
            </a:r>
          </a:p>
          <a:p>
            <a:endParaRPr lang="es-ES" dirty="0"/>
          </a:p>
          <a:p>
            <a:r>
              <a:rPr lang="es-ES" dirty="0"/>
              <a:t>Entrenador: PREGUNTE</a:t>
            </a:r>
          </a:p>
          <a:p>
            <a:endParaRPr lang="es-ES" dirty="0"/>
          </a:p>
          <a:p>
            <a:r>
              <a:rPr lang="es-ES" dirty="0"/>
              <a:t> Haber ya mencionamos algunas antes pero: ¿Cuáles son algunos de los signos y síntomas comunes del estrés por calor?</a:t>
            </a:r>
          </a:p>
          <a:p>
            <a:endParaRPr lang="es-ES" dirty="0"/>
          </a:p>
          <a:p>
            <a:r>
              <a:rPr lang="es-ES" dirty="0"/>
              <a:t>              ESPERE QUE LOS PARTICIPANTES RESPONDAN/ANIMELOS A QUE RESPONDAN</a:t>
            </a:r>
          </a:p>
          <a:p>
            <a:r>
              <a:rPr lang="es-ES" dirty="0"/>
              <a:t>              SI ES NECESARIO, HAGA MAS PREGUNTAS PARA CLARIFICAR </a:t>
            </a:r>
          </a:p>
          <a:p>
            <a:r>
              <a:rPr lang="es-ES" dirty="0"/>
              <a:t>              CUANDO SEA NECESARIO, DIGALE COSAS POSITIVAS A LOS PARTICIPANTES</a:t>
            </a:r>
          </a:p>
          <a:p>
            <a:endParaRPr lang="es-ES" dirty="0"/>
          </a:p>
          <a:p>
            <a:r>
              <a:rPr lang="es-ES" dirty="0"/>
              <a:t>Entrenador: Perfecto, estos están bien. De hecho, estos signos y síntomas pueden agruparse en tres categorías dependiendo del estado de la enfermedad. Aquí lo más importante es que usted note estos signos que su cuerpo le manda.</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36</a:t>
            </a:fld>
            <a:endParaRPr lang="en-US"/>
          </a:p>
        </p:txBody>
      </p:sp>
    </p:spTree>
    <p:extLst>
      <p:ext uri="{BB962C8B-B14F-4D97-AF65-F5344CB8AC3E}">
        <p14:creationId xmlns:p14="http://schemas.microsoft.com/office/powerpoint/2010/main" val="392129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A la primera enfermedad relacionada con el calor se le llama calambre por calor; esta es la forma más suave de las enfermedades por calor; y también el momento perfecto para evitar enfermarse de verdad. Recuerde, le dijimos antes que esta enfermedad pueda prevenirse, si reconoce los síntomas y actúa en consecuencia. </a:t>
            </a:r>
          </a:p>
          <a:p>
            <a:endParaRPr lang="es-ES"/>
          </a:p>
          <a:p>
            <a:r>
              <a:rPr lang="es-ES"/>
              <a:t>Ahora, recuerde también, que, aunque a este tipo de síntomas de la enfermedad se le conoce como una cascada de síntomas, éstos no ocurren en el mismo orden. Lo que sabemos con certeza es que tener mucha sed suele ser la primera alarma que nuestro cuerpo manda para decirnos que estamos con poca agua. Además de los propios calabrés que generalmente se presentan en las extremidades: los brazos, las piernas, pero también en el abdomen, otros síntomas incluyen:  </a:t>
            </a:r>
          </a:p>
          <a:p>
            <a:endParaRPr lang="es-ES"/>
          </a:p>
          <a:p>
            <a:r>
              <a:rPr lang="es-ES"/>
              <a:t>        • Dolor de cabeza</a:t>
            </a:r>
          </a:p>
          <a:p>
            <a:r>
              <a:rPr lang="es-ES"/>
              <a:t>Mareos, y</a:t>
            </a:r>
          </a:p>
          <a:p>
            <a:r>
              <a:rPr lang="es-ES"/>
              <a:t>         • Confusión</a:t>
            </a:r>
          </a:p>
          <a:p>
            <a:endParaRPr lang="es-ES"/>
          </a:p>
          <a:p>
            <a:r>
              <a:rPr lang="es-ES"/>
              <a:t>Todo lo que describimos se debe a que su cuerpo está tratando de compensar el calor concentrando la sangre en el centro de su cuerpo.</a:t>
            </a:r>
          </a:p>
          <a:p>
            <a:endParaRPr lang="es-ES"/>
          </a:p>
          <a:p>
            <a:r>
              <a:rPr lang="es-ES"/>
              <a:t>Ahora, también tienen que recordar que estos síntomas son similares a la contaminación por pesticidas. Si usted vio señales de tóxicos en el campo, como olores, polvos, aplicación cercana, es probable que los síntomas sean de la exposición a pesticidas. Un síntoma único de la exposición a los pesticidas  es que las pupilas se pongan pequeñas. También puede saber si no recuerda haber bebido mucha agua en las últimas dos horas.</a:t>
            </a:r>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37</a:t>
            </a:fld>
            <a:endParaRPr lang="en-US"/>
          </a:p>
        </p:txBody>
      </p:sp>
    </p:spTree>
    <p:extLst>
      <p:ext uri="{BB962C8B-B14F-4D97-AF65-F5344CB8AC3E}">
        <p14:creationId xmlns:p14="http://schemas.microsoft.com/office/powerpoint/2010/main" val="495236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PREGUNTE</a:t>
            </a:r>
          </a:p>
          <a:p>
            <a:endParaRPr lang="es-ES"/>
          </a:p>
          <a:p>
            <a:r>
              <a:rPr lang="es-ES"/>
              <a:t> ¿Qué se puede hacer cuando alguien tiene signos de calambres por calor?</a:t>
            </a:r>
          </a:p>
          <a:p>
            <a:endParaRPr lang="es-ES"/>
          </a:p>
          <a:p>
            <a:r>
              <a:rPr lang="es-ES"/>
              <a:t>              ESPERE QUE LOS PARTICIPANTES RESPONDAN/ANIMELOS A QUE RESPONDAN</a:t>
            </a:r>
          </a:p>
          <a:p>
            <a:r>
              <a:rPr lang="es-ES"/>
              <a:t>              SI ES NECESARIO, HAGA MAS PREGUNTAS PARA CLARIFICAR </a:t>
            </a:r>
          </a:p>
          <a:p>
            <a:r>
              <a:rPr lang="es-ES"/>
              <a:t>              CUANDO SEA NECESARIO, DIGALE COSAS POSITIVAS A LOS PARTICIPANTES</a:t>
            </a:r>
          </a:p>
          <a:p>
            <a:endParaRPr lang="es-ES"/>
          </a:p>
          <a:p>
            <a:r>
              <a:rPr lang="es-ES"/>
              <a:t>Entrenador: </a:t>
            </a:r>
          </a:p>
          <a:p>
            <a:r>
              <a:rPr lang="es-ES"/>
              <a:t>         O Parar de trabajar y descansar en un lugar fresco</a:t>
            </a:r>
          </a:p>
          <a:p>
            <a:r>
              <a:rPr lang="es-ES"/>
              <a:t>         O Beber agua o bebida deportiva</a:t>
            </a:r>
          </a:p>
          <a:p>
            <a:r>
              <a:rPr lang="es-ES"/>
              <a:t>         O Estirar y masajear los músculos afectados</a:t>
            </a:r>
          </a:p>
          <a:p>
            <a:r>
              <a:rPr lang="es-ES"/>
              <a:t>         O Si no hay mejoría, busque ayuda médica inmediatamente</a:t>
            </a:r>
          </a:p>
          <a:p>
            <a:endParaRPr lang="es-ES"/>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42</a:t>
            </a:fld>
            <a:endParaRPr lang="en-US"/>
          </a:p>
        </p:txBody>
      </p:sp>
    </p:spTree>
    <p:extLst>
      <p:ext uri="{BB962C8B-B14F-4D97-AF65-F5344CB8AC3E}">
        <p14:creationId xmlns:p14="http://schemas.microsoft.com/office/powerpoint/2010/main" val="752426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Entrenador:</a:t>
            </a:r>
          </a:p>
        </p:txBody>
      </p:sp>
      <p:sp>
        <p:nvSpPr>
          <p:cNvPr id="4" name="Slide Number Placeholder 3"/>
          <p:cNvSpPr>
            <a:spLocks noGrp="1"/>
          </p:cNvSpPr>
          <p:nvPr>
            <p:ph type="sldNum" sz="quarter" idx="10"/>
          </p:nvPr>
        </p:nvSpPr>
        <p:spPr/>
        <p:txBody>
          <a:bodyPr/>
          <a:lstStyle/>
          <a:p>
            <a:fld id="{18AC3208-2F51-4967-8C7C-7DD63E3F54D4}" type="slidenum">
              <a:rPr lang="en-US" smtClean="0"/>
              <a:t>46</a:t>
            </a:fld>
            <a:endParaRPr lang="en-US"/>
          </a:p>
        </p:txBody>
      </p:sp>
    </p:spTree>
    <p:extLst>
      <p:ext uri="{BB962C8B-B14F-4D97-AF65-F5344CB8AC3E}">
        <p14:creationId xmlns:p14="http://schemas.microsoft.com/office/powerpoint/2010/main" val="1466592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La segunda etapa de una enfermedad causada por el calor es el agotamiento por calor, o estrés por calor. Nuestro cuerpo ha mandado señales más urgentes de sobrecalentamiento. La luz roja está encendida en el coche que vimos al principio. Los síntomas incluyen, además de.</a:t>
            </a:r>
          </a:p>
          <a:p>
            <a:endParaRPr lang="es-ES" dirty="0"/>
          </a:p>
          <a:p>
            <a:r>
              <a:rPr lang="es-ES" dirty="0"/>
              <a:t>◦ Dolor de cabeza</a:t>
            </a:r>
          </a:p>
          <a:p>
            <a:r>
              <a:rPr lang="es-ES" dirty="0"/>
              <a:t>◦ Mareo</a:t>
            </a:r>
          </a:p>
          <a:p>
            <a:r>
              <a:rPr lang="es-ES" dirty="0"/>
              <a:t>◦ Confusión</a:t>
            </a:r>
          </a:p>
          <a:p>
            <a:r>
              <a:rPr lang="es-ES" dirty="0"/>
              <a:t> </a:t>
            </a:r>
          </a:p>
          <a:p>
            <a:r>
              <a:rPr lang="es-ES" dirty="0"/>
              <a:t>◦ Latidos rápidos del corazón</a:t>
            </a:r>
          </a:p>
          <a:p>
            <a:r>
              <a:rPr lang="es-ES" dirty="0"/>
              <a:t>◦ Náuseas y vómitos</a:t>
            </a:r>
          </a:p>
          <a:p>
            <a:r>
              <a:rPr lang="es-ES" dirty="0"/>
              <a:t>◦ Sudoración profusa</a:t>
            </a:r>
          </a:p>
          <a:p>
            <a:endParaRPr lang="es-ES" dirty="0"/>
          </a:p>
          <a:p>
            <a:r>
              <a:rPr lang="es-ES" dirty="0"/>
              <a:t>Nuestro cuero ha sobrepasado su temperatura normal de 37 grados centígrados, y podría llegar hasta 40 grados. </a:t>
            </a:r>
          </a:p>
          <a:p>
            <a:r>
              <a:rPr lang="es-ES" dirty="0"/>
              <a:t>Como con la primera etapa, los síntomas no tienen orden y pueden presentarse durante el trabajo o al terminar de trabajar. </a:t>
            </a:r>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48</a:t>
            </a:fld>
            <a:endParaRPr lang="en-US"/>
          </a:p>
        </p:txBody>
      </p:sp>
    </p:spTree>
    <p:extLst>
      <p:ext uri="{BB962C8B-B14F-4D97-AF65-F5344CB8AC3E}">
        <p14:creationId xmlns:p14="http://schemas.microsoft.com/office/powerpoint/2010/main" val="779767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Entrenador:</a:t>
            </a:r>
          </a:p>
        </p:txBody>
      </p:sp>
      <p:sp>
        <p:nvSpPr>
          <p:cNvPr id="4" name="Slide Number Placeholder 3"/>
          <p:cNvSpPr>
            <a:spLocks noGrp="1"/>
          </p:cNvSpPr>
          <p:nvPr>
            <p:ph type="sldNum" sz="quarter" idx="10"/>
          </p:nvPr>
        </p:nvSpPr>
        <p:spPr/>
        <p:txBody>
          <a:bodyPr/>
          <a:lstStyle/>
          <a:p>
            <a:fld id="{18AC3208-2F51-4967-8C7C-7DD63E3F54D4}" type="slidenum">
              <a:rPr lang="en-US" smtClean="0"/>
              <a:t>49</a:t>
            </a:fld>
            <a:endParaRPr lang="en-US"/>
          </a:p>
        </p:txBody>
      </p:sp>
    </p:spTree>
    <p:extLst>
      <p:ext uri="{BB962C8B-B14F-4D97-AF65-F5344CB8AC3E}">
        <p14:creationId xmlns:p14="http://schemas.microsoft.com/office/powerpoint/2010/main" val="3878771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Si usted sospecha que la persona está sufriendo de agotamiento por calor haga lo siguiente:</a:t>
            </a:r>
          </a:p>
          <a:p>
            <a:endParaRPr lang="es-ES" dirty="0"/>
          </a:p>
          <a:p>
            <a:r>
              <a:rPr lang="es-ES" dirty="0"/>
              <a:t>• Inmediatamente, mueva a la persona a un lugar fresco, incluso en habitaciones con aire acondicionado. Es verdad, los cambios extremos y repentinos en temperatura, de caliente a frío pueden ser adversos para el cuerpo. Sin embargo, es mejor tener la piel y los ojos secos, un pequeño dolor muscular, que entrar en niveles de temperatura en los que puede perder su vida o su cerebro.</a:t>
            </a:r>
          </a:p>
          <a:p>
            <a:endParaRPr lang="es-ES" dirty="0"/>
          </a:p>
          <a:p>
            <a:r>
              <a:rPr lang="es-ES" dirty="0"/>
              <a:t>• Pídales que descansen acostados, con los pies levantados, y que aflojen su ropa, especialmente alrededor del cuello, el pecho y la cintura.</a:t>
            </a:r>
          </a:p>
          <a:p>
            <a:endParaRPr lang="es-ES" dirty="0"/>
          </a:p>
          <a:p>
            <a:r>
              <a:rPr lang="es-ES" dirty="0"/>
              <a:t>• </a:t>
            </a:r>
            <a:r>
              <a:rPr lang="es-ES" dirty="0" err="1"/>
              <a:t>Rocie</a:t>
            </a:r>
            <a:r>
              <a:rPr lang="es-ES" dirty="0"/>
              <a:t> a la persona con agua o coloque paños húmedos y fríos en la mayor cantidad de cuerpo posible. Especialmente en las axilas y zonas de la ingle.</a:t>
            </a:r>
          </a:p>
          <a:p>
            <a:endParaRPr lang="es-ES" dirty="0"/>
          </a:p>
          <a:p>
            <a:r>
              <a:rPr lang="es-ES" dirty="0"/>
              <a:t>• Hágalo que beba agua si está alerta y es capaz de beber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50</a:t>
            </a:fld>
            <a:endParaRPr lang="en-US"/>
          </a:p>
        </p:txBody>
      </p:sp>
    </p:spTree>
    <p:extLst>
      <p:ext uri="{BB962C8B-B14F-4D97-AF65-F5344CB8AC3E}">
        <p14:creationId xmlns:p14="http://schemas.microsoft.com/office/powerpoint/2010/main" val="3366169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Finalmente llegamos al nivel más peligroso de esta enfermedad: el golpe de calor. Recuerdan el primer video que vimos. No todas las personas que sufren de golpe de calor mueren, muchos pueden sobrevivir, pasar algún tiempo en el hospital, pero ahora son más susceptibles a enfermedades causada</a:t>
            </a:r>
            <a:r>
              <a:rPr lang="es-ES" baseline="0" dirty="0"/>
              <a:t> por</a:t>
            </a:r>
            <a:r>
              <a:rPr lang="es-ES" dirty="0"/>
              <a:t> el calor. Algunos sufren daños cerebrales, porque la falta de circulación sanguínea en el cerebro mata  el cerebro. En 2017, una persona en La Belle, Florida, tuvo un golpe de calor tan grave que ahora no puede hablar, caminar o saber cuándo tiene que ir al baño. Este campesino es padre de cuatro hijos.</a:t>
            </a:r>
          </a:p>
          <a:p>
            <a:endParaRPr lang="es-ES" dirty="0"/>
          </a:p>
          <a:p>
            <a:endParaRPr lang="es-ES" dirty="0"/>
          </a:p>
          <a:p>
            <a:r>
              <a:rPr lang="es-ES" dirty="0"/>
              <a:t>En estos casos no espere- ¡LLAME AL 911!</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53</a:t>
            </a:fld>
            <a:endParaRPr lang="en-US"/>
          </a:p>
        </p:txBody>
      </p:sp>
    </p:spTree>
    <p:extLst>
      <p:ext uri="{BB962C8B-B14F-4D97-AF65-F5344CB8AC3E}">
        <p14:creationId xmlns:p14="http://schemas.microsoft.com/office/powerpoint/2010/main" val="327224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Nuestro cuerpo tiene un límite, y cuando sufrimos un golpe de calor nuestro sistema de enfriamiento ha sido derrotado por el calor. Nuestro cuerpo por sí mismo no se va a enfriar. Nuestra temperatura ha sobrepasado los 40 grados centígrados y además de todos los síntomas anteriores podríamos sufrir:</a:t>
            </a:r>
          </a:p>
          <a:p>
            <a:endParaRPr lang="es-ES" dirty="0"/>
          </a:p>
          <a:p>
            <a:r>
              <a:rPr lang="es-ES" dirty="0"/>
              <a:t>                             ◦ Convulsiones</a:t>
            </a:r>
          </a:p>
          <a:p>
            <a:r>
              <a:rPr lang="es-ES" dirty="0"/>
              <a:t>                           ◦ Desmayo</a:t>
            </a:r>
          </a:p>
          <a:p>
            <a:r>
              <a:rPr lang="es-ES" dirty="0"/>
              <a:t>                         ◦ Piel roja, caliente y seca.</a:t>
            </a:r>
          </a:p>
          <a:p>
            <a:r>
              <a:rPr lang="es-ES" dirty="0"/>
              <a:t>                           Entrar en coma o, incluso, morir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54</a:t>
            </a:fld>
            <a:endParaRPr lang="en-US"/>
          </a:p>
        </p:txBody>
      </p:sp>
    </p:spTree>
    <p:extLst>
      <p:ext uri="{BB962C8B-B14F-4D97-AF65-F5344CB8AC3E}">
        <p14:creationId xmlns:p14="http://schemas.microsoft.com/office/powerpoint/2010/main" val="26581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PREGUNTE </a:t>
            </a:r>
          </a:p>
          <a:p>
            <a:endParaRPr lang="es-ES" dirty="0"/>
          </a:p>
          <a:p>
            <a:r>
              <a:rPr lang="es-ES" dirty="0"/>
              <a:t>¿Quién cree usted que está más afectado por el calor?</a:t>
            </a:r>
          </a:p>
          <a:p>
            <a:endParaRPr lang="es-ES" dirty="0"/>
          </a:p>
          <a:p>
            <a:r>
              <a:rPr lang="es-ES" dirty="0"/>
              <a:t>ESPERE QUE LOS PARTICIPANTES RESPONDAN/ANIMELOS A QUE   RESPONDAN</a:t>
            </a:r>
          </a:p>
          <a:p>
            <a:r>
              <a:rPr lang="es-ES" dirty="0"/>
              <a:t>SI ES NECESARIO, HAGA MAS PREGUNTAS PARA CLARIFICAR</a:t>
            </a:r>
          </a:p>
          <a:p>
            <a:endParaRPr lang="es-ES" dirty="0"/>
          </a:p>
          <a:p>
            <a:r>
              <a:rPr lang="es-ES" dirty="0"/>
              <a:t>Entrenador: Casi todos los trabajadores pudieran estar en riesgo de enfermarse por el calor- pero especialmente los trabajos físicos y al aire libre;  como por ejemplo, la pesca, la construcción, y la agricultura. Pero también  trabajadores dentro de ambientes calientes como los trabajadores de cocina y panadería, mineros y trabajadores de fábrica.</a:t>
            </a:r>
          </a:p>
          <a:p>
            <a:endParaRPr lang="es-E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6</a:t>
            </a:fld>
            <a:endParaRPr lang="en-US"/>
          </a:p>
        </p:txBody>
      </p:sp>
    </p:spTree>
    <p:extLst>
      <p:ext uri="{BB962C8B-B14F-4D97-AF65-F5344CB8AC3E}">
        <p14:creationId xmlns:p14="http://schemas.microsoft.com/office/powerpoint/2010/main" val="1395549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Pero seamos honestos. Sabemos que muchos trabajadores no beben agua por que no quieren o pueden parar de trabajar. Ignoran los descansos para ir a tomar agua, para ir al baño, y hasta para comer. Ya  habíamos hablado del pago por contrato, por lo que ustedes pueden levantar por día. Tienen la presión de la compañía, pero también de la familia. Hay sin embargo otras razones que nosotros mismos ponemos para no cuidarnos. </a:t>
            </a:r>
          </a:p>
          <a:p>
            <a:endParaRPr lang="es-ES" dirty="0"/>
          </a:p>
          <a:p>
            <a:r>
              <a:rPr lang="es-ES" dirty="0"/>
              <a:t>Entrenador: PREGUNTE </a:t>
            </a:r>
          </a:p>
          <a:p>
            <a:endParaRPr lang="es-ES" dirty="0"/>
          </a:p>
          <a:p>
            <a:r>
              <a:rPr lang="es-ES" dirty="0"/>
              <a:t>¿Por qué los trabajadores no quieren beber agua durante el día o tomar descansos?</a:t>
            </a:r>
          </a:p>
          <a:p>
            <a:endParaRPr lang="es-ES" dirty="0"/>
          </a:p>
          <a:p>
            <a:r>
              <a:rPr lang="es-ES" dirty="0"/>
              <a:t>              ESPERE QUE LOS PARTICIPANTES RESPONDAN/ANIMELOS A QUE RESPONDAN</a:t>
            </a:r>
          </a:p>
          <a:p>
            <a:r>
              <a:rPr lang="es-ES" dirty="0"/>
              <a:t>              SI ES NECESARIO, HAGA MAS PREGUNTAS PARA CLARIFICAR </a:t>
            </a:r>
          </a:p>
          <a:p>
            <a:r>
              <a:rPr lang="es-ES" dirty="0"/>
              <a:t>              CUANDO SEA NECESARIO, DIGALE COSAS POSITIVAS A LOS PARTICIPANTES</a:t>
            </a:r>
          </a:p>
          <a:p>
            <a:endParaRPr lang="es-ES" dirty="0"/>
          </a:p>
          <a:p>
            <a:r>
              <a:rPr lang="es-ES" dirty="0"/>
              <a:t>Entrenador: Algunas de estas creencias culturales o personales pueden llevar a la persona a tomar riesgos, aumentando la posibilidad de enfermedades relacionadas con el calor.</a:t>
            </a:r>
          </a:p>
          <a:p>
            <a:endParaRPr lang="es-ES" dirty="0"/>
          </a:p>
          <a:p>
            <a:r>
              <a:rPr lang="es-ES" dirty="0"/>
              <a:t>Las siguientes son creencias que los trabajadores podrían tener.</a:t>
            </a:r>
          </a:p>
          <a:p>
            <a:endParaRPr lang="es-ES" dirty="0"/>
          </a:p>
          <a:p>
            <a:r>
              <a:rPr lang="es-ES" dirty="0"/>
              <a:t>• "Soy canijo, no necesito un descanso de agua"</a:t>
            </a:r>
          </a:p>
          <a:p>
            <a:r>
              <a:rPr lang="es-ES" dirty="0"/>
              <a:t>• "No tengo sed ~ No necesito una bebida"</a:t>
            </a:r>
          </a:p>
          <a:p>
            <a:r>
              <a:rPr lang="es-ES" dirty="0"/>
              <a:t>• "Voy a dejar de ganar dinero si tomo un descanso de agua"</a:t>
            </a:r>
          </a:p>
          <a:p>
            <a:r>
              <a:rPr lang="es-ES" dirty="0"/>
              <a:t>• "Voy a quedar mal con mi equipo de trabajo"</a:t>
            </a:r>
          </a:p>
          <a:p>
            <a:r>
              <a:rPr lang="es-ES" dirty="0"/>
              <a:t>• ¿Yo no he oído a alguien hablar de eso?</a:t>
            </a:r>
          </a:p>
          <a:p>
            <a:r>
              <a:rPr lang="es-ES" dirty="0"/>
              <a:t>• "Soy nuevo aquí ~ necesito demostrar que puedo”</a:t>
            </a:r>
          </a:p>
          <a:p>
            <a:r>
              <a:rPr lang="es-ES" dirty="0"/>
              <a:t>• "El capataz se va a enojar"</a:t>
            </a:r>
          </a:p>
          <a:p>
            <a:r>
              <a:rPr lang="es-ES" dirty="0"/>
              <a:t>• El capataz pronto nos va a dar un descanso"</a:t>
            </a:r>
          </a:p>
          <a:p>
            <a:r>
              <a:rPr lang="es-ES" dirty="0"/>
              <a:t>• "Voy a perder peso por sudar“</a:t>
            </a:r>
          </a:p>
          <a:p>
            <a:endParaRPr lang="es-ES" dirty="0"/>
          </a:p>
          <a:p>
            <a:r>
              <a:rPr lang="es-ES" dirty="0"/>
              <a:t>Entrenador: Es importante que la gente no se deje llevar por estas creencias. Si su cuerpo le está pidiendo agua, no se la niegue. Nosotros y su familia se lo vamos a agradecer: beba agua y este sano. El agua es barata y es la mejor forma de prevenir las enfermedades por calor.</a:t>
            </a:r>
          </a:p>
          <a:p>
            <a:endParaRPr lang="es-ES" dirty="0"/>
          </a:p>
          <a:p>
            <a:r>
              <a:rPr lang="es-ES" dirty="0"/>
              <a:t>¿O qué? ¿Usted realmente cree que los centavos adicionales de una cubeta van a pagar por el cajón? ¿Conoce los dichos?:</a:t>
            </a:r>
          </a:p>
          <a:p>
            <a:endParaRPr lang="es-ES" dirty="0"/>
          </a:p>
          <a:p>
            <a:r>
              <a:rPr lang="es-ES" dirty="0"/>
              <a:t>Lento que voy de prisa, o </a:t>
            </a:r>
          </a:p>
          <a:p>
            <a:r>
              <a:rPr lang="es-ES" dirty="0"/>
              <a:t>Más  vale paso que dure y no trote que canse</a:t>
            </a:r>
          </a:p>
          <a:p>
            <a:r>
              <a:rPr lang="es-ES" dirty="0"/>
              <a:t> </a:t>
            </a:r>
          </a:p>
          <a:p>
            <a:r>
              <a:rPr lang="es-ES" dirty="0"/>
              <a:t>Entrenador: Es verdad tenemos  que proveer por nuestras familias, pero queremos hacerlo a largo plazo, no a costa de nuestra propia salud.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56</a:t>
            </a:fld>
            <a:endParaRPr lang="en-US"/>
          </a:p>
        </p:txBody>
      </p:sp>
    </p:spTree>
    <p:extLst>
      <p:ext uri="{BB962C8B-B14F-4D97-AF65-F5344CB8AC3E}">
        <p14:creationId xmlns:p14="http://schemas.microsoft.com/office/powerpoint/2010/main" val="985145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RESUMEN </a:t>
            </a:r>
          </a:p>
          <a:p>
            <a:endParaRPr lang="es-ES" dirty="0"/>
          </a:p>
          <a:p>
            <a:r>
              <a:rPr lang="es-ES" dirty="0"/>
              <a:t>Cualquier persona puede ser afectada por enfermedades causada por el calor; sin embargo</a:t>
            </a:r>
          </a:p>
          <a:p>
            <a:endParaRPr lang="es-ES" dirty="0"/>
          </a:p>
          <a:p>
            <a:r>
              <a:rPr lang="es-ES" dirty="0"/>
              <a:t>2. Son los trabajadores agrícolas los que se encuentra en mayor riesgo de sufrir enfermedades causadas por el calor. Al punto de ser la ocupación con mayor número de muertes por calor.</a:t>
            </a:r>
          </a:p>
          <a:p>
            <a:endParaRPr lang="es-ES" dirty="0"/>
          </a:p>
          <a:p>
            <a:r>
              <a:rPr lang="es-ES" dirty="0"/>
              <a:t>3. El riesgo de sufrir una enfermedad causada por el calor es porque los trabajadores agrícolas sudan mucho y se deshidratan. La falta de agua causa las enfermedades causadas</a:t>
            </a:r>
            <a:r>
              <a:rPr lang="es-ES" baseline="0" dirty="0"/>
              <a:t> por</a:t>
            </a:r>
            <a:r>
              <a:rPr lang="es-ES" dirty="0"/>
              <a:t> el calor.</a:t>
            </a:r>
          </a:p>
          <a:p>
            <a:endParaRPr lang="es-ES" dirty="0"/>
          </a:p>
          <a:p>
            <a:r>
              <a:rPr lang="es-ES" dirty="0"/>
              <a:t>4. Nuestro cuerpo es en su mayoría agua, y cuando perdemos agua, o nos  comienza a deshidratar, afecta todos los sistemas de nuestro cuerpo.</a:t>
            </a:r>
          </a:p>
          <a:p>
            <a:endParaRPr lang="es-ES" dirty="0"/>
          </a:p>
          <a:p>
            <a:r>
              <a:rPr lang="es-ES" dirty="0"/>
              <a:t>5. Debido a que las enfermedades causadas</a:t>
            </a:r>
            <a:r>
              <a:rPr lang="es-ES" baseline="0" dirty="0"/>
              <a:t> por</a:t>
            </a:r>
            <a:r>
              <a:rPr lang="es-ES" dirty="0"/>
              <a:t> el calor son enfermedades progresivas, los síntomas se pueden identificar fácilmente y por lo tanto se pueden prevenir. </a:t>
            </a:r>
          </a:p>
          <a:p>
            <a:endParaRPr lang="es-ES" dirty="0"/>
          </a:p>
          <a:p>
            <a:r>
              <a:rPr lang="es-ES" dirty="0"/>
              <a:t>6. Los trabajadores que acaban de llegar a la región, los nuevos trabajadores y los trabajadores con ciertas condiciones de salud corren mayor riesgo de sufrir enfermedades causadas</a:t>
            </a:r>
            <a:r>
              <a:rPr lang="es-ES" baseline="0" dirty="0"/>
              <a:t> por</a:t>
            </a:r>
            <a:r>
              <a:rPr lang="es-ES" dirty="0"/>
              <a:t> el calor.</a:t>
            </a:r>
          </a:p>
          <a:p>
            <a:endParaRPr lang="es-ES" dirty="0"/>
          </a:p>
          <a:p>
            <a:r>
              <a:rPr lang="es-ES" dirty="0"/>
              <a:t>7. Beber agua regularmente – un vaso de agua cada hora - es lo más importante que puede hacer para prevenir el estrés por calor.</a:t>
            </a:r>
          </a:p>
          <a:p>
            <a:endParaRPr lang="es-ES" dirty="0"/>
          </a:p>
          <a:p>
            <a:r>
              <a:rPr lang="es-ES" dirty="0"/>
              <a:t>8. Evite las bebidas con cafeína y alcohólicas durante el trabajo porque lo van a hacer perder agua y deshidratarse.</a:t>
            </a:r>
          </a:p>
          <a:p>
            <a:endParaRPr lang="es-ES" dirty="0"/>
          </a:p>
          <a:p>
            <a:r>
              <a:rPr lang="es-ES" dirty="0"/>
              <a:t>9. Alimentos altos en grasa y bebidas azucaradas durante el día de trabajo aumentan el calor corporal e impiden su capacidad para enfriar el cuerpo. </a:t>
            </a:r>
          </a:p>
          <a:p>
            <a:endParaRPr lang="es-ES" dirty="0"/>
          </a:p>
          <a:p>
            <a:r>
              <a:rPr lang="es-ES" dirty="0"/>
              <a:t>10. Y la ropa de color claro y de material que respiran ayuda a enfriar su cuerpo.</a:t>
            </a:r>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57</a:t>
            </a:fld>
            <a:endParaRPr lang="en-US"/>
          </a:p>
        </p:txBody>
      </p:sp>
    </p:spTree>
    <p:extLst>
      <p:ext uri="{BB962C8B-B14F-4D97-AF65-F5344CB8AC3E}">
        <p14:creationId xmlns:p14="http://schemas.microsoft.com/office/powerpoint/2010/main" val="214434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Si usted pensó que los trabajadores agrícolas están en mayor riesgo de sufrir enfermedades causadas con el calor, usted tiene razón. El Centro de Control de Enfermedades piensa que los trabajadores agrícolas tiene veinte veces más chance de morir por una enfermedad de calor  que cualquier otro  trabajador en  los Estados Unidos.</a:t>
            </a:r>
          </a:p>
          <a:p>
            <a:endParaRPr lang="es-ES" dirty="0"/>
          </a:p>
          <a:p>
            <a:r>
              <a:rPr lang="es-ES" dirty="0"/>
              <a:t>Entrenador: Ojo, el Centro de Control de Enfermedades dice que estos trabajadores agrícolas incluyen a los trabajadores de cualquier cultivo y cualquier parte de la operación; es decir desde los trabajadores de la industria del embalaje (las empacadoras), hasta los conductores de autobuses, los supervisores, los capataces, contratistas, y  rancheros. Cualquier trabajador en los campos, es decir aquellos que están piscando, plantando o desyerbando podrían estar en mayor riesgo.</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8</a:t>
            </a:fld>
            <a:endParaRPr lang="en-US"/>
          </a:p>
        </p:txBody>
      </p:sp>
    </p:spTree>
    <p:extLst>
      <p:ext uri="{BB962C8B-B14F-4D97-AF65-F5344CB8AC3E}">
        <p14:creationId xmlns:p14="http://schemas.microsoft.com/office/powerpoint/2010/main" val="19738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PREGUNTE</a:t>
            </a:r>
          </a:p>
          <a:p>
            <a:endParaRPr lang="es-ES" dirty="0"/>
          </a:p>
          <a:p>
            <a:r>
              <a:rPr lang="es-ES" dirty="0"/>
              <a:t>¿Quién es afectado por el estrés por calor?</a:t>
            </a:r>
          </a:p>
          <a:p>
            <a:endParaRPr lang="es-ES" dirty="0"/>
          </a:p>
          <a:p>
            <a:r>
              <a:rPr lang="es-ES" dirty="0"/>
              <a:t>ESPERE QUE LOS PARTICIPANTES RESPONDAN/ANIMELOS A QUE   RESPONDAN</a:t>
            </a:r>
          </a:p>
          <a:p>
            <a:r>
              <a:rPr lang="es-ES" dirty="0"/>
              <a:t>SI ES NECESARIO, HAGA MAS PREGUNTAS PARA CLARIFICAR</a:t>
            </a:r>
          </a:p>
          <a:p>
            <a:r>
              <a:rPr lang="es-ES" dirty="0"/>
              <a:t>RECONOSCA LAS PARTICIPACIONES POSITIVAS</a:t>
            </a:r>
          </a:p>
          <a:p>
            <a:endParaRPr lang="es-ES" dirty="0"/>
          </a:p>
        </p:txBody>
      </p:sp>
      <p:sp>
        <p:nvSpPr>
          <p:cNvPr id="4" name="Slide Number Placeholder 3"/>
          <p:cNvSpPr>
            <a:spLocks noGrp="1"/>
          </p:cNvSpPr>
          <p:nvPr>
            <p:ph type="sldNum" sz="quarter" idx="10"/>
          </p:nvPr>
        </p:nvSpPr>
        <p:spPr/>
        <p:txBody>
          <a:bodyPr/>
          <a:lstStyle/>
          <a:p>
            <a:fld id="{18AC3208-2F51-4967-8C7C-7DD63E3F54D4}" type="slidenum">
              <a:rPr lang="en-US" smtClean="0"/>
              <a:t>9</a:t>
            </a:fld>
            <a:endParaRPr lang="en-US"/>
          </a:p>
        </p:txBody>
      </p:sp>
    </p:spTree>
    <p:extLst>
      <p:ext uri="{BB962C8B-B14F-4D97-AF65-F5344CB8AC3E}">
        <p14:creationId xmlns:p14="http://schemas.microsoft.com/office/powerpoint/2010/main" val="397412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Sí, todo el mundo está afectado, hombre y mujer, joven y viejo, mexicano, americano, salvadoreño, guatemalteco, canadiense.... TODOS. Pero particularmente, cualquier trabajador que vive o trabaja en condiciones calurosas y húmedas (como la que tenemos aquí en el sur de GA y el norte de FL) corre el riesgo de sufrir enfermedades causadas por</a:t>
            </a:r>
            <a:r>
              <a:rPr lang="es-ES" baseline="0" dirty="0"/>
              <a:t> </a:t>
            </a:r>
            <a:r>
              <a:rPr lang="es-ES" dirty="0"/>
              <a:t>el calor, incluso cuando son jóvenes y sanos.</a:t>
            </a:r>
          </a:p>
          <a:p>
            <a:endParaRPr lang="en-U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10</a:t>
            </a:fld>
            <a:endParaRPr lang="en-US"/>
          </a:p>
        </p:txBody>
      </p:sp>
    </p:spTree>
    <p:extLst>
      <p:ext uri="{BB962C8B-B14F-4D97-AF65-F5344CB8AC3E}">
        <p14:creationId xmlns:p14="http://schemas.microsoft.com/office/powerpoint/2010/main" val="59243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Entrenador:  PREGUNTE </a:t>
            </a:r>
          </a:p>
          <a:p>
            <a:endParaRPr lang="es-ES" dirty="0"/>
          </a:p>
          <a:p>
            <a:r>
              <a:rPr lang="es-ES" dirty="0"/>
              <a:t>¿Porque sudan tanto los trabajadores agrícolas?</a:t>
            </a:r>
          </a:p>
          <a:p>
            <a:endParaRPr lang="es-ES" dirty="0"/>
          </a:p>
          <a:p>
            <a:r>
              <a:rPr lang="es-ES" dirty="0"/>
              <a:t>Entrenador: ESPERE QUE LOS PARTICIPANTES RESPONDAN/ANIMELOS A QUE   RESPONDAN</a:t>
            </a:r>
          </a:p>
          <a:p>
            <a:r>
              <a:rPr lang="es-ES" dirty="0"/>
              <a:t> SI ES NECESARIO, HAGA MAS PREGUNTAS PARA CLARIFICAR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11</a:t>
            </a:fld>
            <a:endParaRPr lang="en-US"/>
          </a:p>
        </p:txBody>
      </p:sp>
    </p:spTree>
    <p:extLst>
      <p:ext uri="{BB962C8B-B14F-4D97-AF65-F5344CB8AC3E}">
        <p14:creationId xmlns:p14="http://schemas.microsoft.com/office/powerpoint/2010/main" val="33971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Entrenador: ¡Nuestro sistema de enfriamiento es increíble! La sudoración es la respuesta primaria contra el calor al enfriar el cuerpo. </a:t>
            </a:r>
          </a:p>
          <a:p>
            <a:endParaRPr lang="es-ES"/>
          </a:p>
          <a:p>
            <a:r>
              <a:rPr lang="es-ES"/>
              <a:t>Entrenador:  PREGUNTE </a:t>
            </a:r>
          </a:p>
          <a:p>
            <a:endParaRPr lang="es-ES"/>
          </a:p>
          <a:p>
            <a:r>
              <a:rPr lang="es-ES"/>
              <a:t>¿Cómo hace la sudoración para enfriar el cuerpo?</a:t>
            </a:r>
          </a:p>
          <a:p>
            <a:endParaRPr lang="es-ES"/>
          </a:p>
          <a:p>
            <a:r>
              <a:rPr lang="es-ES"/>
              <a:t>ESPERE QUE LOS PARTICIPANTES RESPONDAN/ANIMELOS A QUE   RESPONDAN</a:t>
            </a:r>
          </a:p>
          <a:p>
            <a:r>
              <a:rPr lang="es-ES"/>
              <a:t>SI ES NECESARIO, HAGA MAS PREGUNTAS PARA CLARIFICAR</a:t>
            </a:r>
          </a:p>
          <a:p>
            <a:r>
              <a:rPr lang="es-ES"/>
              <a:t>RECONOSCA LAS PARTICIPACIONES POSITIVAS</a:t>
            </a:r>
          </a:p>
          <a:p>
            <a:endParaRPr lang="es-ES"/>
          </a:p>
          <a:p>
            <a:r>
              <a:rPr lang="es-ES"/>
              <a:t>Entrenador: Realmente el sudor no es lo que nos enfría, pues al salir de nuestro cuerpo tiene nuestra misma temperatura; lo que enfría a nuestro cuerpo es cuando ese sudor se evapora. Cuando las gotas de sudor se evaporan o se secan, bajan la temperatura del cuerpo. Por eso es que usar ropa pesada puede causar que su cuerpo se sobrecaliente- porque no dejan que el sudor se evapore.</a:t>
            </a:r>
          </a:p>
          <a:p>
            <a:endParaRPr lang="es-ES"/>
          </a:p>
          <a:p>
            <a:r>
              <a:rPr lang="es-ES"/>
              <a:t>Entrenador: El sudor es principalmente agua-además de electrolitos- entonces mientras más sude, mayor es la cantidad de agua que su cuerpo está perdiendo.</a:t>
            </a:r>
          </a:p>
          <a:p>
            <a:endParaRPr lang="es-ES"/>
          </a:p>
          <a:p>
            <a:r>
              <a:rPr lang="es-ES"/>
              <a:t>Entrenador: La circulación de la sangre también enfría el cuerpo. Y aunque la circulación no es la principal manera de enfriar el cuerpo, el sistema de la sangre hará un mejor trabajo si el cuerpo tiene suficiente agua.</a:t>
            </a:r>
          </a:p>
          <a:p>
            <a:endParaRPr lang="es-ES"/>
          </a:p>
          <a:p>
            <a:r>
              <a:rPr lang="es-ES"/>
              <a:t>Entrenador: PREGUNTE:</a:t>
            </a:r>
          </a:p>
          <a:p>
            <a:endParaRPr lang="es-ES"/>
          </a:p>
          <a:p>
            <a:r>
              <a:rPr lang="es-ES"/>
              <a:t>¿Se acuerdan del carro botando humo en la foto anterior, por qué piensa usted que pasó esto?</a:t>
            </a:r>
          </a:p>
          <a:p>
            <a:endParaRPr lang="es-ES"/>
          </a:p>
          <a:p>
            <a:r>
              <a:rPr lang="es-ES"/>
              <a:t>ESPERE QUE LOS PARTICIPANTES RESPONDAN/ANIMELOS A QUE   RESPONDAN</a:t>
            </a:r>
          </a:p>
          <a:p>
            <a:r>
              <a:rPr lang="es-ES"/>
              <a:t>SI ES NECESARIO, HAGA MAS PREGUNTAS PARA CLARIFICAR</a:t>
            </a:r>
          </a:p>
          <a:p>
            <a:r>
              <a:rPr lang="es-ES"/>
              <a:t>RECONOSCA LAS PARTICIPACIONES POSITIVAS</a:t>
            </a:r>
          </a:p>
          <a:p>
            <a:r>
              <a:rPr lang="es-ES"/>
              <a:t>               </a:t>
            </a:r>
          </a:p>
          <a:p>
            <a:endParaRPr lang="es-ES"/>
          </a:p>
          <a:p>
            <a:endParaRPr lang="es-ES"/>
          </a:p>
          <a:p>
            <a:endParaRPr lang="en-US"/>
          </a:p>
        </p:txBody>
      </p:sp>
      <p:sp>
        <p:nvSpPr>
          <p:cNvPr id="4" name="Slide Number Placeholder 3"/>
          <p:cNvSpPr>
            <a:spLocks noGrp="1"/>
          </p:cNvSpPr>
          <p:nvPr>
            <p:ph type="sldNum" sz="quarter" idx="10"/>
          </p:nvPr>
        </p:nvSpPr>
        <p:spPr/>
        <p:txBody>
          <a:bodyPr/>
          <a:lstStyle/>
          <a:p>
            <a:fld id="{18AC3208-2F51-4967-8C7C-7DD63E3F54D4}" type="slidenum">
              <a:rPr lang="en-US" smtClean="0"/>
              <a:t>12</a:t>
            </a:fld>
            <a:endParaRPr lang="en-US"/>
          </a:p>
        </p:txBody>
      </p:sp>
    </p:spTree>
    <p:extLst>
      <p:ext uri="{BB962C8B-B14F-4D97-AF65-F5344CB8AC3E}">
        <p14:creationId xmlns:p14="http://schemas.microsoft.com/office/powerpoint/2010/main" val="2336185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383B4D-CCD0-4C4E-AAFE-306B1A7B4B3C}" type="datetime1">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226379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9E0B30-453F-489F-8ABB-B061C69D60CB}" type="datetime1">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403272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678636-FFFF-4685-9655-16CE1DDDF3ED}" type="datetime1">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123682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99545-FECB-41E8-B042-C01327988A96}" type="datetime1">
              <a:rPr lang="en-US" smtClean="0">
                <a:solidFill>
                  <a:srgbClr val="000000">
                    <a:tint val="75000"/>
                  </a:srgbClr>
                </a:solidFill>
              </a:rPr>
              <a:t>6/13/2022</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6499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A14FE-1229-4C40-B150-218A9D9D1368}" type="datetime1">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2708428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04AB9-7058-4863-A229-7C641E68D38C}" type="datetime1">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256664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1135C1-FAD8-41C8-86C8-005AE9058828}"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37059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76157-BBAB-4B3A-B384-4DE63F9979F9}" type="datetime1">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325085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60A038-4701-4ED8-849E-59F7F4092902}" type="datetime1">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93571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2F657-62FE-4946-AAC4-A9DAE7887FE2}" type="datetime1">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209452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027C3D-5DC9-4B9A-8239-479416375CBB}"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351225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2F80B2-030B-4626-A8EA-D979C6AF197E}"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a:p>
        </p:txBody>
      </p:sp>
    </p:spTree>
    <p:extLst>
      <p:ext uri="{BB962C8B-B14F-4D97-AF65-F5344CB8AC3E}">
        <p14:creationId xmlns:p14="http://schemas.microsoft.com/office/powerpoint/2010/main" val="193657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8D9F-B9E6-4EEF-908E-0F3B272AE53F}" type="datetime1">
              <a:rPr lang="en-US" smtClean="0"/>
              <a:t>6/13/2022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67E62-ADD8-4514-ACA5-70148867CC2F}" type="slidenum">
              <a:rPr lang="en-US" smtClean="0"/>
              <a:t>‹#›</a:t>
            </a:fld>
            <a:endParaRPr lang="en-US"/>
          </a:p>
        </p:txBody>
      </p:sp>
    </p:spTree>
    <p:extLst>
      <p:ext uri="{BB962C8B-B14F-4D97-AF65-F5344CB8AC3E}">
        <p14:creationId xmlns:p14="http://schemas.microsoft.com/office/powerpoint/2010/main" val="1045881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pPr defTabSz="914218"/>
            <a:fld id="{CD169971-ADF3-4378-B45D-802F0D652CB8}" type="datetime1">
              <a:rPr lang="en-US" smtClean="0">
                <a:solidFill>
                  <a:srgbClr val="000000">
                    <a:tint val="75000"/>
                  </a:srgbClr>
                </a:solidFill>
              </a:rPr>
              <a:pPr defTabSz="914218"/>
              <a:t>6/13/2022</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pPr defTabSz="914218"/>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pPr defTabSz="914218"/>
            <a:fld id="{43985FD0-B85B-484E-BDC6-E1A44D1BA947}" type="slidenum">
              <a:rPr lang="en-US" smtClean="0">
                <a:solidFill>
                  <a:srgbClr val="000000">
                    <a:tint val="75000"/>
                  </a:srgbClr>
                </a:solidFill>
              </a:rPr>
              <a:pPr defTabSz="914218"/>
              <a:t>‹#›</a:t>
            </a:fld>
            <a:endParaRPr lang="en-US">
              <a:solidFill>
                <a:srgbClr val="000000">
                  <a:tint val="75000"/>
                </a:srgbClr>
              </a:solidFill>
            </a:endParaRPr>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wsXUGwFEt_U?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t_KVxj0OIoM?feature=oembed"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CsYLBzUbOQk?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9.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1ACBA-95E8-49EF-9BC9-262D146A61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998" y="0"/>
            <a:ext cx="12202998" cy="6858000"/>
          </a:xfrm>
          <a:prstGeom prst="rect">
            <a:avLst/>
          </a:prstGeom>
        </p:spPr>
      </p:pic>
    </p:spTree>
    <p:extLst>
      <p:ext uri="{BB962C8B-B14F-4D97-AF65-F5344CB8AC3E}">
        <p14:creationId xmlns:p14="http://schemas.microsoft.com/office/powerpoint/2010/main" val="227587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724400"/>
            <a:ext cx="5884985" cy="1631216"/>
          </a:xfrm>
          <a:prstGeom prst="rect">
            <a:avLst/>
          </a:prstGeom>
          <a:gradFill flip="none" rotWithShape="1">
            <a:gsLst>
              <a:gs pos="0">
                <a:schemeClr val="accent3">
                  <a:shade val="30000"/>
                  <a:satMod val="115000"/>
                </a:schemeClr>
              </a:gs>
              <a:gs pos="50000">
                <a:schemeClr val="accent3">
                  <a:shade val="67500"/>
                  <a:satMod val="115000"/>
                  <a:alpha val="88000"/>
                </a:schemeClr>
              </a:gs>
              <a:gs pos="100000">
                <a:schemeClr val="accent3">
                  <a:shade val="100000"/>
                  <a:satMod val="115000"/>
                  <a:alpha val="16000"/>
                </a:schemeClr>
              </a:gs>
            </a:gsLst>
            <a:lin ang="0" scaled="1"/>
            <a:tileRect/>
          </a:gradFill>
        </p:spPr>
        <p:txBody>
          <a:bodyPr wrap="square">
            <a:spAutoFit/>
          </a:bodyPr>
          <a:lstStyle/>
          <a:p>
            <a:pPr marL="112713"/>
            <a:r>
              <a:rPr lang="en-US" sz="5000" dirty="0">
                <a:solidFill>
                  <a:schemeClr val="bg1"/>
                </a:solidFill>
                <a:effectLst>
                  <a:outerShdw blurRad="38100" dist="38100" dir="2700000" algn="tl">
                    <a:srgbClr val="000000">
                      <a:alpha val="43137"/>
                    </a:srgbClr>
                  </a:outerShdw>
                </a:effectLst>
              </a:rPr>
              <a:t>¡El </a:t>
            </a:r>
            <a:r>
              <a:rPr lang="en-US" sz="5000" dirty="0" err="1">
                <a:solidFill>
                  <a:schemeClr val="bg1"/>
                </a:solidFill>
                <a:effectLst>
                  <a:outerShdw blurRad="38100" dist="38100" dir="2700000" algn="tl">
                    <a:srgbClr val="000000">
                      <a:alpha val="43137"/>
                    </a:srgbClr>
                  </a:outerShdw>
                </a:effectLst>
              </a:rPr>
              <a:t>calor</a:t>
            </a:r>
            <a:r>
              <a:rPr lang="en-US" sz="5000" dirty="0">
                <a:solidFill>
                  <a:schemeClr val="bg1"/>
                </a:solidFill>
                <a:effectLst>
                  <a:outerShdw blurRad="38100" dist="38100" dir="2700000" algn="tl">
                    <a:srgbClr val="000000">
                      <a:alpha val="43137"/>
                    </a:srgbClr>
                  </a:outerShdw>
                </a:effectLst>
              </a:rPr>
              <a:t> </a:t>
            </a:r>
            <a:r>
              <a:rPr lang="en-US" sz="5000" dirty="0" err="1">
                <a:solidFill>
                  <a:schemeClr val="bg1"/>
                </a:solidFill>
                <a:effectLst>
                  <a:outerShdw blurRad="38100" dist="38100" dir="2700000" algn="tl">
                    <a:srgbClr val="000000">
                      <a:alpha val="43137"/>
                    </a:srgbClr>
                  </a:outerShdw>
                </a:effectLst>
              </a:rPr>
              <a:t>nos</a:t>
            </a:r>
            <a:r>
              <a:rPr lang="en-US" sz="5000" dirty="0">
                <a:solidFill>
                  <a:schemeClr val="bg1"/>
                </a:solidFill>
                <a:effectLst>
                  <a:outerShdw blurRad="38100" dist="38100" dir="2700000" algn="tl">
                    <a:srgbClr val="000000">
                      <a:alpha val="43137"/>
                    </a:srgbClr>
                  </a:outerShdw>
                </a:effectLst>
              </a:rPr>
              <a:t> </a:t>
            </a:r>
            <a:br>
              <a:rPr lang="en-US" sz="5000" dirty="0">
                <a:solidFill>
                  <a:schemeClr val="bg1"/>
                </a:solidFill>
                <a:effectLst>
                  <a:outerShdw blurRad="38100" dist="38100" dir="2700000" algn="tl">
                    <a:srgbClr val="000000">
                      <a:alpha val="43137"/>
                    </a:srgbClr>
                  </a:outerShdw>
                </a:effectLst>
              </a:rPr>
            </a:br>
            <a:r>
              <a:rPr lang="en-US" sz="5000" dirty="0" err="1">
                <a:solidFill>
                  <a:schemeClr val="bg1"/>
                </a:solidFill>
                <a:effectLst>
                  <a:outerShdw blurRad="38100" dist="38100" dir="2700000" algn="tl">
                    <a:srgbClr val="000000">
                      <a:alpha val="43137"/>
                    </a:srgbClr>
                  </a:outerShdw>
                </a:effectLst>
              </a:rPr>
              <a:t>afecta</a:t>
            </a:r>
            <a:r>
              <a:rPr lang="en-US" sz="5000" dirty="0">
                <a:solidFill>
                  <a:schemeClr val="bg1"/>
                </a:solidFill>
                <a:effectLst>
                  <a:outerShdw blurRad="38100" dist="38100" dir="2700000" algn="tl">
                    <a:srgbClr val="000000">
                      <a:alpha val="43137"/>
                    </a:srgbClr>
                  </a:outerShdw>
                </a:effectLst>
              </a:rPr>
              <a:t> a TODOS!</a:t>
            </a:r>
          </a:p>
        </p:txBody>
      </p:sp>
    </p:spTree>
    <p:extLst>
      <p:ext uri="{BB962C8B-B14F-4D97-AF65-F5344CB8AC3E}">
        <p14:creationId xmlns:p14="http://schemas.microsoft.com/office/powerpoint/2010/main" val="308097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loud Callout 2"/>
          <p:cNvSpPr/>
          <p:nvPr/>
        </p:nvSpPr>
        <p:spPr>
          <a:xfrm rot="21018344">
            <a:off x="5968321" y="51846"/>
            <a:ext cx="5164498" cy="3776265"/>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4" name="TextBox 3"/>
          <p:cNvSpPr txBox="1"/>
          <p:nvPr/>
        </p:nvSpPr>
        <p:spPr>
          <a:xfrm>
            <a:off x="6228946" y="1278260"/>
            <a:ext cx="4451623" cy="1323435"/>
          </a:xfrm>
          <a:prstGeom prst="rect">
            <a:avLst/>
          </a:prstGeom>
          <a:noFill/>
        </p:spPr>
        <p:txBody>
          <a:bodyPr wrap="square" lIns="91424" tIns="45718" rIns="91424" bIns="45718" rtlCol="0">
            <a:spAutoFit/>
          </a:bodyPr>
          <a:lstStyle/>
          <a:p>
            <a:pPr algn="ctr" defTabSz="914218"/>
            <a:r>
              <a:rPr lang="es-ES" sz="4000" dirty="0">
                <a:solidFill>
                  <a:srgbClr val="434342"/>
                </a:solidFill>
                <a:latin typeface="Tekton Pro" pitchFamily="34" charset="0"/>
              </a:rPr>
              <a:t>¿Cómo se </a:t>
            </a:r>
            <a:r>
              <a:rPr lang="es-ES" sz="4000" dirty="0" err="1">
                <a:solidFill>
                  <a:srgbClr val="434342"/>
                </a:solidFill>
                <a:latin typeface="Tekton Pro" pitchFamily="34" charset="0"/>
              </a:rPr>
              <a:t>enfrian</a:t>
            </a:r>
            <a:r>
              <a:rPr lang="es-ES" sz="4000" dirty="0">
                <a:solidFill>
                  <a:srgbClr val="434342"/>
                </a:solidFill>
                <a:latin typeface="Tekton Pro" pitchFamily="34" charset="0"/>
              </a:rPr>
              <a:t> nuestros cuerpos? </a:t>
            </a:r>
            <a:endParaRPr lang="en-US" sz="4000" dirty="0">
              <a:solidFill>
                <a:srgbClr val="434342"/>
              </a:solidFill>
              <a:latin typeface="Tekton Pro"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988760"/>
            <a:ext cx="6373926" cy="4854314"/>
          </a:xfrm>
          <a:prstGeom prst="rect">
            <a:avLst/>
          </a:prstGeom>
        </p:spPr>
      </p:pic>
    </p:spTree>
    <p:extLst>
      <p:ext uri="{BB962C8B-B14F-4D97-AF65-F5344CB8AC3E}">
        <p14:creationId xmlns:p14="http://schemas.microsoft.com/office/powerpoint/2010/main" val="221979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4C909-6BBD-489E-BD11-3784861A05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000" y="1219200"/>
            <a:ext cx="8507573" cy="4419600"/>
          </a:xfrm>
          <a:prstGeom prst="rect">
            <a:avLst/>
          </a:prstGeom>
          <a:effectLst>
            <a:softEdge rad="127000"/>
          </a:effectLst>
        </p:spPr>
      </p:pic>
      <p:sp>
        <p:nvSpPr>
          <p:cNvPr id="3" name="Rectangle 2"/>
          <p:cNvSpPr/>
          <p:nvPr/>
        </p:nvSpPr>
        <p:spPr>
          <a:xfrm>
            <a:off x="1550276" y="5830670"/>
            <a:ext cx="8965324" cy="830997"/>
          </a:xfrm>
          <a:prstGeom prst="rect">
            <a:avLst/>
          </a:prstGeom>
        </p:spPr>
        <p:txBody>
          <a:bodyPr wrap="square">
            <a:spAutoFit/>
          </a:bodyPr>
          <a:lstStyle/>
          <a:p>
            <a:pPr algn="ctr"/>
            <a:r>
              <a:rPr lang="es-ES" sz="4800" dirty="0">
                <a:solidFill>
                  <a:schemeClr val="bg1"/>
                </a:solidFill>
                <a:effectLst>
                  <a:outerShdw blurRad="38100" dist="38100" dir="2700000" algn="tl">
                    <a:srgbClr val="000000">
                      <a:alpha val="43137"/>
                    </a:srgbClr>
                  </a:outerShdw>
                </a:effectLst>
              </a:rPr>
              <a:t>Nuestra defensa contra el calor</a:t>
            </a:r>
          </a:p>
        </p:txBody>
      </p:sp>
      <p:sp>
        <p:nvSpPr>
          <p:cNvPr id="4" name="Title 1"/>
          <p:cNvSpPr txBox="1">
            <a:spLocks/>
          </p:cNvSpPr>
          <p:nvPr/>
        </p:nvSpPr>
        <p:spPr>
          <a:xfrm>
            <a:off x="4495801" y="198438"/>
            <a:ext cx="3383503" cy="1325563"/>
          </a:xfrm>
          <a:prstGeom prst="rect">
            <a:avLst/>
          </a:prstGeom>
        </p:spPr>
        <p:txBody>
          <a:bodyPr>
            <a:no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sz="6000" dirty="0">
                <a:solidFill>
                  <a:schemeClr val="bg1"/>
                </a:solidFill>
                <a:effectLst>
                  <a:outerShdw blurRad="38100" dist="38100" dir="2700000" algn="tl">
                    <a:srgbClr val="000000">
                      <a:alpha val="43137"/>
                    </a:srgbClr>
                  </a:outerShdw>
                </a:effectLst>
              </a:rPr>
              <a:t>El Sudor</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312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6200" y="18151"/>
            <a:ext cx="4572000" cy="6950314"/>
          </a:xfrm>
          <a:prstGeom prst="rect">
            <a:avLst/>
          </a:prstGeom>
        </p:spPr>
      </p:pic>
      <p:sp>
        <p:nvSpPr>
          <p:cNvPr id="10" name="Oval 9"/>
          <p:cNvSpPr/>
          <p:nvPr/>
        </p:nvSpPr>
        <p:spPr>
          <a:xfrm>
            <a:off x="3429000" y="2819126"/>
            <a:ext cx="76200" cy="152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24200" y="4237166"/>
            <a:ext cx="228600" cy="1824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77200" y="1798766"/>
            <a:ext cx="114300" cy="1824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67200" y="1524000"/>
            <a:ext cx="1447800" cy="304800"/>
          </a:xfrm>
          <a:prstGeom prst="rect">
            <a:avLst/>
          </a:prstGeom>
          <a:solidFill>
            <a:srgbClr val="CE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0" y="1371600"/>
            <a:ext cx="609600" cy="304800"/>
          </a:xfrm>
          <a:prstGeom prst="rect">
            <a:avLst/>
          </a:prstGeom>
          <a:solidFill>
            <a:srgbClr val="CE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10200" y="4267200"/>
            <a:ext cx="1333500" cy="2195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2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E851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7"/>
            <a:ext cx="5029200" cy="6862015"/>
          </a:xfrm>
          <a:prstGeom prst="rect">
            <a:avLst/>
          </a:prstGeom>
        </p:spPr>
      </p:pic>
      <p:sp>
        <p:nvSpPr>
          <p:cNvPr id="4" name="Title 1"/>
          <p:cNvSpPr txBox="1">
            <a:spLocks/>
          </p:cNvSpPr>
          <p:nvPr/>
        </p:nvSpPr>
        <p:spPr>
          <a:xfrm>
            <a:off x="5257800" y="947191"/>
            <a:ext cx="6477000" cy="1450757"/>
          </a:xfrm>
          <a:prstGeom prst="rect">
            <a:avLst/>
          </a:prstGeom>
        </p:spPr>
        <p:txBody>
          <a:bodyPr>
            <a:no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s-ES" sz="6600" dirty="0">
                <a:solidFill>
                  <a:schemeClr val="bg1"/>
                </a:solidFill>
                <a:effectLst>
                  <a:outerShdw blurRad="38100" dist="38100" dir="2700000" algn="tl">
                    <a:srgbClr val="000000">
                      <a:alpha val="43137"/>
                    </a:srgbClr>
                  </a:outerShdw>
                </a:effectLst>
              </a:rPr>
              <a:t>Deshidratación</a:t>
            </a:r>
            <a:endParaRPr lang="en-US" sz="660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791200" y="2895600"/>
            <a:ext cx="5159115" cy="2585323"/>
          </a:xfrm>
          <a:prstGeom prst="rect">
            <a:avLst/>
          </a:prstGeom>
          <a:noFill/>
        </p:spPr>
        <p:txBody>
          <a:bodyPr wrap="square" rtlCol="0">
            <a:spAutoFit/>
          </a:bodyPr>
          <a:lstStyle/>
          <a:p>
            <a:pPr algn="ctr"/>
            <a:r>
              <a:rPr lang="en-US" sz="5400" dirty="0" err="1">
                <a:solidFill>
                  <a:schemeClr val="bg1"/>
                </a:solidFill>
                <a:effectLst>
                  <a:outerShdw blurRad="38100" dist="38100" dir="2700000" algn="tl">
                    <a:srgbClr val="000000">
                      <a:alpha val="43137"/>
                    </a:srgbClr>
                  </a:outerShdw>
                </a:effectLst>
              </a:rPr>
              <a:t>Cuando</a:t>
            </a:r>
            <a:r>
              <a:rPr lang="en-US" sz="5400" dirty="0">
                <a:solidFill>
                  <a:schemeClr val="bg1"/>
                </a:solidFill>
                <a:effectLst>
                  <a:outerShdw blurRad="38100" dist="38100" dir="2700000" algn="tl">
                    <a:srgbClr val="000000">
                      <a:alpha val="43137"/>
                    </a:srgbClr>
                  </a:outerShdw>
                </a:effectLst>
              </a:rPr>
              <a:t> </a:t>
            </a:r>
            <a:r>
              <a:rPr lang="en-US" sz="5400" dirty="0" err="1">
                <a:solidFill>
                  <a:schemeClr val="bg1"/>
                </a:solidFill>
                <a:effectLst>
                  <a:outerShdw blurRad="38100" dist="38100" dir="2700000" algn="tl">
                    <a:srgbClr val="000000">
                      <a:alpha val="43137"/>
                    </a:srgbClr>
                  </a:outerShdw>
                </a:effectLst>
              </a:rPr>
              <a:t>nuestro</a:t>
            </a:r>
            <a:r>
              <a:rPr lang="en-US" sz="5400" dirty="0">
                <a:solidFill>
                  <a:schemeClr val="bg1"/>
                </a:solidFill>
                <a:effectLst>
                  <a:outerShdw blurRad="38100" dist="38100" dir="2700000" algn="tl">
                    <a:srgbClr val="000000">
                      <a:alpha val="43137"/>
                    </a:srgbClr>
                  </a:outerShdw>
                </a:effectLst>
              </a:rPr>
              <a:t> </a:t>
            </a:r>
            <a:r>
              <a:rPr lang="en-US" sz="5400" dirty="0" err="1">
                <a:solidFill>
                  <a:schemeClr val="bg1"/>
                </a:solidFill>
                <a:effectLst>
                  <a:outerShdw blurRad="38100" dist="38100" dir="2700000" algn="tl">
                    <a:srgbClr val="000000">
                      <a:alpha val="43137"/>
                    </a:srgbClr>
                  </a:outerShdw>
                </a:effectLst>
              </a:rPr>
              <a:t>cuerpo</a:t>
            </a:r>
            <a:r>
              <a:rPr lang="en-US" sz="5400" dirty="0">
                <a:solidFill>
                  <a:schemeClr val="bg1"/>
                </a:solidFill>
                <a:effectLst>
                  <a:outerShdw blurRad="38100" dist="38100" dir="2700000" algn="tl">
                    <a:srgbClr val="000000">
                      <a:alpha val="43137"/>
                    </a:srgbClr>
                  </a:outerShdw>
                </a:effectLst>
              </a:rPr>
              <a:t> se </a:t>
            </a:r>
            <a:r>
              <a:rPr lang="en-US" sz="5400" dirty="0" err="1">
                <a:solidFill>
                  <a:schemeClr val="bg1"/>
                </a:solidFill>
                <a:effectLst>
                  <a:outerShdw blurRad="38100" dist="38100" dir="2700000" algn="tl">
                    <a:srgbClr val="000000">
                      <a:alpha val="43137"/>
                    </a:srgbClr>
                  </a:outerShdw>
                </a:effectLst>
              </a:rPr>
              <a:t>queda</a:t>
            </a:r>
            <a:r>
              <a:rPr lang="en-US" sz="5400" dirty="0">
                <a:solidFill>
                  <a:schemeClr val="bg1"/>
                </a:solidFill>
                <a:effectLst>
                  <a:outerShdw blurRad="38100" dist="38100" dir="2700000" algn="tl">
                    <a:srgbClr val="000000">
                      <a:alpha val="43137"/>
                    </a:srgbClr>
                  </a:outerShdw>
                </a:effectLst>
              </a:rPr>
              <a:t> sin </a:t>
            </a:r>
            <a:r>
              <a:rPr lang="en-US" sz="5400" dirty="0" err="1">
                <a:solidFill>
                  <a:schemeClr val="bg1"/>
                </a:solidFill>
                <a:effectLst>
                  <a:outerShdw blurRad="38100" dist="38100" dir="2700000" algn="tl">
                    <a:srgbClr val="000000">
                      <a:alpha val="43137"/>
                    </a:srgbClr>
                  </a:outerShdw>
                </a:effectLst>
              </a:rPr>
              <a:t>agua</a:t>
            </a:r>
            <a:endParaRPr lang="en-US" sz="5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09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266112"/>
            <a:ext cx="10754226" cy="6287087"/>
          </a:xfrm>
          <a:prstGeom prst="rect">
            <a:avLst/>
          </a:prstGeom>
        </p:spPr>
      </p:pic>
    </p:spTree>
    <p:extLst>
      <p:ext uri="{BB962C8B-B14F-4D97-AF65-F5344CB8AC3E}">
        <p14:creationId xmlns:p14="http://schemas.microsoft.com/office/powerpoint/2010/main" val="224502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56" y="0"/>
            <a:ext cx="12268200" cy="6858000"/>
          </a:xfrm>
          <a:prstGeom prst="rect">
            <a:avLst/>
          </a:prstGeom>
        </p:spPr>
      </p:pic>
    </p:spTree>
    <p:extLst>
      <p:ext uri="{BB962C8B-B14F-4D97-AF65-F5344CB8AC3E}">
        <p14:creationId xmlns:p14="http://schemas.microsoft.com/office/powerpoint/2010/main" val="312294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loud Callout 2"/>
          <p:cNvSpPr/>
          <p:nvPr/>
        </p:nvSpPr>
        <p:spPr>
          <a:xfrm rot="21018344">
            <a:off x="1827541" y="154360"/>
            <a:ext cx="6098519" cy="4122340"/>
          </a:xfrm>
          <a:prstGeom prst="cloudCallout">
            <a:avLst>
              <a:gd name="adj1" fmla="val 44801"/>
              <a:gd name="adj2" fmla="val 38014"/>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4" name="TextBox 3"/>
          <p:cNvSpPr txBox="1"/>
          <p:nvPr/>
        </p:nvSpPr>
        <p:spPr>
          <a:xfrm>
            <a:off x="2209800" y="1246036"/>
            <a:ext cx="5015493" cy="1938988"/>
          </a:xfrm>
          <a:prstGeom prst="rect">
            <a:avLst/>
          </a:prstGeom>
          <a:noFill/>
        </p:spPr>
        <p:txBody>
          <a:bodyPr wrap="square" lIns="91424" tIns="45718" rIns="91424" bIns="45718" rtlCol="0">
            <a:spAutoFit/>
          </a:bodyPr>
          <a:lstStyle/>
          <a:p>
            <a:pPr algn="ctr" defTabSz="914218"/>
            <a:r>
              <a:rPr lang="es-ES" sz="4000" dirty="0">
                <a:solidFill>
                  <a:srgbClr val="434342"/>
                </a:solidFill>
                <a:latin typeface="Tekton Pro" pitchFamily="34" charset="0"/>
              </a:rPr>
              <a:t>¿Por qué sudan tanto los trabajadores </a:t>
            </a:r>
            <a:r>
              <a:rPr lang="es-ES" sz="4000" dirty="0" err="1">
                <a:solidFill>
                  <a:srgbClr val="434342"/>
                </a:solidFill>
                <a:latin typeface="Tekton Pro" pitchFamily="34" charset="0"/>
              </a:rPr>
              <a:t>agricolas</a:t>
            </a:r>
            <a:r>
              <a:rPr lang="es-ES" sz="4000" dirty="0">
                <a:solidFill>
                  <a:srgbClr val="434342"/>
                </a:solidFill>
                <a:latin typeface="Tekton Pro" pitchFamily="34" charset="0"/>
              </a:rPr>
              <a:t>? </a:t>
            </a:r>
            <a:endParaRPr lang="en-US" sz="4000" dirty="0">
              <a:solidFill>
                <a:srgbClr val="434342"/>
              </a:solidFill>
              <a:latin typeface="Tekton Pro"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831" y="1823357"/>
            <a:ext cx="6451169" cy="5034643"/>
          </a:xfrm>
          <a:prstGeom prst="rect">
            <a:avLst/>
          </a:prstGeom>
        </p:spPr>
      </p:pic>
    </p:spTree>
    <p:extLst>
      <p:ext uri="{BB962C8B-B14F-4D97-AF65-F5344CB8AC3E}">
        <p14:creationId xmlns:p14="http://schemas.microsoft.com/office/powerpoint/2010/main" val="195918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88941245"/>
              </p:ext>
            </p:extLst>
          </p:nvPr>
        </p:nvGraphicFramePr>
        <p:xfrm>
          <a:off x="457200" y="304800"/>
          <a:ext cx="11049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97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743200" y="1442945"/>
            <a:ext cx="2664392" cy="1835766"/>
          </a:xfrm>
          <a:prstGeom prst="round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8"/>
          <p:cNvSpPr/>
          <p:nvPr/>
        </p:nvSpPr>
        <p:spPr>
          <a:xfrm>
            <a:off x="2743200" y="3278712"/>
            <a:ext cx="2664392"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algn="ctr" defTabSz="1244600">
              <a:lnSpc>
                <a:spcPct val="90000"/>
              </a:lnSpc>
              <a:spcBef>
                <a:spcPct val="0"/>
              </a:spcBef>
              <a:spcAft>
                <a:spcPct val="35000"/>
              </a:spcAft>
            </a:pPr>
            <a:r>
              <a:rPr lang="es-ES" sz="2800"/>
              <a:t>El viento </a:t>
            </a:r>
            <a:endParaRPr lang="en-US" sz="2800"/>
          </a:p>
        </p:txBody>
      </p:sp>
      <p:sp>
        <p:nvSpPr>
          <p:cNvPr id="11" name="Rounded Rectangle 10"/>
          <p:cNvSpPr/>
          <p:nvPr/>
        </p:nvSpPr>
        <p:spPr>
          <a:xfrm>
            <a:off x="6532575" y="1442945"/>
            <a:ext cx="2664392" cy="1835766"/>
          </a:xfrm>
          <a:prstGeom prst="roundRect">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6532575" y="3278712"/>
            <a:ext cx="2664392"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algn="ctr" defTabSz="1244600">
              <a:lnSpc>
                <a:spcPct val="90000"/>
              </a:lnSpc>
              <a:spcBef>
                <a:spcPct val="0"/>
              </a:spcBef>
              <a:spcAft>
                <a:spcPct val="35000"/>
              </a:spcAft>
            </a:pPr>
            <a:r>
              <a:rPr lang="es-ES" sz="2800"/>
              <a:t>La humedad</a:t>
            </a:r>
            <a:endParaRPr lang="en-US" sz="2800"/>
          </a:p>
        </p:txBody>
      </p:sp>
      <p:sp>
        <p:nvSpPr>
          <p:cNvPr id="13" name="Rounded Rectangle 12"/>
          <p:cNvSpPr/>
          <p:nvPr/>
        </p:nvSpPr>
        <p:spPr>
          <a:xfrm>
            <a:off x="6532575" y="4267200"/>
            <a:ext cx="2664392" cy="1835766"/>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6532575" y="6102967"/>
            <a:ext cx="2664392"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algn="ctr" defTabSz="1244600">
              <a:lnSpc>
                <a:spcPct val="90000"/>
              </a:lnSpc>
              <a:spcBef>
                <a:spcPct val="0"/>
              </a:spcBef>
              <a:spcAft>
                <a:spcPct val="35000"/>
              </a:spcAft>
            </a:pPr>
            <a:r>
              <a:rPr lang="es-ES" sz="2800"/>
              <a:t>La temperatura </a:t>
            </a:r>
            <a:endParaRPr lang="en-US" sz="2800"/>
          </a:p>
        </p:txBody>
      </p:sp>
      <p:sp>
        <p:nvSpPr>
          <p:cNvPr id="15" name="Rounded Rectangle 14"/>
          <p:cNvSpPr/>
          <p:nvPr/>
        </p:nvSpPr>
        <p:spPr>
          <a:xfrm>
            <a:off x="2743200" y="4338545"/>
            <a:ext cx="2664392" cy="1835766"/>
          </a:xfrm>
          <a:prstGeom prst="roundRect">
            <a:avLst/>
          </a:prstGeom>
          <a:blipFill>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Freeform 15"/>
          <p:cNvSpPr/>
          <p:nvPr/>
        </p:nvSpPr>
        <p:spPr>
          <a:xfrm>
            <a:off x="2743200" y="6174312"/>
            <a:ext cx="2664392"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algn="ctr" defTabSz="1244600">
              <a:lnSpc>
                <a:spcPct val="90000"/>
              </a:lnSpc>
              <a:spcBef>
                <a:spcPct val="0"/>
              </a:spcBef>
              <a:spcAft>
                <a:spcPct val="35000"/>
              </a:spcAft>
            </a:pPr>
            <a:r>
              <a:rPr lang="es-ES" sz="2800"/>
              <a:t>La sombra</a:t>
            </a:r>
            <a:endParaRPr lang="en-US" sz="2800"/>
          </a:p>
        </p:txBody>
      </p:sp>
      <p:sp>
        <p:nvSpPr>
          <p:cNvPr id="4" name="Rectangle 3"/>
          <p:cNvSpPr/>
          <p:nvPr/>
        </p:nvSpPr>
        <p:spPr>
          <a:xfrm>
            <a:off x="2825929" y="228600"/>
            <a:ext cx="6371039" cy="923330"/>
          </a:xfrm>
          <a:prstGeom prst="rect">
            <a:avLst/>
          </a:prstGeom>
        </p:spPr>
        <p:txBody>
          <a:bodyPr wrap="none">
            <a:spAutoFit/>
          </a:bodyPr>
          <a:lstStyle/>
          <a:p>
            <a:r>
              <a:rPr lang="en-US" sz="5400"/>
              <a:t>Factores Ambientales </a:t>
            </a:r>
          </a:p>
        </p:txBody>
      </p:sp>
    </p:spTree>
    <p:extLst>
      <p:ext uri="{BB962C8B-B14F-4D97-AF65-F5344CB8AC3E}">
        <p14:creationId xmlns:p14="http://schemas.microsoft.com/office/powerpoint/2010/main" val="3290405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056468" y="601133"/>
            <a:ext cx="6045105" cy="9906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5000">
                <a:solidFill>
                  <a:srgbClr val="000000"/>
                </a:solidFill>
                <a:latin typeface="Helvetica" panose="020B0604020202020204" pitchFamily="34" charset="0"/>
                <a:ea typeface="Calibri"/>
                <a:cs typeface="Helvetica" panose="020B0604020202020204" pitchFamily="34" charset="0"/>
                <a:sym typeface="Calibri"/>
              </a:rPr>
              <a:t>Noticias desde California</a:t>
            </a:r>
            <a:endParaRPr lang="en-US" sz="5000" dirty="0">
              <a:latin typeface="Helvetica" panose="020B0604020202020204" pitchFamily="34" charset="0"/>
              <a:cs typeface="Helvetica" panose="020B0604020202020204" pitchFamily="34" charset="0"/>
            </a:endParaRPr>
          </a:p>
        </p:txBody>
      </p:sp>
      <p:pic>
        <p:nvPicPr>
          <p:cNvPr id="3" name="Online Media 2" title="MUERTES POR CALOR">
            <a:hlinkClick r:id="" action="ppaction://media"/>
            <a:extLst>
              <a:ext uri="{FF2B5EF4-FFF2-40B4-BE49-F238E27FC236}">
                <a16:creationId xmlns:a16="http://schemas.microsoft.com/office/drawing/2014/main" id="{4C5DAA01-B82E-468A-B636-2BE20D2925FB}"/>
              </a:ext>
            </a:extLst>
          </p:cNvPr>
          <p:cNvPicPr>
            <a:picLocks noRot="1" noChangeAspect="1"/>
          </p:cNvPicPr>
          <p:nvPr>
            <a:videoFile r:link="rId1"/>
          </p:nvPr>
        </p:nvPicPr>
        <p:blipFill>
          <a:blip r:embed="rId4"/>
          <a:stretch>
            <a:fillRect/>
          </a:stretch>
        </p:blipFill>
        <p:spPr>
          <a:xfrm>
            <a:off x="3090427" y="1524000"/>
            <a:ext cx="6011146" cy="4508360"/>
          </a:xfrm>
          <a:prstGeom prst="rect">
            <a:avLst/>
          </a:prstGeom>
        </p:spPr>
      </p:pic>
      <p:sp>
        <p:nvSpPr>
          <p:cNvPr id="4" name="Rectangle 3">
            <a:extLst>
              <a:ext uri="{FF2B5EF4-FFF2-40B4-BE49-F238E27FC236}">
                <a16:creationId xmlns:a16="http://schemas.microsoft.com/office/drawing/2014/main" id="{0D8C90B7-9634-4D6E-B944-FA01096B82D9}"/>
              </a:ext>
            </a:extLst>
          </p:cNvPr>
          <p:cNvSpPr/>
          <p:nvPr/>
        </p:nvSpPr>
        <p:spPr>
          <a:xfrm>
            <a:off x="3925374" y="6167735"/>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https://youtu.be/wsXUGwFEt_U</a:t>
            </a:r>
          </a:p>
        </p:txBody>
      </p:sp>
    </p:spTree>
    <p:extLst>
      <p:ext uri="{BB962C8B-B14F-4D97-AF65-F5344CB8AC3E}">
        <p14:creationId xmlns:p14="http://schemas.microsoft.com/office/powerpoint/2010/main" val="17724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0922"/>
        </a:solidFill>
        <a:effectLst/>
      </p:bgPr>
    </p:bg>
    <p:spTree>
      <p:nvGrpSpPr>
        <p:cNvPr id="1" name=""/>
        <p:cNvGrpSpPr/>
        <p:nvPr/>
      </p:nvGrpSpPr>
      <p:grpSpPr>
        <a:xfrm>
          <a:off x="0" y="0"/>
          <a:ext cx="0" cy="0"/>
          <a:chOff x="0" y="0"/>
          <a:chExt cx="0" cy="0"/>
        </a:xfrm>
      </p:grpSpPr>
      <p:sp>
        <p:nvSpPr>
          <p:cNvPr id="4" name="Rectangle 3"/>
          <p:cNvSpPr/>
          <p:nvPr/>
        </p:nvSpPr>
        <p:spPr>
          <a:xfrm>
            <a:off x="1783923" y="216568"/>
            <a:ext cx="8624156" cy="661720"/>
          </a:xfrm>
          <a:prstGeom prst="rect">
            <a:avLst/>
          </a:prstGeom>
        </p:spPr>
        <p:txBody>
          <a:bodyPr wrap="none">
            <a:spAutoFit/>
          </a:bodyPr>
          <a:lstStyle/>
          <a:p>
            <a:r>
              <a:rPr lang="es-ES" sz="3700">
                <a:solidFill>
                  <a:schemeClr val="bg1"/>
                </a:solidFill>
              </a:rPr>
              <a:t>¿El trabajo al aire libre se ha incrementado?</a:t>
            </a:r>
            <a:endParaRPr lang="en-US" sz="3700">
              <a:solidFill>
                <a:schemeClr val="bg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3" name="TextBox 2"/>
          <p:cNvSpPr txBox="1"/>
          <p:nvPr/>
        </p:nvSpPr>
        <p:spPr>
          <a:xfrm>
            <a:off x="2209800" y="457200"/>
            <a:ext cx="6172200" cy="1569660"/>
          </a:xfrm>
          <a:prstGeom prst="rect">
            <a:avLst/>
          </a:prstGeom>
          <a:solidFill>
            <a:srgbClr val="3A0C24"/>
          </a:solidFill>
        </p:spPr>
        <p:txBody>
          <a:bodyPr wrap="square" rtlCol="0">
            <a:spAutoFit/>
          </a:bodyPr>
          <a:lstStyle/>
          <a:p>
            <a:r>
              <a:rPr lang="es-ES" sz="4800">
                <a:solidFill>
                  <a:srgbClr val="FF9A17"/>
                </a:solidFill>
                <a:latin typeface="HP Simplified" panose="020B0606020204020204" pitchFamily="34" charset="0"/>
              </a:rPr>
              <a:t>Los 10 años más calientes de la historia</a:t>
            </a:r>
            <a:endParaRPr lang="en-US" sz="4800">
              <a:solidFill>
                <a:srgbClr val="FF9A17"/>
              </a:solidFill>
              <a:latin typeface="HP Simplified" panose="020B0606020204020204" pitchFamily="34" charset="0"/>
            </a:endParaRPr>
          </a:p>
        </p:txBody>
      </p:sp>
    </p:spTree>
    <p:extLst>
      <p:ext uri="{BB962C8B-B14F-4D97-AF65-F5344CB8AC3E}">
        <p14:creationId xmlns:p14="http://schemas.microsoft.com/office/powerpoint/2010/main" val="879831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46544998"/>
              </p:ext>
            </p:extLst>
          </p:nvPr>
        </p:nvGraphicFramePr>
        <p:xfrm>
          <a:off x="1752600" y="152400"/>
          <a:ext cx="8610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929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46960" y="286605"/>
            <a:ext cx="7543800" cy="1016875"/>
          </a:xfrm>
          <a:prstGeom prst="rect">
            <a:avLst/>
          </a:prstGeom>
        </p:spPr>
        <p:txBody>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a:t>Calor de Esfuerzo</a:t>
            </a:r>
            <a:endParaRPr lang="es-PE" dirty="0"/>
          </a:p>
        </p:txBody>
      </p:sp>
      <p:sp>
        <p:nvSpPr>
          <p:cNvPr id="4" name="Rectangle 3"/>
          <p:cNvSpPr/>
          <p:nvPr/>
        </p:nvSpPr>
        <p:spPr>
          <a:xfrm>
            <a:off x="4114801" y="1072647"/>
            <a:ext cx="4259499"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Cargas excesivas y continuas</a:t>
            </a:r>
          </a:p>
        </p:txBody>
      </p:sp>
      <p:pic>
        <p:nvPicPr>
          <p:cNvPr id="3" name="Online Media 2" title="Cosecha de tomates en florida">
            <a:hlinkClick r:id="" action="ppaction://media"/>
            <a:extLst>
              <a:ext uri="{FF2B5EF4-FFF2-40B4-BE49-F238E27FC236}">
                <a16:creationId xmlns:a16="http://schemas.microsoft.com/office/drawing/2014/main" id="{A9EA8AA0-70F0-4FC5-8B25-1CA270206A21}"/>
              </a:ext>
            </a:extLst>
          </p:cNvPr>
          <p:cNvPicPr>
            <a:picLocks noRot="1" noChangeAspect="1"/>
          </p:cNvPicPr>
          <p:nvPr>
            <a:videoFile r:link="rId1"/>
          </p:nvPr>
        </p:nvPicPr>
        <p:blipFill>
          <a:blip r:embed="rId4"/>
          <a:stretch>
            <a:fillRect/>
          </a:stretch>
        </p:blipFill>
        <p:spPr>
          <a:xfrm>
            <a:off x="2319717" y="1752600"/>
            <a:ext cx="7552566" cy="4267200"/>
          </a:xfrm>
          <a:prstGeom prst="rect">
            <a:avLst/>
          </a:prstGeom>
        </p:spPr>
      </p:pic>
      <p:sp>
        <p:nvSpPr>
          <p:cNvPr id="5" name="Rectangle 4">
            <a:extLst>
              <a:ext uri="{FF2B5EF4-FFF2-40B4-BE49-F238E27FC236}">
                <a16:creationId xmlns:a16="http://schemas.microsoft.com/office/drawing/2014/main" id="{113AC941-45A8-422D-BB1E-3BAF566FC166}"/>
              </a:ext>
            </a:extLst>
          </p:cNvPr>
          <p:cNvSpPr/>
          <p:nvPr/>
        </p:nvSpPr>
        <p:spPr>
          <a:xfrm>
            <a:off x="3925374" y="6172200"/>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https://youtu.be/CsYLBzUbOQk</a:t>
            </a:r>
          </a:p>
        </p:txBody>
      </p:sp>
    </p:spTree>
    <p:extLst>
      <p:ext uri="{BB962C8B-B14F-4D97-AF65-F5344CB8AC3E}">
        <p14:creationId xmlns:p14="http://schemas.microsoft.com/office/powerpoint/2010/main" val="30304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46960" y="282140"/>
            <a:ext cx="7543800" cy="1016875"/>
          </a:xfrm>
          <a:prstGeom prst="rect">
            <a:avLst/>
          </a:prstGeom>
        </p:spPr>
        <p:txBody>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a:t>Calor de Esfuerzo</a:t>
            </a:r>
            <a:endParaRPr lang="es-PE" dirty="0"/>
          </a:p>
        </p:txBody>
      </p:sp>
      <p:sp>
        <p:nvSpPr>
          <p:cNvPr id="4" name="Rectangle 3"/>
          <p:cNvSpPr/>
          <p:nvPr/>
        </p:nvSpPr>
        <p:spPr>
          <a:xfrm>
            <a:off x="4114801" y="909935"/>
            <a:ext cx="4259499"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Movimiento rápido de brazos</a:t>
            </a:r>
          </a:p>
        </p:txBody>
      </p:sp>
      <p:pic>
        <p:nvPicPr>
          <p:cNvPr id="6" name="Online Media 5" title="Piscando naranjas">
            <a:hlinkClick r:id="" action="ppaction://media"/>
            <a:extLst>
              <a:ext uri="{FF2B5EF4-FFF2-40B4-BE49-F238E27FC236}">
                <a16:creationId xmlns:a16="http://schemas.microsoft.com/office/drawing/2014/main" id="{70E3CE7D-8C4B-4623-85EC-5312F593B7C3}"/>
              </a:ext>
            </a:extLst>
          </p:cNvPr>
          <p:cNvPicPr>
            <a:picLocks noRot="1" noChangeAspect="1"/>
          </p:cNvPicPr>
          <p:nvPr>
            <a:videoFile r:link="rId1"/>
          </p:nvPr>
        </p:nvPicPr>
        <p:blipFill rotWithShape="1">
          <a:blip r:embed="rId3"/>
          <a:srcRect l="29167" r="29167"/>
          <a:stretch/>
        </p:blipFill>
        <p:spPr>
          <a:xfrm>
            <a:off x="4410159" y="1524000"/>
            <a:ext cx="3371681" cy="4572000"/>
          </a:xfrm>
          <a:prstGeom prst="rect">
            <a:avLst/>
          </a:prstGeom>
        </p:spPr>
      </p:pic>
      <p:sp>
        <p:nvSpPr>
          <p:cNvPr id="5" name="Rectangle 4">
            <a:extLst>
              <a:ext uri="{FF2B5EF4-FFF2-40B4-BE49-F238E27FC236}">
                <a16:creationId xmlns:a16="http://schemas.microsoft.com/office/drawing/2014/main" id="{C04ABB24-1775-4E87-A3E8-442A8200AACB}"/>
              </a:ext>
            </a:extLst>
          </p:cNvPr>
          <p:cNvSpPr/>
          <p:nvPr/>
        </p:nvSpPr>
        <p:spPr>
          <a:xfrm>
            <a:off x="3925374" y="6167735"/>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https://youtu.be/CsYLBzUbOQk</a:t>
            </a:r>
          </a:p>
        </p:txBody>
      </p:sp>
    </p:spTree>
    <p:extLst>
      <p:ext uri="{BB962C8B-B14F-4D97-AF65-F5344CB8AC3E}">
        <p14:creationId xmlns:p14="http://schemas.microsoft.com/office/powerpoint/2010/main" val="13717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Cloud Callout 3"/>
          <p:cNvSpPr/>
          <p:nvPr/>
        </p:nvSpPr>
        <p:spPr>
          <a:xfrm rot="21018344">
            <a:off x="5615090" y="396566"/>
            <a:ext cx="4952059" cy="2853442"/>
          </a:xfrm>
          <a:prstGeom prst="cloudCallout">
            <a:avLst>
              <a:gd name="adj1" fmla="val -63048"/>
              <a:gd name="adj2" fmla="val 17033"/>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5" name="TextBox 4"/>
          <p:cNvSpPr txBox="1"/>
          <p:nvPr/>
        </p:nvSpPr>
        <p:spPr>
          <a:xfrm>
            <a:off x="6294773" y="1038459"/>
            <a:ext cx="3346465" cy="1569656"/>
          </a:xfrm>
          <a:prstGeom prst="rect">
            <a:avLst/>
          </a:prstGeom>
          <a:noFill/>
        </p:spPr>
        <p:txBody>
          <a:bodyPr wrap="square" lIns="91424" tIns="45718" rIns="91424" bIns="45718" rtlCol="0">
            <a:spAutoFit/>
          </a:bodyPr>
          <a:lstStyle/>
          <a:p>
            <a:pPr algn="ctr" defTabSz="914218"/>
            <a:r>
              <a:rPr lang="es-ES" sz="3200" dirty="0">
                <a:solidFill>
                  <a:srgbClr val="434342"/>
                </a:solidFill>
                <a:latin typeface="Tekton Pro" pitchFamily="34" charset="0"/>
              </a:rPr>
              <a:t>¿Qué otros </a:t>
            </a:r>
            <a:r>
              <a:rPr lang="es-ES" sz="3200" dirty="0" err="1">
                <a:solidFill>
                  <a:srgbClr val="434342"/>
                </a:solidFill>
                <a:latin typeface="Tekton Pro" pitchFamily="34" charset="0"/>
              </a:rPr>
              <a:t>factors</a:t>
            </a:r>
            <a:r>
              <a:rPr lang="es-ES" sz="3200" dirty="0">
                <a:solidFill>
                  <a:srgbClr val="434342"/>
                </a:solidFill>
                <a:latin typeface="Tekton Pro" pitchFamily="34" charset="0"/>
              </a:rPr>
              <a:t> afectan el cuerpo por el calor? </a:t>
            </a:r>
            <a:endParaRPr lang="en-US" sz="3200" dirty="0">
              <a:solidFill>
                <a:srgbClr val="434342"/>
              </a:solidFill>
              <a:latin typeface="Tekton Pro"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994" y="64051"/>
            <a:ext cx="8001000" cy="6793949"/>
          </a:xfrm>
          <a:prstGeom prst="rect">
            <a:avLst/>
          </a:prstGeom>
        </p:spPr>
      </p:pic>
    </p:spTree>
    <p:extLst>
      <p:ext uri="{BB962C8B-B14F-4D97-AF65-F5344CB8AC3E}">
        <p14:creationId xmlns:p14="http://schemas.microsoft.com/office/powerpoint/2010/main" val="1090443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33834183"/>
              </p:ext>
            </p:extLst>
          </p:nvPr>
        </p:nvGraphicFramePr>
        <p:xfrm>
          <a:off x="457200" y="1066800"/>
          <a:ext cx="11277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p:cNvSpPr txBox="1">
            <a:spLocks/>
          </p:cNvSpPr>
          <p:nvPr/>
        </p:nvSpPr>
        <p:spPr>
          <a:xfrm>
            <a:off x="2104521" y="152400"/>
            <a:ext cx="7886700" cy="1221790"/>
          </a:xfrm>
          <a:prstGeom prst="rect">
            <a:avLst/>
          </a:prstGeom>
        </p:spPr>
        <p:txBody>
          <a:bodyPr>
            <a:norm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a:t>Factores Personales</a:t>
            </a:r>
            <a:endParaRPr lang="en-US" sz="4800" dirty="0"/>
          </a:p>
        </p:txBody>
      </p:sp>
    </p:spTree>
    <p:extLst>
      <p:ext uri="{BB962C8B-B14F-4D97-AF65-F5344CB8AC3E}">
        <p14:creationId xmlns:p14="http://schemas.microsoft.com/office/powerpoint/2010/main" val="202907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5982" y="457200"/>
            <a:ext cx="2632503" cy="139233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79253" y="3016828"/>
            <a:ext cx="2361347" cy="2348345"/>
          </a:xfrm>
          <a:prstGeom prst="rect">
            <a:avLst/>
          </a:prstGeom>
        </p:spPr>
      </p:pic>
      <p:pic>
        <p:nvPicPr>
          <p:cNvPr id="13" name="Picture 12"/>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flipH="1">
            <a:off x="7696201" y="984392"/>
            <a:ext cx="2826707" cy="4700812"/>
          </a:xfrm>
          <a:prstGeom prst="rect">
            <a:avLst/>
          </a:prstGeom>
        </p:spPr>
      </p:pic>
      <p:sp>
        <p:nvSpPr>
          <p:cNvPr id="3" name="TextBox 2"/>
          <p:cNvSpPr txBox="1"/>
          <p:nvPr/>
        </p:nvSpPr>
        <p:spPr>
          <a:xfrm>
            <a:off x="6248400" y="1752601"/>
            <a:ext cx="1462260" cy="3170099"/>
          </a:xfrm>
          <a:prstGeom prst="rect">
            <a:avLst/>
          </a:prstGeom>
          <a:noFill/>
        </p:spPr>
        <p:txBody>
          <a:bodyPr wrap="none" rtlCol="0">
            <a:spAutoFit/>
          </a:bodyPr>
          <a:lstStyle/>
          <a:p>
            <a:r>
              <a:rPr lang="en-US" sz="20000" dirty="0">
                <a:solidFill>
                  <a:schemeClr val="accent1"/>
                </a:solidFill>
              </a:rPr>
              <a:t>=</a:t>
            </a:r>
          </a:p>
        </p:txBody>
      </p:sp>
      <p:pic>
        <p:nvPicPr>
          <p:cNvPr id="1027"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70462" y="4222172"/>
            <a:ext cx="1973139" cy="2286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92934" y="1849536"/>
            <a:ext cx="2632504" cy="1392336"/>
          </a:xfrm>
          <a:prstGeom prst="rect">
            <a:avLst/>
          </a:prstGeom>
        </p:spPr>
      </p:pic>
    </p:spTree>
    <p:extLst>
      <p:ext uri="{BB962C8B-B14F-4D97-AF65-F5344CB8AC3E}">
        <p14:creationId xmlns:p14="http://schemas.microsoft.com/office/powerpoint/2010/main" val="310778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A302E"/>
        </a:solidFill>
        <a:effectLst/>
      </p:bgPr>
    </p:bg>
    <p:spTree>
      <p:nvGrpSpPr>
        <p:cNvPr id="1" name=""/>
        <p:cNvGrpSpPr/>
        <p:nvPr/>
      </p:nvGrpSpPr>
      <p:grpSpPr>
        <a:xfrm>
          <a:off x="0" y="0"/>
          <a:ext cx="0" cy="0"/>
          <a:chOff x="0" y="0"/>
          <a:chExt cx="0" cy="0"/>
        </a:xfrm>
      </p:grpSpPr>
      <p:pic>
        <p:nvPicPr>
          <p:cNvPr id="3" name="Picture 2" descr="A bottle of wine on a table&#10;&#10;Description automatically generated">
            <a:extLst>
              <a:ext uri="{FF2B5EF4-FFF2-40B4-BE49-F238E27FC236}">
                <a16:creationId xmlns:a16="http://schemas.microsoft.com/office/drawing/2014/main" id="{F0D4DAC3-3337-4D20-900F-1FCAA67FF3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5621" y="1480130"/>
            <a:ext cx="9142379" cy="5377870"/>
          </a:xfrm>
          <a:prstGeom prst="rect">
            <a:avLst/>
          </a:prstGeom>
          <a:effectLst>
            <a:softEdge rad="127000"/>
          </a:effectLst>
        </p:spPr>
      </p:pic>
      <p:sp>
        <p:nvSpPr>
          <p:cNvPr id="4" name="Rectangle 3">
            <a:extLst>
              <a:ext uri="{FF2B5EF4-FFF2-40B4-BE49-F238E27FC236}">
                <a16:creationId xmlns:a16="http://schemas.microsoft.com/office/drawing/2014/main" id="{E01210FE-9C96-403C-924D-35E2219914A9}"/>
              </a:ext>
            </a:extLst>
          </p:cNvPr>
          <p:cNvSpPr/>
          <p:nvPr/>
        </p:nvSpPr>
        <p:spPr>
          <a:xfrm>
            <a:off x="9525000" y="4648200"/>
            <a:ext cx="457200" cy="152400"/>
          </a:xfrm>
          <a:prstGeom prst="rect">
            <a:avLst/>
          </a:prstGeom>
          <a:solidFill>
            <a:srgbClr val="F6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1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1273368"/>
            <a:ext cx="1941386" cy="409575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36881" y="990601"/>
            <a:ext cx="1906021" cy="446962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71626" y="1315613"/>
            <a:ext cx="1782485" cy="4277963"/>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67800" y="1334662"/>
            <a:ext cx="1451716" cy="4419600"/>
          </a:xfrm>
          <a:prstGeom prst="rect">
            <a:avLst/>
          </a:prstGeom>
        </p:spPr>
      </p:pic>
      <p:pic>
        <p:nvPicPr>
          <p:cNvPr id="2" name="Picture 1">
            <a:extLst>
              <a:ext uri="{FF2B5EF4-FFF2-40B4-BE49-F238E27FC236}">
                <a16:creationId xmlns:a16="http://schemas.microsoft.com/office/drawing/2014/main" id="{86E535A4-4298-447C-8C71-DDF9EDB1C32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18929" y="2360562"/>
            <a:ext cx="1733465" cy="3362325"/>
          </a:xfrm>
          <a:prstGeom prst="rect">
            <a:avLst/>
          </a:prstGeom>
        </p:spPr>
      </p:pic>
    </p:spTree>
    <p:extLst>
      <p:ext uri="{BB962C8B-B14F-4D97-AF65-F5344CB8AC3E}">
        <p14:creationId xmlns:p14="http://schemas.microsoft.com/office/powerpoint/2010/main" val="669015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 of food sitting on a pan&#10;&#10;Description automatically generated">
            <a:extLst>
              <a:ext uri="{FF2B5EF4-FFF2-40B4-BE49-F238E27FC236}">
                <a16:creationId xmlns:a16="http://schemas.microsoft.com/office/drawing/2014/main" id="{D4CE8DE6-CC21-4A01-B2E9-4D9FCC9774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158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86472871"/>
              </p:ext>
            </p:extLst>
          </p:nvPr>
        </p:nvGraphicFramePr>
        <p:xfrm>
          <a:off x="609600" y="304800"/>
          <a:ext cx="11125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43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27BAC2DD-7D5A-4C5B-8668-CF1336BB96DD}"/>
                                            </p:graphicEl>
                                          </p:spTgt>
                                        </p:tgtEl>
                                        <p:attrNameLst>
                                          <p:attrName>style.visibility</p:attrName>
                                        </p:attrNameLst>
                                      </p:cBhvr>
                                      <p:to>
                                        <p:strVal val="visible"/>
                                      </p:to>
                                    </p:set>
                                    <p:animEffect transition="in" filter="fade">
                                      <p:cBhvr>
                                        <p:cTn id="7" dur="500"/>
                                        <p:tgtEl>
                                          <p:spTgt spid="2">
                                            <p:graphicEl>
                                              <a:dgm id="{27BAC2DD-7D5A-4C5B-8668-CF1336BB96D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E60DB5AC-203B-4DA7-AED4-0A81A276D541}"/>
                                            </p:graphicEl>
                                          </p:spTgt>
                                        </p:tgtEl>
                                        <p:attrNameLst>
                                          <p:attrName>style.visibility</p:attrName>
                                        </p:attrNameLst>
                                      </p:cBhvr>
                                      <p:to>
                                        <p:strVal val="visible"/>
                                      </p:to>
                                    </p:set>
                                    <p:animEffect transition="in" filter="fade">
                                      <p:cBhvr>
                                        <p:cTn id="12" dur="500"/>
                                        <p:tgtEl>
                                          <p:spTgt spid="2">
                                            <p:graphicEl>
                                              <a:dgm id="{E60DB5AC-203B-4DA7-AED4-0A81A276D54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8C2E0237-9819-40D0-A72F-F8C29580A7D4}"/>
                                            </p:graphicEl>
                                          </p:spTgt>
                                        </p:tgtEl>
                                        <p:attrNameLst>
                                          <p:attrName>style.visibility</p:attrName>
                                        </p:attrNameLst>
                                      </p:cBhvr>
                                      <p:to>
                                        <p:strVal val="visible"/>
                                      </p:to>
                                    </p:set>
                                    <p:animEffect transition="in" filter="fade">
                                      <p:cBhvr>
                                        <p:cTn id="15" dur="500"/>
                                        <p:tgtEl>
                                          <p:spTgt spid="2">
                                            <p:graphicEl>
                                              <a:dgm id="{8C2E0237-9819-40D0-A72F-F8C29580A7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9C56D22D-9BB9-49CA-BB15-74704226AE12}"/>
                                            </p:graphicEl>
                                          </p:spTgt>
                                        </p:tgtEl>
                                        <p:attrNameLst>
                                          <p:attrName>style.visibility</p:attrName>
                                        </p:attrNameLst>
                                      </p:cBhvr>
                                      <p:to>
                                        <p:strVal val="visible"/>
                                      </p:to>
                                    </p:set>
                                    <p:animEffect transition="in" filter="fade">
                                      <p:cBhvr>
                                        <p:cTn id="20" dur="500"/>
                                        <p:tgtEl>
                                          <p:spTgt spid="2">
                                            <p:graphicEl>
                                              <a:dgm id="{9C56D22D-9BB9-49CA-BB15-74704226AE1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C8EC6BD3-2676-4BFC-B40E-D3F2270CB093}"/>
                                            </p:graphicEl>
                                          </p:spTgt>
                                        </p:tgtEl>
                                        <p:attrNameLst>
                                          <p:attrName>style.visibility</p:attrName>
                                        </p:attrNameLst>
                                      </p:cBhvr>
                                      <p:to>
                                        <p:strVal val="visible"/>
                                      </p:to>
                                    </p:set>
                                    <p:animEffect transition="in" filter="fade">
                                      <p:cBhvr>
                                        <p:cTn id="23" dur="500"/>
                                        <p:tgtEl>
                                          <p:spTgt spid="2">
                                            <p:graphicEl>
                                              <a:dgm id="{C8EC6BD3-2676-4BFC-B40E-D3F2270CB09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EC43377F-DA07-46E8-B62D-1CFBAA5609DF}"/>
                                            </p:graphicEl>
                                          </p:spTgt>
                                        </p:tgtEl>
                                        <p:attrNameLst>
                                          <p:attrName>style.visibility</p:attrName>
                                        </p:attrNameLst>
                                      </p:cBhvr>
                                      <p:to>
                                        <p:strVal val="visible"/>
                                      </p:to>
                                    </p:set>
                                    <p:animEffect transition="in" filter="fade">
                                      <p:cBhvr>
                                        <p:cTn id="28" dur="500"/>
                                        <p:tgtEl>
                                          <p:spTgt spid="2">
                                            <p:graphicEl>
                                              <a:dgm id="{EC43377F-DA07-46E8-B62D-1CFBAA5609D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2C94A768-0CD5-43A9-B7F5-CE799D0F4E9E}"/>
                                            </p:graphicEl>
                                          </p:spTgt>
                                        </p:tgtEl>
                                        <p:attrNameLst>
                                          <p:attrName>style.visibility</p:attrName>
                                        </p:attrNameLst>
                                      </p:cBhvr>
                                      <p:to>
                                        <p:strVal val="visible"/>
                                      </p:to>
                                    </p:set>
                                    <p:animEffect transition="in" filter="fade">
                                      <p:cBhvr>
                                        <p:cTn id="31" dur="500"/>
                                        <p:tgtEl>
                                          <p:spTgt spid="2">
                                            <p:graphicEl>
                                              <a:dgm id="{2C94A768-0CD5-43A9-B7F5-CE799D0F4E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te of food&#10;&#10;Description automatically generated">
            <a:extLst>
              <a:ext uri="{FF2B5EF4-FFF2-40B4-BE49-F238E27FC236}">
                <a16:creationId xmlns:a16="http://schemas.microsoft.com/office/drawing/2014/main" id="{5BF11789-21C0-4F07-8C53-90092331CE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0" y="0"/>
            <a:ext cx="12192000" cy="6858000"/>
          </a:xfrm>
          <a:prstGeom prst="rect">
            <a:avLst/>
          </a:prstGeom>
        </p:spPr>
      </p:pic>
    </p:spTree>
    <p:extLst>
      <p:ext uri="{BB962C8B-B14F-4D97-AF65-F5344CB8AC3E}">
        <p14:creationId xmlns:p14="http://schemas.microsoft.com/office/powerpoint/2010/main" val="253394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p:nvSpPr>
        <p:spPr>
          <a:xfrm>
            <a:off x="2057401" y="457201"/>
            <a:ext cx="7927171" cy="1015663"/>
          </a:xfrm>
          <a:prstGeom prst="rect">
            <a:avLst/>
          </a:prstGeom>
        </p:spPr>
        <p:txBody>
          <a:bodyPr wrap="none">
            <a:spAutoFit/>
          </a:bodyPr>
          <a:lstStyle/>
          <a:p>
            <a:pPr algn="ctr"/>
            <a:r>
              <a:rPr lang="en-US" sz="600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Aclimatándose al calor</a:t>
            </a:r>
            <a:endParaRPr lang="en-US" sz="6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3797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780758"/>
            <a:ext cx="9144000" cy="6077243"/>
          </a:xfrm>
          <a:prstGeom prst="rect">
            <a:avLst/>
          </a:prstGeom>
        </p:spPr>
      </p:pic>
      <p:sp>
        <p:nvSpPr>
          <p:cNvPr id="3" name="Cloud Callout 2"/>
          <p:cNvSpPr/>
          <p:nvPr/>
        </p:nvSpPr>
        <p:spPr>
          <a:xfrm rot="21018344">
            <a:off x="6480277" y="188001"/>
            <a:ext cx="4713537" cy="3592503"/>
          </a:xfrm>
          <a:prstGeom prst="cloudCallout">
            <a:avLst>
              <a:gd name="adj1" fmla="val -74021"/>
              <a:gd name="adj2" fmla="val -3725"/>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4" name="TextBox 3"/>
          <p:cNvSpPr txBox="1"/>
          <p:nvPr/>
        </p:nvSpPr>
        <p:spPr>
          <a:xfrm>
            <a:off x="6553200" y="1143000"/>
            <a:ext cx="4170315" cy="1569656"/>
          </a:xfrm>
          <a:prstGeom prst="rect">
            <a:avLst/>
          </a:prstGeom>
          <a:noFill/>
        </p:spPr>
        <p:txBody>
          <a:bodyPr wrap="square" lIns="91424" tIns="45718" rIns="91424" bIns="45718" rtlCol="0">
            <a:spAutoFit/>
          </a:bodyPr>
          <a:lstStyle/>
          <a:p>
            <a:pPr algn="ctr" defTabSz="914218"/>
            <a:r>
              <a:rPr lang="es-ES" sz="3200" dirty="0">
                <a:solidFill>
                  <a:srgbClr val="434342"/>
                </a:solidFill>
                <a:latin typeface="Tekton Pro" pitchFamily="34" charset="0"/>
              </a:rPr>
              <a:t>¿Cómo puede protegerse mientras está trabajando?</a:t>
            </a:r>
          </a:p>
        </p:txBody>
      </p:sp>
    </p:spTree>
    <p:extLst>
      <p:ext uri="{BB962C8B-B14F-4D97-AF65-F5344CB8AC3E}">
        <p14:creationId xmlns:p14="http://schemas.microsoft.com/office/powerpoint/2010/main" val="97819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934200"/>
          </a:xfrm>
          <a:prstGeom prst="rect">
            <a:avLst/>
          </a:prstGeom>
        </p:spPr>
      </p:pic>
    </p:spTree>
    <p:extLst>
      <p:ext uri="{BB962C8B-B14F-4D97-AF65-F5344CB8AC3E}">
        <p14:creationId xmlns:p14="http://schemas.microsoft.com/office/powerpoint/2010/main" val="3567285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86" y="326968"/>
            <a:ext cx="12197186" cy="6531032"/>
          </a:xfrm>
          <a:prstGeom prst="rect">
            <a:avLst/>
          </a:prstGeom>
        </p:spPr>
      </p:pic>
      <p:sp>
        <p:nvSpPr>
          <p:cNvPr id="4" name="Rectangle 3"/>
          <p:cNvSpPr/>
          <p:nvPr/>
        </p:nvSpPr>
        <p:spPr>
          <a:xfrm>
            <a:off x="-5186" y="0"/>
            <a:ext cx="12197186" cy="1938992"/>
          </a:xfrm>
          <a:prstGeom prst="rect">
            <a:avLst/>
          </a:prstGeom>
          <a:solidFill>
            <a:srgbClr val="4F81BD"/>
          </a:solidFill>
          <a:ln>
            <a:noFill/>
          </a:ln>
          <a:effectLst/>
        </p:spPr>
        <p:txBody>
          <a:bodyPr wrap="square">
            <a:spAutoFit/>
          </a:bodyPr>
          <a:lstStyle/>
          <a:p>
            <a:pPr lvl="1" algn="ctr"/>
            <a:r>
              <a:rPr lang="es-ES" sz="6000" dirty="0">
                <a:solidFill>
                  <a:schemeClr val="bg1"/>
                </a:solidFill>
                <a:effectLst>
                  <a:outerShdw blurRad="38100" dist="38100" dir="2700000" algn="tl">
                    <a:srgbClr val="000000">
                      <a:alpha val="43137"/>
                    </a:srgbClr>
                  </a:outerShdw>
                </a:effectLst>
              </a:rPr>
              <a:t>Parar de trabajar y descansar en un lugar fresco</a:t>
            </a:r>
          </a:p>
        </p:txBody>
      </p:sp>
    </p:spTree>
    <p:extLst>
      <p:ext uri="{BB962C8B-B14F-4D97-AF65-F5344CB8AC3E}">
        <p14:creationId xmlns:p14="http://schemas.microsoft.com/office/powerpoint/2010/main" val="24378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1"/>
          <p:cNvSpPr txBox="1">
            <a:spLocks/>
          </p:cNvSpPr>
          <p:nvPr/>
        </p:nvSpPr>
        <p:spPr>
          <a:xfrm>
            <a:off x="4648200" y="85108"/>
            <a:ext cx="59111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0000"/>
                </a:solidFill>
                <a:latin typeface="Helvetica" panose="020B0604020202020204" pitchFamily="34" charset="0"/>
                <a:cs typeface="Helvetica" panose="020B0604020202020204" pitchFamily="34" charset="0"/>
              </a:rPr>
              <a:t>¿</a:t>
            </a:r>
            <a:r>
              <a:rPr lang="en-US" dirty="0" err="1">
                <a:solidFill>
                  <a:srgbClr val="000000"/>
                </a:solidFill>
                <a:latin typeface="Helvetica" panose="020B0604020202020204" pitchFamily="34" charset="0"/>
                <a:cs typeface="Helvetica" panose="020B0604020202020204" pitchFamily="34" charset="0"/>
              </a:rPr>
              <a:t>Está</a:t>
            </a:r>
            <a:r>
              <a:rPr lang="en-US" dirty="0">
                <a:solidFill>
                  <a:srgbClr val="000000"/>
                </a:solidFill>
                <a:latin typeface="Helvetica" panose="020B0604020202020204" pitchFamily="34" charset="0"/>
                <a:cs typeface="Helvetica" panose="020B0604020202020204" pitchFamily="34" charset="0"/>
              </a:rPr>
              <a:t> </a:t>
            </a:r>
            <a:r>
              <a:rPr lang="en-US" dirty="0" err="1">
                <a:solidFill>
                  <a:srgbClr val="000000"/>
                </a:solidFill>
                <a:latin typeface="Helvetica" panose="020B0604020202020204" pitchFamily="34" charset="0"/>
                <a:cs typeface="Helvetica" panose="020B0604020202020204" pitchFamily="34" charset="0"/>
              </a:rPr>
              <a:t>este</a:t>
            </a:r>
            <a:r>
              <a:rPr lang="en-US" dirty="0">
                <a:solidFill>
                  <a:srgbClr val="000000"/>
                </a:solidFill>
                <a:latin typeface="Helvetica" panose="020B0604020202020204" pitchFamily="34" charset="0"/>
                <a:cs typeface="Helvetica" panose="020B0604020202020204" pitchFamily="34" charset="0"/>
              </a:rPr>
              <a:t> </a:t>
            </a:r>
            <a:r>
              <a:rPr lang="en-US" dirty="0" err="1">
                <a:solidFill>
                  <a:srgbClr val="000000"/>
                </a:solidFill>
                <a:latin typeface="Helvetica" panose="020B0604020202020204" pitchFamily="34" charset="0"/>
                <a:cs typeface="Helvetica" panose="020B0604020202020204" pitchFamily="34" charset="0"/>
              </a:rPr>
              <a:t>trabajador</a:t>
            </a:r>
            <a:r>
              <a:rPr lang="en-US" dirty="0">
                <a:solidFill>
                  <a:srgbClr val="000000"/>
                </a:solidFill>
                <a:latin typeface="Helvetica" panose="020B0604020202020204" pitchFamily="34" charset="0"/>
                <a:cs typeface="Helvetica" panose="020B0604020202020204" pitchFamily="34" charset="0"/>
              </a:rPr>
              <a:t> </a:t>
            </a:r>
            <a:r>
              <a:rPr lang="en-US" dirty="0" err="1">
                <a:solidFill>
                  <a:srgbClr val="000000"/>
                </a:solidFill>
                <a:latin typeface="Helvetica" panose="020B0604020202020204" pitchFamily="34" charset="0"/>
                <a:cs typeface="Helvetica" panose="020B0604020202020204" pitchFamily="34" charset="0"/>
              </a:rPr>
              <a:t>en</a:t>
            </a:r>
            <a:r>
              <a:rPr lang="en-US" dirty="0">
                <a:solidFill>
                  <a:srgbClr val="000000"/>
                </a:solidFill>
                <a:latin typeface="Helvetica" panose="020B0604020202020204" pitchFamily="34" charset="0"/>
                <a:cs typeface="Helvetica" panose="020B0604020202020204" pitchFamily="34" charset="0"/>
              </a:rPr>
              <a:t> </a:t>
            </a:r>
            <a:r>
              <a:rPr lang="en-US" dirty="0" err="1">
                <a:solidFill>
                  <a:srgbClr val="000000"/>
                </a:solidFill>
                <a:latin typeface="Helvetica" panose="020B0604020202020204" pitchFamily="34" charset="0"/>
                <a:cs typeface="Helvetica" panose="020B0604020202020204" pitchFamily="34" charset="0"/>
              </a:rPr>
              <a:t>riesgo</a:t>
            </a:r>
            <a:r>
              <a:rPr lang="en-US" dirty="0">
                <a:solidFill>
                  <a:srgbClr val="000000"/>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59967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txBox="1">
            <a:spLocks/>
          </p:cNvSpPr>
          <p:nvPr/>
        </p:nvSpPr>
        <p:spPr>
          <a:xfrm>
            <a:off x="6965623" y="304800"/>
            <a:ext cx="5257800" cy="856396"/>
          </a:xfrm>
          <a:prstGeom prst="rect">
            <a:avLst/>
          </a:prstGeom>
        </p:spPr>
        <p:txBody>
          <a:bodyPr>
            <a:normAutofit fontScale="62500" lnSpcReduction="20000"/>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sz="6000" dirty="0" err="1"/>
              <a:t>Vestidos</a:t>
            </a:r>
            <a:r>
              <a:rPr lang="en-US" sz="6000" dirty="0"/>
              <a:t> contra </a:t>
            </a:r>
            <a:r>
              <a:rPr lang="en-US" sz="6000" dirty="0" err="1"/>
              <a:t>el</a:t>
            </a:r>
            <a:r>
              <a:rPr lang="en-US" sz="6000" dirty="0"/>
              <a:t> </a:t>
            </a:r>
            <a:r>
              <a:rPr lang="en-US" sz="6000" dirty="0" err="1"/>
              <a:t>calor</a:t>
            </a:r>
            <a:endParaRPr lang="en-US" sz="6000" dirty="0"/>
          </a:p>
        </p:txBody>
      </p:sp>
    </p:spTree>
    <p:extLst>
      <p:ext uri="{BB962C8B-B14F-4D97-AF65-F5344CB8AC3E}">
        <p14:creationId xmlns:p14="http://schemas.microsoft.com/office/powerpoint/2010/main" val="2353851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1936"/>
            <a:ext cx="12192000" cy="6846064"/>
          </a:xfrm>
          <a:prstGeom prst="rect">
            <a:avLst/>
          </a:prstGeom>
        </p:spPr>
      </p:pic>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1143000" y="1435864"/>
            <a:ext cx="9525000" cy="5410200"/>
          </a:xfrm>
          <a:prstGeom prst="rect">
            <a:avLst/>
          </a:prstGeom>
        </p:spPr>
      </p:pic>
      <p:sp>
        <p:nvSpPr>
          <p:cNvPr id="2" name="Rectangle 1"/>
          <p:cNvSpPr/>
          <p:nvPr/>
        </p:nvSpPr>
        <p:spPr>
          <a:xfrm>
            <a:off x="152400" y="164335"/>
            <a:ext cx="6890322" cy="3785652"/>
          </a:xfrm>
          <a:prstGeom prst="rect">
            <a:avLst/>
          </a:prstGeom>
        </p:spPr>
        <p:txBody>
          <a:bodyPr wrap="square">
            <a:spAutoFit/>
          </a:bodyPr>
          <a:lstStyle/>
          <a:p>
            <a:r>
              <a:rPr lang="en-US" sz="6000" dirty="0" err="1">
                <a:solidFill>
                  <a:schemeClr val="tx1">
                    <a:lumMod val="85000"/>
                    <a:lumOff val="15000"/>
                  </a:schemeClr>
                </a:solidFill>
                <a:latin typeface="Helvetica" panose="020B0604020202020204" pitchFamily="34" charset="0"/>
                <a:cs typeface="Helvetica" panose="020B0604020202020204" pitchFamily="34" charset="0"/>
              </a:rPr>
              <a:t>Síntomas</a:t>
            </a:r>
            <a:r>
              <a:rPr lang="en-US" sz="6000" dirty="0">
                <a:solidFill>
                  <a:schemeClr val="tx1">
                    <a:lumMod val="85000"/>
                    <a:lumOff val="15000"/>
                  </a:schemeClr>
                </a:solidFill>
                <a:latin typeface="Helvetica" panose="020B0604020202020204" pitchFamily="34" charset="0"/>
                <a:cs typeface="Helvetica" panose="020B0604020202020204" pitchFamily="34" charset="0"/>
              </a:rPr>
              <a:t> de </a:t>
            </a:r>
            <a:r>
              <a:rPr lang="en-US" sz="6000" dirty="0" err="1">
                <a:solidFill>
                  <a:schemeClr val="tx1">
                    <a:lumMod val="85000"/>
                    <a:lumOff val="15000"/>
                  </a:schemeClr>
                </a:solidFill>
                <a:latin typeface="Helvetica" panose="020B0604020202020204" pitchFamily="34" charset="0"/>
                <a:cs typeface="Helvetica" panose="020B0604020202020204" pitchFamily="34" charset="0"/>
              </a:rPr>
              <a:t>enfermedades</a:t>
            </a:r>
            <a:r>
              <a:rPr lang="en-US" sz="6000" dirty="0">
                <a:solidFill>
                  <a:schemeClr val="tx1">
                    <a:lumMod val="85000"/>
                    <a:lumOff val="15000"/>
                  </a:schemeClr>
                </a:solidFill>
                <a:latin typeface="Helvetica" panose="020B0604020202020204" pitchFamily="34" charset="0"/>
                <a:cs typeface="Helvetica" panose="020B0604020202020204" pitchFamily="34" charset="0"/>
              </a:rPr>
              <a:t> </a:t>
            </a:r>
            <a:r>
              <a:rPr lang="en-US" sz="6000" dirty="0" err="1">
                <a:solidFill>
                  <a:schemeClr val="tx1">
                    <a:lumMod val="85000"/>
                    <a:lumOff val="15000"/>
                  </a:schemeClr>
                </a:solidFill>
                <a:latin typeface="Helvetica" panose="020B0604020202020204" pitchFamily="34" charset="0"/>
                <a:cs typeface="Helvetica" panose="020B0604020202020204" pitchFamily="34" charset="0"/>
              </a:rPr>
              <a:t>causadas</a:t>
            </a:r>
            <a:r>
              <a:rPr lang="en-US" sz="6000" dirty="0">
                <a:solidFill>
                  <a:schemeClr val="tx1">
                    <a:lumMod val="85000"/>
                    <a:lumOff val="15000"/>
                  </a:schemeClr>
                </a:solidFill>
                <a:latin typeface="Helvetica" panose="020B0604020202020204" pitchFamily="34" charset="0"/>
                <a:cs typeface="Helvetica" panose="020B0604020202020204" pitchFamily="34" charset="0"/>
              </a:rPr>
              <a:t> </a:t>
            </a:r>
            <a:r>
              <a:rPr lang="en-US" sz="6000" dirty="0" err="1">
                <a:solidFill>
                  <a:schemeClr val="tx1">
                    <a:lumMod val="85000"/>
                    <a:lumOff val="15000"/>
                  </a:schemeClr>
                </a:solidFill>
                <a:latin typeface="Helvetica" panose="020B0604020202020204" pitchFamily="34" charset="0"/>
                <a:cs typeface="Helvetica" panose="020B0604020202020204" pitchFamily="34" charset="0"/>
              </a:rPr>
              <a:t>por</a:t>
            </a:r>
            <a:r>
              <a:rPr lang="en-US" sz="6000" dirty="0">
                <a:solidFill>
                  <a:schemeClr val="tx1">
                    <a:lumMod val="85000"/>
                    <a:lumOff val="15000"/>
                  </a:schemeClr>
                </a:solidFill>
                <a:latin typeface="Helvetica" panose="020B0604020202020204" pitchFamily="34" charset="0"/>
                <a:cs typeface="Helvetica" panose="020B0604020202020204" pitchFamily="34" charset="0"/>
              </a:rPr>
              <a:t> el </a:t>
            </a:r>
            <a:r>
              <a:rPr lang="en-US" sz="6000" dirty="0" err="1">
                <a:solidFill>
                  <a:schemeClr val="tx1">
                    <a:lumMod val="85000"/>
                    <a:lumOff val="15000"/>
                  </a:schemeClr>
                </a:solidFill>
                <a:latin typeface="Helvetica" panose="020B0604020202020204" pitchFamily="34" charset="0"/>
                <a:cs typeface="Helvetica" panose="020B0604020202020204" pitchFamily="34" charset="0"/>
              </a:rPr>
              <a:t>calor</a:t>
            </a:r>
            <a:endParaRPr lang="en-US" sz="3400" dirty="0">
              <a:latin typeface="Helvetica" panose="020B0604020202020204" pitchFamily="34" charset="0"/>
              <a:cs typeface="Helvetica" panose="020B0604020202020204" pitchFamily="34" charset="0"/>
            </a:endParaRPr>
          </a:p>
        </p:txBody>
      </p:sp>
      <p:sp>
        <p:nvSpPr>
          <p:cNvPr id="5" name="TextBox 4"/>
          <p:cNvSpPr txBox="1"/>
          <p:nvPr/>
        </p:nvSpPr>
        <p:spPr>
          <a:xfrm>
            <a:off x="7924800" y="1995429"/>
            <a:ext cx="1175322"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rPr>
              <a:t>Golpe</a:t>
            </a:r>
          </a:p>
        </p:txBody>
      </p:sp>
      <p:sp>
        <p:nvSpPr>
          <p:cNvPr id="6" name="TextBox 5"/>
          <p:cNvSpPr txBox="1"/>
          <p:nvPr/>
        </p:nvSpPr>
        <p:spPr>
          <a:xfrm>
            <a:off x="5943600" y="3657601"/>
            <a:ext cx="1177310" cy="584775"/>
          </a:xfrm>
          <a:prstGeom prst="rect">
            <a:avLst/>
          </a:prstGeom>
          <a:noFill/>
        </p:spPr>
        <p:txBody>
          <a:bodyPr wrap="none" rtlCol="0">
            <a:spAutoFit/>
          </a:bodyPr>
          <a:lstStyle/>
          <a:p>
            <a:r>
              <a:rPr lang="en-US" sz="3200" dirty="0" err="1">
                <a:solidFill>
                  <a:schemeClr val="bg1"/>
                </a:solidFill>
                <a:effectLst>
                  <a:outerShdw blurRad="38100" dist="38100" dir="2700000" algn="tl">
                    <a:srgbClr val="000000">
                      <a:alpha val="43137"/>
                    </a:srgbClr>
                  </a:outerShdw>
                </a:effectLst>
              </a:rPr>
              <a:t>Estrez</a:t>
            </a:r>
            <a:endParaRPr lang="en-US" sz="32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3440388" y="5596166"/>
            <a:ext cx="1939377" cy="584775"/>
          </a:xfrm>
          <a:prstGeom prst="rect">
            <a:avLst/>
          </a:prstGeom>
          <a:noFill/>
        </p:spPr>
        <p:txBody>
          <a:bodyPr wrap="none" rtlCol="0">
            <a:spAutoFit/>
          </a:bodyPr>
          <a:lstStyle/>
          <a:p>
            <a:r>
              <a:rPr lang="en-US" sz="3200" dirty="0" err="1">
                <a:solidFill>
                  <a:schemeClr val="bg1"/>
                </a:solidFill>
                <a:effectLst>
                  <a:outerShdw blurRad="38100" dist="38100" dir="2700000" algn="tl">
                    <a:srgbClr val="000000">
                      <a:alpha val="43137"/>
                    </a:srgbClr>
                  </a:outerShdw>
                </a:effectLst>
              </a:rPr>
              <a:t>Calambres</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1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15341">
            <a:off x="2457984" y="933984"/>
            <a:ext cx="5160150" cy="5160150"/>
          </a:xfrm>
          <a:prstGeom prst="rect">
            <a:avLst/>
          </a:prstGeom>
        </p:spPr>
      </p:pic>
      <p:sp>
        <p:nvSpPr>
          <p:cNvPr id="7" name="Title 1"/>
          <p:cNvSpPr txBox="1">
            <a:spLocks/>
          </p:cNvSpPr>
          <p:nvPr/>
        </p:nvSpPr>
        <p:spPr>
          <a:xfrm>
            <a:off x="1981200" y="5334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a:solidFill>
                  <a:schemeClr val="tx2"/>
                </a:solidFill>
              </a:rPr>
              <a:t>Calambres</a:t>
            </a:r>
            <a:endParaRPr lang="en-US" sz="5400" dirty="0">
              <a:solidFill>
                <a:schemeClr val="tx2"/>
              </a:solidFill>
            </a:endParaRPr>
          </a:p>
        </p:txBody>
      </p:sp>
    </p:spTree>
    <p:extLst>
      <p:ext uri="{BB962C8B-B14F-4D97-AF65-F5344CB8AC3E}">
        <p14:creationId xmlns:p14="http://schemas.microsoft.com/office/powerpoint/2010/main" val="197892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25924" y="5181600"/>
            <a:ext cx="5867400" cy="1261884"/>
          </a:xfrm>
          <a:prstGeom prst="rect">
            <a:avLst/>
          </a:prstGeom>
          <a:gradFill flip="none" rotWithShape="1">
            <a:gsLst>
              <a:gs pos="0">
                <a:schemeClr val="tx1">
                  <a:lumMod val="65000"/>
                  <a:lumOff val="35000"/>
                  <a:alpha val="83000"/>
                </a:schemeClr>
              </a:gs>
              <a:gs pos="50000">
                <a:schemeClr val="tx1">
                  <a:lumMod val="65000"/>
                  <a:lumOff val="35000"/>
                  <a:alpha val="78000"/>
                </a:schemeClr>
              </a:gs>
              <a:gs pos="100000">
                <a:schemeClr val="bg1">
                  <a:lumMod val="75000"/>
                  <a:alpha val="61000"/>
                </a:schemeClr>
              </a:gs>
            </a:gsLst>
            <a:lin ang="0" scaled="1"/>
            <a:tileRect/>
          </a:gradFill>
          <a:effectLst>
            <a:softEdge rad="31750"/>
          </a:effectLst>
        </p:spPr>
        <p:txBody>
          <a:bodyPr wrap="square">
            <a:spAutoFit/>
          </a:bodyPr>
          <a:lstStyle/>
          <a:p>
            <a:pPr lvl="1"/>
            <a:r>
              <a:rPr lang="es-ES" sz="3800">
                <a:solidFill>
                  <a:schemeClr val="bg1"/>
                </a:solidFill>
                <a:effectLst>
                  <a:outerShdw blurRad="38100" dist="38100" dir="2700000" algn="tl">
                    <a:srgbClr val="000000">
                      <a:alpha val="43137"/>
                    </a:srgbClr>
                  </a:outerShdw>
                </a:effectLst>
              </a:rPr>
              <a:t>Calambres en piernas, brazos, y abdomen</a:t>
            </a:r>
            <a:endParaRPr lang="es-ES" sz="3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518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Cloud Callout 3"/>
          <p:cNvSpPr/>
          <p:nvPr/>
        </p:nvSpPr>
        <p:spPr>
          <a:xfrm rot="21018344">
            <a:off x="6323529" y="352001"/>
            <a:ext cx="4407804" cy="4221255"/>
          </a:xfrm>
          <a:prstGeom prst="cloudCallout">
            <a:avLst>
              <a:gd name="adj1" fmla="val -55610"/>
              <a:gd name="adj2" fmla="val 20919"/>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5" name="TextBox 4"/>
          <p:cNvSpPr txBox="1"/>
          <p:nvPr/>
        </p:nvSpPr>
        <p:spPr>
          <a:xfrm>
            <a:off x="6477000" y="1143001"/>
            <a:ext cx="3886200" cy="2800763"/>
          </a:xfrm>
          <a:prstGeom prst="rect">
            <a:avLst/>
          </a:prstGeom>
          <a:noFill/>
        </p:spPr>
        <p:txBody>
          <a:bodyPr wrap="square" lIns="91424" tIns="45718" rIns="91424" bIns="45718" rtlCol="0">
            <a:spAutoFit/>
          </a:bodyPr>
          <a:lstStyle/>
          <a:p>
            <a:pPr algn="ctr" defTabSz="914218"/>
            <a:r>
              <a:rPr lang="es-ES" sz="4400" dirty="0">
                <a:solidFill>
                  <a:srgbClr val="434342"/>
                </a:solidFill>
                <a:latin typeface="Tekton Pro" pitchFamily="34" charset="0"/>
              </a:rPr>
              <a:t>¿Qué son </a:t>
            </a:r>
            <a:r>
              <a:rPr lang="es-ES" sz="4400">
                <a:solidFill>
                  <a:srgbClr val="434342"/>
                </a:solidFill>
                <a:latin typeface="Tekton Pro" pitchFamily="34" charset="0"/>
              </a:rPr>
              <a:t>las enfermedades causadas </a:t>
            </a:r>
            <a:r>
              <a:rPr lang="es-ES" sz="4400" dirty="0">
                <a:solidFill>
                  <a:srgbClr val="434342"/>
                </a:solidFill>
                <a:latin typeface="Tekton Pro" pitchFamily="34" charset="0"/>
              </a:rPr>
              <a:t>por calor? </a:t>
            </a:r>
            <a:endParaRPr lang="en-US" sz="4400" dirty="0">
              <a:solidFill>
                <a:srgbClr val="434342"/>
              </a:solidFill>
              <a:latin typeface="Tekton Pro"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1" y="1219200"/>
            <a:ext cx="7805217" cy="5655733"/>
          </a:xfrm>
          <a:prstGeom prst="rect">
            <a:avLst/>
          </a:prstGeom>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215832">
            <a:off x="3733800" y="1577009"/>
            <a:ext cx="1388008" cy="1388008"/>
          </a:xfrm>
          <a:prstGeom prst="rect">
            <a:avLst/>
          </a:prstGeom>
          <a:scene3d>
            <a:camera prst="perspectiveRelaxed" fov="3900000">
              <a:rot lat="19800000" lon="0" rev="0"/>
            </a:camera>
            <a:lightRig rig="threePt" dir="t"/>
          </a:scene3d>
          <a:sp3d>
            <a:bevelT/>
          </a:sp3d>
        </p:spPr>
      </p:pic>
    </p:spTree>
    <p:extLst>
      <p:ext uri="{BB962C8B-B14F-4D97-AF65-F5344CB8AC3E}">
        <p14:creationId xmlns:p14="http://schemas.microsoft.com/office/powerpoint/2010/main" val="1164777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0" y="533400"/>
            <a:ext cx="4343400" cy="1754326"/>
          </a:xfrm>
          <a:prstGeom prst="rect">
            <a:avLst/>
          </a:prstGeom>
          <a:gradFill flip="none" rotWithShape="1">
            <a:gsLst>
              <a:gs pos="0">
                <a:schemeClr val="accent4">
                  <a:lumMod val="50000"/>
                </a:schemeClr>
              </a:gs>
              <a:gs pos="73000">
                <a:schemeClr val="accent4">
                  <a:lumMod val="40000"/>
                  <a:lumOff val="60000"/>
                  <a:alpha val="87000"/>
                </a:schemeClr>
              </a:gs>
              <a:gs pos="100000">
                <a:schemeClr val="accent4">
                  <a:lumMod val="20000"/>
                  <a:lumOff val="80000"/>
                  <a:alpha val="6000"/>
                </a:schemeClr>
              </a:gs>
            </a:gsLst>
            <a:lin ang="0" scaled="1"/>
            <a:tileRect/>
          </a:gradFill>
          <a:effectLst/>
        </p:spPr>
        <p:txBody>
          <a:bodyPr wrap="square">
            <a:spAutoFit/>
          </a:bodyPr>
          <a:lstStyle/>
          <a:p>
            <a:pPr marL="233363" lvl="1"/>
            <a:r>
              <a:rPr lang="es-ES" sz="5400" dirty="0">
                <a:solidFill>
                  <a:schemeClr val="bg1"/>
                </a:solidFill>
                <a:effectLst>
                  <a:outerShdw blurRad="38100" dist="38100" dir="2700000" algn="tl">
                    <a:srgbClr val="000000">
                      <a:alpha val="43137"/>
                    </a:srgbClr>
                  </a:outerShdw>
                </a:effectLst>
              </a:rPr>
              <a:t>Dolor de cabeza</a:t>
            </a:r>
          </a:p>
        </p:txBody>
      </p:sp>
    </p:spTree>
    <p:extLst>
      <p:ext uri="{BB962C8B-B14F-4D97-AF65-F5344CB8AC3E}">
        <p14:creationId xmlns:p14="http://schemas.microsoft.com/office/powerpoint/2010/main" val="959931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0" y="228600"/>
            <a:ext cx="4495800" cy="1569660"/>
          </a:xfrm>
          <a:prstGeom prst="rect">
            <a:avLst/>
          </a:prstGeom>
          <a:gradFill flip="none" rotWithShape="1">
            <a:gsLst>
              <a:gs pos="0">
                <a:schemeClr val="tx2"/>
              </a:gs>
              <a:gs pos="50000">
                <a:schemeClr val="tx2">
                  <a:lumMod val="60000"/>
                  <a:lumOff val="40000"/>
                  <a:alpha val="67000"/>
                </a:schemeClr>
              </a:gs>
              <a:gs pos="100000">
                <a:srgbClr val="D6EA8E">
                  <a:alpha val="22000"/>
                </a:srgbClr>
              </a:gs>
            </a:gsLst>
            <a:lin ang="0" scaled="1"/>
            <a:tileRect/>
          </a:gradFill>
          <a:effectLst/>
        </p:spPr>
        <p:txBody>
          <a:bodyPr wrap="square">
            <a:spAutoFit/>
          </a:bodyPr>
          <a:lstStyle/>
          <a:p>
            <a:pPr lvl="1"/>
            <a:r>
              <a:rPr lang="es-ES" sz="4800" dirty="0">
                <a:solidFill>
                  <a:schemeClr val="bg1"/>
                </a:solidFill>
                <a:effectLst>
                  <a:outerShdw blurRad="38100" dist="38100" dir="2700000" algn="tl">
                    <a:srgbClr val="000000">
                      <a:alpha val="43137"/>
                    </a:srgbClr>
                  </a:outerShdw>
                </a:effectLst>
              </a:rPr>
              <a:t>Mareos o</a:t>
            </a:r>
          </a:p>
          <a:p>
            <a:pPr lvl="1"/>
            <a:r>
              <a:rPr lang="es-ES" sz="4800" dirty="0">
                <a:solidFill>
                  <a:schemeClr val="bg1"/>
                </a:solidFill>
                <a:effectLst>
                  <a:outerShdw blurRad="38100" dist="38100" dir="2700000" algn="tl">
                    <a:srgbClr val="000000">
                      <a:alpha val="43137"/>
                    </a:srgbClr>
                  </a:outerShdw>
                </a:effectLst>
              </a:rPr>
              <a:t>Confusión</a:t>
            </a:r>
          </a:p>
        </p:txBody>
      </p:sp>
    </p:spTree>
    <p:extLst>
      <p:ext uri="{BB962C8B-B14F-4D97-AF65-F5344CB8AC3E}">
        <p14:creationId xmlns:p14="http://schemas.microsoft.com/office/powerpoint/2010/main" val="3294837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56610"/>
            <a:ext cx="5410200" cy="5127314"/>
          </a:xfrm>
          <a:prstGeom prst="rect">
            <a:avLst/>
          </a:prstGeom>
        </p:spPr>
      </p:pic>
      <p:sp>
        <p:nvSpPr>
          <p:cNvPr id="3" name="Cloud Callout 2"/>
          <p:cNvSpPr/>
          <p:nvPr/>
        </p:nvSpPr>
        <p:spPr>
          <a:xfrm rot="21018344">
            <a:off x="4667148" y="226355"/>
            <a:ext cx="5727018" cy="3814492"/>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4" name="TextBox 3"/>
          <p:cNvSpPr txBox="1"/>
          <p:nvPr/>
        </p:nvSpPr>
        <p:spPr>
          <a:xfrm>
            <a:off x="5410200" y="1102551"/>
            <a:ext cx="4179011" cy="2062099"/>
          </a:xfrm>
          <a:prstGeom prst="rect">
            <a:avLst/>
          </a:prstGeom>
          <a:noFill/>
        </p:spPr>
        <p:txBody>
          <a:bodyPr wrap="square" lIns="91424" tIns="45718" rIns="91424" bIns="45718" rtlCol="0">
            <a:spAutoFit/>
          </a:bodyPr>
          <a:lstStyle/>
          <a:p>
            <a:pPr algn="ctr" defTabSz="914218"/>
            <a:r>
              <a:rPr lang="es-ES" sz="3200" dirty="0">
                <a:solidFill>
                  <a:srgbClr val="434342"/>
                </a:solidFill>
                <a:latin typeface="Tekton Pro" pitchFamily="34" charset="0"/>
              </a:rPr>
              <a:t>¿Qué se puede hacer cuando alguien tiene signos de calambres por calor? </a:t>
            </a:r>
            <a:endParaRPr lang="en-US" sz="3200" dirty="0">
              <a:solidFill>
                <a:srgbClr val="434342"/>
              </a:solidFill>
              <a:latin typeface="Tekton Pro" pitchFamily="34" charset="0"/>
            </a:endParaRPr>
          </a:p>
        </p:txBody>
      </p:sp>
    </p:spTree>
    <p:extLst>
      <p:ext uri="{BB962C8B-B14F-4D97-AF65-F5344CB8AC3E}">
        <p14:creationId xmlns:p14="http://schemas.microsoft.com/office/powerpoint/2010/main" val="312265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5562600" y="1600200"/>
            <a:ext cx="5791200" cy="2308324"/>
          </a:xfrm>
          <a:prstGeom prst="rect">
            <a:avLst/>
          </a:prstGeom>
        </p:spPr>
        <p:txBody>
          <a:bodyPr wrap="square">
            <a:spAutoFit/>
          </a:bodyPr>
          <a:lstStyle/>
          <a:p>
            <a:r>
              <a:rPr lang="es-ES" sz="7200" dirty="0">
                <a:solidFill>
                  <a:schemeClr val="bg1"/>
                </a:solidFill>
                <a:effectLst>
                  <a:outerShdw blurRad="38100" dist="38100" dir="2700000" algn="tl">
                    <a:srgbClr val="000000">
                      <a:alpha val="43137"/>
                    </a:srgbClr>
                  </a:outerShdw>
                </a:effectLst>
              </a:rPr>
              <a:t>Descansar en un lugar fresco</a:t>
            </a:r>
            <a:endParaRPr lang="en-US" sz="72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334000" cy="6856365"/>
          </a:xfrm>
          <a:prstGeom prst="rect">
            <a:avLst/>
          </a:prstGeom>
        </p:spPr>
      </p:pic>
    </p:spTree>
    <p:extLst>
      <p:ext uri="{BB962C8B-B14F-4D97-AF65-F5344CB8AC3E}">
        <p14:creationId xmlns:p14="http://schemas.microsoft.com/office/powerpoint/2010/main" val="3223835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0644" y="0"/>
            <a:ext cx="5143500" cy="6858000"/>
          </a:xfrm>
          <a:prstGeom prst="rect">
            <a:avLst/>
          </a:prstGeom>
        </p:spPr>
      </p:pic>
      <p:sp>
        <p:nvSpPr>
          <p:cNvPr id="3" name="Rectangle 2"/>
          <p:cNvSpPr/>
          <p:nvPr/>
        </p:nvSpPr>
        <p:spPr>
          <a:xfrm>
            <a:off x="266700" y="1981201"/>
            <a:ext cx="6210300" cy="1938992"/>
          </a:xfrm>
          <a:prstGeom prst="rect">
            <a:avLst/>
          </a:prstGeom>
          <a:noFill/>
        </p:spPr>
        <p:txBody>
          <a:bodyPr wrap="square">
            <a:spAutoFit/>
          </a:bodyPr>
          <a:lstStyle/>
          <a:p>
            <a:pPr algn="ctr"/>
            <a:r>
              <a:rPr lang="pt-BR" sz="6000" dirty="0">
                <a:solidFill>
                  <a:schemeClr val="bg1"/>
                </a:solidFill>
                <a:effectLst>
                  <a:outerShdw blurRad="38100" dist="38100" dir="2700000" algn="tl">
                    <a:srgbClr val="000000">
                      <a:alpha val="43137"/>
                    </a:srgbClr>
                  </a:outerShdw>
                </a:effectLst>
              </a:rPr>
              <a:t>Beber agua o bebida deportiva</a:t>
            </a:r>
          </a:p>
        </p:txBody>
      </p:sp>
    </p:spTree>
    <p:extLst>
      <p:ext uri="{BB962C8B-B14F-4D97-AF65-F5344CB8AC3E}">
        <p14:creationId xmlns:p14="http://schemas.microsoft.com/office/powerpoint/2010/main" val="937753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6400800" y="304800"/>
            <a:ext cx="5410200" cy="2308324"/>
          </a:xfrm>
          <a:prstGeom prst="rect">
            <a:avLst/>
          </a:prstGeom>
        </p:spPr>
        <p:txBody>
          <a:bodyPr wrap="square">
            <a:spAutoFit/>
          </a:bodyPr>
          <a:lstStyle/>
          <a:p>
            <a:r>
              <a:rPr lang="es-ES" sz="4800" dirty="0">
                <a:solidFill>
                  <a:schemeClr val="bg1"/>
                </a:solidFill>
                <a:effectLst>
                  <a:outerShdw blurRad="38100" dist="38100" dir="2700000" algn="tl">
                    <a:srgbClr val="000000">
                      <a:alpha val="43137"/>
                    </a:srgbClr>
                  </a:outerShdw>
                </a:effectLst>
              </a:rPr>
              <a:t>Estirar y masajear los músculos afectados</a:t>
            </a:r>
          </a:p>
        </p:txBody>
      </p:sp>
    </p:spTree>
    <p:extLst>
      <p:ext uri="{BB962C8B-B14F-4D97-AF65-F5344CB8AC3E}">
        <p14:creationId xmlns:p14="http://schemas.microsoft.com/office/powerpoint/2010/main" val="371796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5" y="0"/>
            <a:ext cx="5143500" cy="6858000"/>
          </a:xfrm>
          <a:prstGeom prst="rect">
            <a:avLst/>
          </a:prstGeom>
        </p:spPr>
      </p:pic>
      <p:sp>
        <p:nvSpPr>
          <p:cNvPr id="4" name="Rectangle 3"/>
          <p:cNvSpPr/>
          <p:nvPr/>
        </p:nvSpPr>
        <p:spPr>
          <a:xfrm>
            <a:off x="5562600" y="1752601"/>
            <a:ext cx="6172200" cy="2862322"/>
          </a:xfrm>
          <a:prstGeom prst="rect">
            <a:avLst/>
          </a:prstGeom>
        </p:spPr>
        <p:txBody>
          <a:bodyPr wrap="square">
            <a:spAutoFit/>
          </a:bodyPr>
          <a:lstStyle/>
          <a:p>
            <a:r>
              <a:rPr lang="es-ES" sz="6000" dirty="0">
                <a:solidFill>
                  <a:schemeClr val="bg1"/>
                </a:solidFill>
                <a:effectLst>
                  <a:outerShdw blurRad="38100" dist="38100" dir="2700000" algn="tl">
                    <a:srgbClr val="000000">
                      <a:alpha val="43137"/>
                    </a:srgbClr>
                  </a:outerShdw>
                </a:effectLst>
              </a:rPr>
              <a:t>Pon tu ropa mojada y úsala para refrescarse</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2494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930551">
            <a:off x="2457984" y="933984"/>
            <a:ext cx="5160150" cy="5160150"/>
          </a:xfrm>
          <a:prstGeom prst="rect">
            <a:avLst/>
          </a:prstGeom>
        </p:spPr>
      </p:pic>
      <p:sp>
        <p:nvSpPr>
          <p:cNvPr id="7" name="Title 1"/>
          <p:cNvSpPr txBox="1">
            <a:spLocks/>
          </p:cNvSpPr>
          <p:nvPr/>
        </p:nvSpPr>
        <p:spPr>
          <a:xfrm>
            <a:off x="1981200" y="5334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dirty="0" err="1">
                <a:solidFill>
                  <a:schemeClr val="tx2"/>
                </a:solidFill>
              </a:rPr>
              <a:t>Estrés</a:t>
            </a:r>
            <a:endParaRPr lang="en-US" sz="5400" dirty="0">
              <a:solidFill>
                <a:schemeClr val="tx2"/>
              </a:solidFill>
            </a:endParaRPr>
          </a:p>
        </p:txBody>
      </p:sp>
    </p:spTree>
    <p:extLst>
      <p:ext uri="{BB962C8B-B14F-4D97-AF65-F5344CB8AC3E}">
        <p14:creationId xmlns:p14="http://schemas.microsoft.com/office/powerpoint/2010/main" val="3696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ectangle 1"/>
          <p:cNvSpPr/>
          <p:nvPr/>
        </p:nvSpPr>
        <p:spPr>
          <a:xfrm>
            <a:off x="1981200" y="152401"/>
            <a:ext cx="8458200" cy="1015663"/>
          </a:xfrm>
          <a:prstGeom prst="rect">
            <a:avLst/>
          </a:prstGeom>
        </p:spPr>
        <p:txBody>
          <a:bodyPr wrap="square">
            <a:spAutoFit/>
          </a:bodyPr>
          <a:lstStyle/>
          <a:p>
            <a:pPr lvl="0" algn="ctr">
              <a:defRPr/>
            </a:pPr>
            <a:r>
              <a:rPr lang="en-US" sz="6000" kern="0" spc="-50" dirty="0" err="1">
                <a:solidFill>
                  <a:schemeClr val="bg1"/>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rPr>
              <a:t>Estrés</a:t>
            </a:r>
            <a:r>
              <a:rPr lang="en-US" sz="6000" kern="0" spc="-50" dirty="0">
                <a:solidFill>
                  <a:schemeClr val="bg1"/>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rPr>
              <a:t> por </a:t>
            </a:r>
            <a:r>
              <a:rPr lang="en-US" sz="6000" kern="0" spc="-50" dirty="0" err="1">
                <a:solidFill>
                  <a:schemeClr val="bg1"/>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rPr>
              <a:t>Calor</a:t>
            </a:r>
            <a:endParaRPr lang="en-US" kern="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graphicFrame>
        <p:nvGraphicFramePr>
          <p:cNvPr id="3" name="Diagram 2"/>
          <p:cNvGraphicFramePr/>
          <p:nvPr>
            <p:extLst>
              <p:ext uri="{D42A27DB-BD31-4B8C-83A1-F6EECF244321}">
                <p14:modId xmlns:p14="http://schemas.microsoft.com/office/powerpoint/2010/main" val="425341288"/>
              </p:ext>
            </p:extLst>
          </p:nvPr>
        </p:nvGraphicFramePr>
        <p:xfrm>
          <a:off x="304800" y="1371600"/>
          <a:ext cx="11430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688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494235"/>
              </p:ext>
            </p:extLst>
          </p:nvPr>
        </p:nvGraphicFramePr>
        <p:xfrm>
          <a:off x="381000" y="1066800"/>
          <a:ext cx="11353800" cy="4103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219945" y="3733800"/>
            <a:ext cx="1781257" cy="3939540"/>
          </a:xfrm>
          <a:prstGeom prst="rect">
            <a:avLst/>
          </a:prstGeom>
          <a:noFill/>
        </p:spPr>
        <p:txBody>
          <a:bodyPr wrap="none" rtlCol="0">
            <a:spAutoFit/>
          </a:bodyPr>
          <a:lstStyle/>
          <a:p>
            <a:r>
              <a:rPr lang="en-US" sz="25000" dirty="0">
                <a:solidFill>
                  <a:schemeClr val="accent3"/>
                </a:solidFill>
                <a:effectLst>
                  <a:outerShdw blurRad="50800" dist="38100" dir="5400000" algn="t" rotWithShape="0">
                    <a:prstClr val="black">
                      <a:alpha val="40000"/>
                    </a:prstClr>
                  </a:outerShdw>
                </a:effectLst>
              </a:rPr>
              <a:t>+</a:t>
            </a:r>
          </a:p>
        </p:txBody>
      </p:sp>
      <p:sp>
        <p:nvSpPr>
          <p:cNvPr id="4" name="TextBox 3"/>
          <p:cNvSpPr txBox="1"/>
          <p:nvPr/>
        </p:nvSpPr>
        <p:spPr>
          <a:xfrm>
            <a:off x="2932461" y="304801"/>
            <a:ext cx="6356227" cy="1015663"/>
          </a:xfrm>
          <a:prstGeom prst="rect">
            <a:avLst/>
          </a:prstGeom>
          <a:noFill/>
        </p:spPr>
        <p:txBody>
          <a:bodyPr wrap="none" rtlCol="0">
            <a:spAutoFit/>
          </a:bodyPr>
          <a:lstStyle/>
          <a:p>
            <a:r>
              <a:rPr lang="en-US" sz="6000">
                <a:solidFill>
                  <a:schemeClr val="accent1">
                    <a:lumMod val="75000"/>
                  </a:schemeClr>
                </a:solidFill>
              </a:rPr>
              <a:t>Lo que puede hacer</a:t>
            </a:r>
          </a:p>
        </p:txBody>
      </p:sp>
    </p:spTree>
    <p:extLst>
      <p:ext uri="{BB962C8B-B14F-4D97-AF65-F5344CB8AC3E}">
        <p14:creationId xmlns:p14="http://schemas.microsoft.com/office/powerpoint/2010/main" val="148005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400" y="0"/>
            <a:ext cx="9906000" cy="6858000"/>
          </a:xfrm>
          <a:prstGeom prst="rect">
            <a:avLst/>
          </a:prstGeom>
        </p:spPr>
      </p:pic>
      <p:sp>
        <p:nvSpPr>
          <p:cNvPr id="3" name="TextBox 2"/>
          <p:cNvSpPr txBox="1"/>
          <p:nvPr/>
        </p:nvSpPr>
        <p:spPr>
          <a:xfrm>
            <a:off x="1866900" y="4419600"/>
            <a:ext cx="8458200" cy="1861006"/>
          </a:xfrm>
          <a:prstGeom prst="flowChartTerminator">
            <a:avLst/>
          </a:prstGeom>
          <a:solidFill>
            <a:srgbClr val="4BACC6">
              <a:alpha val="85098"/>
            </a:srgbClr>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El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cuerpo</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no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puede</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enfriarse</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sufre</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un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sobre</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sz="40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calentamiento</a:t>
            </a:r>
            <a:r>
              <a:rPr lang="en-US" sz="4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413521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9000" y="457201"/>
            <a:ext cx="5143500" cy="5762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4021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6281" y="390436"/>
            <a:ext cx="7696200" cy="1200329"/>
          </a:xfrm>
          <a:prstGeom prst="rect">
            <a:avLst/>
          </a:prstGeom>
        </p:spPr>
        <p:txBody>
          <a:bodyPr wrap="square">
            <a:spAutoFit/>
          </a:bodyPr>
          <a:lstStyle/>
          <a:p>
            <a:pPr algn="ctr"/>
            <a:r>
              <a:rPr lang="es-ES" sz="3600"/>
              <a:t>Si no hay mejoría, busque ayuda médica inmediatamente</a:t>
            </a:r>
            <a:endParaRPr lang="en-US" sz="3600"/>
          </a:p>
        </p:txBody>
      </p:sp>
      <p:pic>
        <p:nvPicPr>
          <p:cNvPr id="1028" name="Picture 4" descr="Image result for ayuda med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8917" y="1981201"/>
            <a:ext cx="4373562" cy="437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19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612538">
            <a:off x="2457984" y="933984"/>
            <a:ext cx="5160150" cy="5160150"/>
          </a:xfrm>
          <a:prstGeom prst="rect">
            <a:avLst/>
          </a:prstGeom>
        </p:spPr>
      </p:pic>
      <p:sp>
        <p:nvSpPr>
          <p:cNvPr id="7" name="Title 1"/>
          <p:cNvSpPr txBox="1">
            <a:spLocks/>
          </p:cNvSpPr>
          <p:nvPr/>
        </p:nvSpPr>
        <p:spPr>
          <a:xfrm>
            <a:off x="2237109" y="3810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a:solidFill>
                  <a:schemeClr val="tx2"/>
                </a:solidFill>
              </a:rPr>
              <a:t>Golpe de calor</a:t>
            </a:r>
            <a:endParaRPr lang="en-US" sz="5400" dirty="0">
              <a:solidFill>
                <a:schemeClr val="tx2"/>
              </a:solidFill>
            </a:endParaRPr>
          </a:p>
        </p:txBody>
      </p:sp>
    </p:spTree>
    <p:extLst>
      <p:ext uri="{BB962C8B-B14F-4D97-AF65-F5344CB8AC3E}">
        <p14:creationId xmlns:p14="http://schemas.microsoft.com/office/powerpoint/2010/main" val="32507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67742"/>
          </a:xfrm>
          <a:prstGeom prst="rect">
            <a:avLst/>
          </a:prstGeom>
        </p:spPr>
      </p:pic>
      <p:sp>
        <p:nvSpPr>
          <p:cNvPr id="2" name="Title 1"/>
          <p:cNvSpPr txBox="1">
            <a:spLocks/>
          </p:cNvSpPr>
          <p:nvPr/>
        </p:nvSpPr>
        <p:spPr>
          <a:xfrm>
            <a:off x="152400" y="76200"/>
            <a:ext cx="4114800" cy="2078703"/>
          </a:xfrm>
          <a:prstGeom prst="rect">
            <a:avLst/>
          </a:prstGeom>
        </p:spPr>
        <p:txBody>
          <a:bodyPr>
            <a:normAutofit lnSpcReduction="10000"/>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pPr algn="l"/>
            <a:r>
              <a:rPr lang="en-US" sz="6600" dirty="0">
                <a:solidFill>
                  <a:schemeClr val="accent2"/>
                </a:solidFill>
              </a:rPr>
              <a:t>Golpe de </a:t>
            </a:r>
            <a:r>
              <a:rPr lang="en-US" sz="6600" dirty="0" err="1">
                <a:solidFill>
                  <a:schemeClr val="accent2"/>
                </a:solidFill>
              </a:rPr>
              <a:t>Calor</a:t>
            </a:r>
            <a:endParaRPr lang="en-US" sz="6600" dirty="0">
              <a:solidFill>
                <a:schemeClr val="accent2"/>
              </a:solidFill>
            </a:endParaRPr>
          </a:p>
        </p:txBody>
      </p:sp>
    </p:spTree>
    <p:extLst>
      <p:ext uri="{BB962C8B-B14F-4D97-AF65-F5344CB8AC3E}">
        <p14:creationId xmlns:p14="http://schemas.microsoft.com/office/powerpoint/2010/main" val="3785523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90870133"/>
              </p:ext>
            </p:extLst>
          </p:nvPr>
        </p:nvGraphicFramePr>
        <p:xfrm>
          <a:off x="533400" y="228600"/>
          <a:ext cx="112776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6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79257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304801"/>
            <a:ext cx="6248400" cy="830997"/>
          </a:xfrm>
          <a:prstGeom prst="rect">
            <a:avLst/>
          </a:prstGeom>
        </p:spPr>
        <p:txBody>
          <a:bodyPr wrap="square">
            <a:spAutoFit/>
          </a:bodyPr>
          <a:lstStyle/>
          <a:p>
            <a:pPr algn="ctr">
              <a:defRPr/>
            </a:pPr>
            <a:r>
              <a:rPr lang="en-US" sz="4800" kern="0" spc="-50">
                <a:solidFill>
                  <a:srgbClr val="000000"/>
                </a:solidFill>
                <a:latin typeface="Helvetica" panose="020B0604020202020204" pitchFamily="34" charset="0"/>
                <a:ea typeface="+mj-ea"/>
                <a:cs typeface="Helvetica" panose="020B0604020202020204" pitchFamily="34" charset="0"/>
              </a:rPr>
              <a:t>El Costo de la Vida</a:t>
            </a:r>
            <a:endParaRPr lang="en-US" sz="4800" kern="0">
              <a:solidFill>
                <a:sysClr val="windowText" lastClr="000000"/>
              </a:solidFill>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440680"/>
            <a:ext cx="4549697" cy="23694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00" y="3828937"/>
            <a:ext cx="3733334" cy="2806349"/>
          </a:xfrm>
          <a:prstGeom prst="ellipse">
            <a:avLst/>
          </a:prstGeom>
          <a:ln>
            <a:noFill/>
          </a:ln>
          <a:effectLst>
            <a:softEdge rad="112500"/>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7633" y="1806720"/>
            <a:ext cx="3332967" cy="3244559"/>
          </a:xfrm>
          <a:prstGeom prst="rect">
            <a:avLst/>
          </a:prstGeom>
        </p:spPr>
      </p:pic>
      <p:sp>
        <p:nvSpPr>
          <p:cNvPr id="8" name="TextBox 7"/>
          <p:cNvSpPr txBox="1"/>
          <p:nvPr/>
        </p:nvSpPr>
        <p:spPr>
          <a:xfrm rot="21107961">
            <a:off x="7272553" y="2007814"/>
            <a:ext cx="2575034" cy="923330"/>
          </a:xfrm>
          <a:prstGeom prst="rect">
            <a:avLst/>
          </a:prstGeom>
          <a:solidFill>
            <a:srgbClr val="FF0000"/>
          </a:solidFill>
        </p:spPr>
        <p:txBody>
          <a:bodyPr wrap="square" rtlCol="0">
            <a:spAutoFit/>
          </a:bodyPr>
          <a:lstStyle/>
          <a:p>
            <a:pPr algn="ctr"/>
            <a:r>
              <a:rPr lang="en-US" sz="5400" b="1" dirty="0">
                <a:cs typeface="Times New Roman" panose="02020603050405020304" pitchFamily="18" charset="0"/>
              </a:rPr>
              <a:t>$3,800</a:t>
            </a:r>
            <a:endParaRPr lang="es-PE" sz="5400" b="1" dirty="0">
              <a:cs typeface="Times New Roman" panose="02020603050405020304" pitchFamily="18" charset="0"/>
            </a:endParaRPr>
          </a:p>
        </p:txBody>
      </p:sp>
    </p:spTree>
    <p:extLst>
      <p:ext uri="{BB962C8B-B14F-4D97-AF65-F5344CB8AC3E}">
        <p14:creationId xmlns:p14="http://schemas.microsoft.com/office/powerpoint/2010/main" val="927624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91147">
            <a:off x="6921489" y="310516"/>
            <a:ext cx="3069167" cy="36785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601" y="3679052"/>
            <a:ext cx="3931349" cy="291769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758121">
            <a:off x="2258527" y="542126"/>
            <a:ext cx="3236932" cy="3594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799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943601"/>
            <a:ext cx="11506200" cy="461665"/>
          </a:xfrm>
          <a:prstGeom prst="rect">
            <a:avLst/>
          </a:prstGeom>
        </p:spPr>
        <p:txBody>
          <a:bodyPr wrap="square">
            <a:spAutoFit/>
          </a:bodyPr>
          <a:lstStyle/>
          <a:p>
            <a:r>
              <a:rPr lang="en-US" sz="1200" dirty="0">
                <a:latin typeface="Helvetica" panose="020B0604020202020204" pitchFamily="34" charset="0"/>
                <a:cs typeface="Helvetica" panose="020B0604020202020204" pitchFamily="34" charset="0"/>
              </a:rPr>
              <a:t>This curriculum was made possible by a grant from the National Institute for Occupational Safety and Health (U54-OH011230).  The Curriculum follows the requirements of the revised Worker Protection Standards of the United States Environmental Protection Agency, but the content, images, and facilitators’ guide are the authors’.</a:t>
            </a:r>
          </a:p>
        </p:txBody>
      </p:sp>
      <p:sp>
        <p:nvSpPr>
          <p:cNvPr id="3" name="Rectangle 2"/>
          <p:cNvSpPr/>
          <p:nvPr/>
        </p:nvSpPr>
        <p:spPr>
          <a:xfrm>
            <a:off x="381000" y="4572000"/>
            <a:ext cx="11353800" cy="923330"/>
          </a:xfrm>
          <a:prstGeom prst="rect">
            <a:avLst/>
          </a:prstGeom>
        </p:spPr>
        <p:txBody>
          <a:bodyPr wrap="square">
            <a:spAutoFit/>
          </a:bodyPr>
          <a:lstStyle/>
          <a:p>
            <a:r>
              <a:rPr lang="en-US" dirty="0">
                <a:latin typeface="Helvetica" panose="020B0604020202020204" pitchFamily="34" charset="0"/>
                <a:cs typeface="Helvetica" panose="020B0604020202020204" pitchFamily="34" charset="0"/>
              </a:rPr>
              <a:t>Suggested Citation:  Tovar Aguilar, A., Marin, A.J., Hopewell, J., Trejo, M., Garcia Rendon, M., Ordaz Gudino, C. &amp; Grzywacz, J.G. (2018). </a:t>
            </a:r>
            <a:r>
              <a:rPr lang="en-US" dirty="0" err="1">
                <a:latin typeface="Helvetica" panose="020B0604020202020204" pitchFamily="34" charset="0"/>
                <a:cs typeface="Helvetica" panose="020B0604020202020204" pitchFamily="34" charset="0"/>
              </a:rPr>
              <a:t>Enfermedades</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Relacionadas</a:t>
            </a:r>
            <a:r>
              <a:rPr lang="en-US" dirty="0">
                <a:latin typeface="Helvetica" panose="020B0604020202020204" pitchFamily="34" charset="0"/>
                <a:cs typeface="Helvetica" panose="020B0604020202020204" pitchFamily="34" charset="0"/>
              </a:rPr>
              <a:t> al </a:t>
            </a:r>
            <a:r>
              <a:rPr lang="en-US" dirty="0" err="1">
                <a:latin typeface="Helvetica" panose="020B0604020202020204" pitchFamily="34" charset="0"/>
                <a:cs typeface="Helvetica" panose="020B0604020202020204" pitchFamily="34" charset="0"/>
              </a:rPr>
              <a:t>Calor</a:t>
            </a:r>
            <a:r>
              <a:rPr lang="en-US" dirty="0">
                <a:latin typeface="Helvetica" panose="020B0604020202020204" pitchFamily="34" charset="0"/>
                <a:cs typeface="Helvetica" panose="020B0604020202020204" pitchFamily="34" charset="0"/>
              </a:rPr>
              <a:t>[Kit]. Tallahassee, FL: Florida State University.</a:t>
            </a:r>
          </a:p>
        </p:txBody>
      </p:sp>
      <p:sp>
        <p:nvSpPr>
          <p:cNvPr id="4" name="Rectangle 3"/>
          <p:cNvSpPr/>
          <p:nvPr/>
        </p:nvSpPr>
        <p:spPr>
          <a:xfrm>
            <a:off x="8915400" y="685562"/>
            <a:ext cx="2524124" cy="3200876"/>
          </a:xfrm>
          <a:prstGeom prst="rect">
            <a:avLst/>
          </a:prstGeom>
          <a:solidFill>
            <a:schemeClr val="accent3"/>
          </a:solidFill>
        </p:spPr>
        <p:txBody>
          <a:bodyPr wrap="square">
            <a:spAutoFit/>
          </a:bodyPr>
          <a:lstStyle/>
          <a:p>
            <a:r>
              <a:rPr lang="en-US" sz="1100" dirty="0">
                <a:solidFill>
                  <a:schemeClr val="bg1"/>
                </a:solidFill>
                <a:latin typeface="Helvetica" panose="020B0604020202020204" pitchFamily="34" charset="0"/>
                <a:cs typeface="Helvetica" panose="020B0604020202020204" pitchFamily="34" charset="0"/>
              </a:rPr>
              <a:t>  </a:t>
            </a:r>
            <a:br>
              <a:rPr lang="en-US" dirty="0">
                <a:solidFill>
                  <a:schemeClr val="bg1"/>
                </a:solidFill>
                <a:latin typeface="Helvetica" panose="020B0604020202020204" pitchFamily="34" charset="0"/>
                <a:cs typeface="Helvetica" panose="020B0604020202020204" pitchFamily="34" charset="0"/>
              </a:rPr>
            </a:br>
            <a:r>
              <a:rPr lang="en-US" dirty="0">
                <a:solidFill>
                  <a:schemeClr val="bg1"/>
                </a:solidFill>
                <a:latin typeface="Helvetica" panose="020B0604020202020204" pitchFamily="34" charset="0"/>
                <a:cs typeface="Helvetica" panose="020B0604020202020204" pitchFamily="34" charset="0"/>
              </a:rPr>
              <a:t>This curriculum would not have been possible without the helpful contributions of (in alphabetical order): Fiorella Chavez Carlos, Fernanda Correa, Jeannie </a:t>
            </a:r>
            <a:r>
              <a:rPr lang="en-US" dirty="0" err="1">
                <a:solidFill>
                  <a:schemeClr val="bg1"/>
                </a:solidFill>
                <a:latin typeface="Helvetica" panose="020B0604020202020204" pitchFamily="34" charset="0"/>
                <a:cs typeface="Helvetica" panose="020B0604020202020204" pitchFamily="34" charset="0"/>
              </a:rPr>
              <a:t>Economos</a:t>
            </a:r>
            <a:r>
              <a:rPr lang="en-US" dirty="0">
                <a:solidFill>
                  <a:schemeClr val="bg1"/>
                </a:solidFill>
                <a:latin typeface="Helvetica" panose="020B0604020202020204" pitchFamily="34" charset="0"/>
                <a:cs typeface="Helvetica" panose="020B0604020202020204" pitchFamily="34" charset="0"/>
              </a:rPr>
              <a:t>, &amp; </a:t>
            </a:r>
            <a:r>
              <a:rPr lang="en-US" dirty="0" err="1">
                <a:solidFill>
                  <a:schemeClr val="bg1"/>
                </a:solidFill>
                <a:latin typeface="Helvetica" panose="020B0604020202020204" pitchFamily="34" charset="0"/>
                <a:cs typeface="Helvetica" panose="020B0604020202020204" pitchFamily="34" charset="0"/>
              </a:rPr>
              <a:t>Guojuan</a:t>
            </a:r>
            <a:r>
              <a:rPr lang="en-US" dirty="0">
                <a:solidFill>
                  <a:schemeClr val="bg1"/>
                </a:solidFill>
                <a:latin typeface="Helvetica" panose="020B0604020202020204" pitchFamily="34" charset="0"/>
                <a:cs typeface="Helvetica" panose="020B0604020202020204" pitchFamily="34" charset="0"/>
              </a:rPr>
              <a:t> Shang.</a:t>
            </a:r>
            <a:br>
              <a:rPr lang="en-US" dirty="0">
                <a:solidFill>
                  <a:schemeClr val="bg1"/>
                </a:solidFill>
                <a:latin typeface="Helvetica" panose="020B0604020202020204" pitchFamily="34" charset="0"/>
                <a:cs typeface="Helvetica" panose="020B0604020202020204" pitchFamily="34" charset="0"/>
              </a:rPr>
            </a:br>
            <a:endParaRPr lang="en-US" sz="1100" dirty="0">
              <a:solidFill>
                <a:schemeClr val="bg1"/>
              </a:solidFill>
              <a:latin typeface="Helvetica" panose="020B0604020202020204" pitchFamily="34" charset="0"/>
              <a:cs typeface="Helvetica" panose="020B0604020202020204" pitchFamily="34" charset="0"/>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2150" y="381000"/>
            <a:ext cx="22479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lorida State Univers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8850" y="22860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utheast and Coastal Center for Agricultural Safety and Healt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2362" y="259735"/>
            <a:ext cx="234650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0" y="1760220"/>
            <a:ext cx="2295486" cy="1383030"/>
          </a:xfrm>
          <a:prstGeom prst="rect">
            <a:avLst/>
          </a:prstGeom>
        </p:spPr>
      </p:pic>
      <p:pic>
        <p:nvPicPr>
          <p:cNvPr id="1032" name="Picture 8" descr="Image result for University of Florida IFA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11439" y="3236078"/>
            <a:ext cx="2695575" cy="10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9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02017403"/>
              </p:ext>
            </p:extLst>
          </p:nvPr>
        </p:nvGraphicFramePr>
        <p:xfrm>
          <a:off x="304800" y="228600"/>
          <a:ext cx="115062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3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381000"/>
            <a:ext cx="7016187" cy="6477000"/>
          </a:xfrm>
          <a:prstGeom prst="rect">
            <a:avLst/>
          </a:prstGeom>
        </p:spPr>
      </p:pic>
      <p:sp>
        <p:nvSpPr>
          <p:cNvPr id="3" name="Cloud Callout 2"/>
          <p:cNvSpPr/>
          <p:nvPr/>
        </p:nvSpPr>
        <p:spPr>
          <a:xfrm rot="21018344">
            <a:off x="5544273" y="115555"/>
            <a:ext cx="4407804" cy="3776265"/>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4" name="TextBox 3"/>
          <p:cNvSpPr txBox="1"/>
          <p:nvPr/>
        </p:nvSpPr>
        <p:spPr>
          <a:xfrm>
            <a:off x="5738980" y="609601"/>
            <a:ext cx="4018390" cy="3170095"/>
          </a:xfrm>
          <a:prstGeom prst="rect">
            <a:avLst/>
          </a:prstGeom>
          <a:noFill/>
        </p:spPr>
        <p:txBody>
          <a:bodyPr wrap="square" lIns="91424" tIns="45718" rIns="91424" bIns="45718" rtlCol="0">
            <a:spAutoFit/>
          </a:bodyPr>
          <a:lstStyle/>
          <a:p>
            <a:pPr algn="ctr" defTabSz="914218"/>
            <a:r>
              <a:rPr lang="es-ES" sz="4000">
                <a:solidFill>
                  <a:srgbClr val="434342"/>
                </a:solidFill>
                <a:latin typeface="Tekton Pro" pitchFamily="34" charset="0"/>
              </a:rPr>
              <a:t>¿Están los trabajadores agrícolas en mayor peligro?</a:t>
            </a:r>
            <a:br>
              <a:rPr lang="es-ES" sz="4000">
                <a:solidFill>
                  <a:srgbClr val="434342"/>
                </a:solidFill>
                <a:latin typeface="Tekton Pro" pitchFamily="34" charset="0"/>
              </a:rPr>
            </a:br>
            <a:r>
              <a:rPr lang="es-ES" sz="4000">
                <a:solidFill>
                  <a:srgbClr val="434342"/>
                </a:solidFill>
                <a:latin typeface="Tekton Pro" pitchFamily="34" charset="0"/>
              </a:rPr>
              <a:t> </a:t>
            </a:r>
            <a:endParaRPr lang="en-US" sz="4000">
              <a:solidFill>
                <a:srgbClr val="434342"/>
              </a:solidFill>
              <a:latin typeface="Tekton Pro" pitchFamily="34" charset="0"/>
            </a:endParaRPr>
          </a:p>
        </p:txBody>
      </p:sp>
    </p:spTree>
    <p:extLst>
      <p:ext uri="{BB962C8B-B14F-4D97-AF65-F5344CB8AC3E}">
        <p14:creationId xmlns:p14="http://schemas.microsoft.com/office/powerpoint/2010/main" val="376802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5816" y="2118946"/>
            <a:ext cx="1295400" cy="1295400"/>
          </a:xfrm>
          <a:prstGeom prst="rect">
            <a:avLst/>
          </a:prstGeom>
        </p:spPr>
      </p:pic>
      <p:pic>
        <p:nvPicPr>
          <p:cNvPr id="7" name="Picture 6"/>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515209" y="1485900"/>
            <a:ext cx="1295400" cy="1295400"/>
          </a:xfrm>
          <a:prstGeom prst="rect">
            <a:avLst/>
          </a:prstGeom>
        </p:spPr>
      </p:pic>
      <p:pic>
        <p:nvPicPr>
          <p:cNvPr id="8" name="Picture 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7200" y="3733800"/>
            <a:ext cx="1295400" cy="1295400"/>
          </a:xfrm>
          <a:prstGeom prst="rect">
            <a:avLst/>
          </a:prstGeom>
        </p:spPr>
      </p:pic>
      <p:pic>
        <p:nvPicPr>
          <p:cNvPr id="9"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34917" y="899882"/>
            <a:ext cx="1295400" cy="1295400"/>
          </a:xfrm>
          <a:prstGeom prst="rect">
            <a:avLst/>
          </a:prstGeom>
        </p:spPr>
      </p:pic>
      <p:pic>
        <p:nvPicPr>
          <p:cNvPr id="10" name="Picture 9"/>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69378" y="2637830"/>
            <a:ext cx="1295400" cy="1295400"/>
          </a:xfrm>
          <a:prstGeom prst="rect">
            <a:avLst/>
          </a:prstGeom>
        </p:spPr>
      </p:pic>
      <p:pic>
        <p:nvPicPr>
          <p:cNvPr id="11" name="Picture 10"/>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52600" y="3657600"/>
            <a:ext cx="1295400" cy="1295400"/>
          </a:xfrm>
          <a:prstGeom prst="rect">
            <a:avLst/>
          </a:prstGeom>
        </p:spPr>
      </p:pic>
      <p:pic>
        <p:nvPicPr>
          <p:cNvPr id="12" name="Picture 11"/>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59978" y="1702777"/>
            <a:ext cx="1295400" cy="1295400"/>
          </a:xfrm>
          <a:prstGeom prst="rect">
            <a:avLst/>
          </a:prstGeom>
        </p:spPr>
      </p:pic>
      <p:pic>
        <p:nvPicPr>
          <p:cNvPr id="13" name="Picture 12"/>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778370" y="1354153"/>
            <a:ext cx="1295400" cy="1295400"/>
          </a:xfrm>
          <a:prstGeom prst="rect">
            <a:avLst/>
          </a:prstGeom>
        </p:spPr>
      </p:pic>
      <p:pic>
        <p:nvPicPr>
          <p:cNvPr id="14" name="Picture 1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4778" y="2864895"/>
            <a:ext cx="1295400" cy="1295400"/>
          </a:xfrm>
          <a:prstGeom prst="rect">
            <a:avLst/>
          </a:prstGeom>
        </p:spPr>
      </p:pic>
      <p:pic>
        <p:nvPicPr>
          <p:cNvPr id="15" name="Picture 1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226170" y="4746312"/>
            <a:ext cx="1295400" cy="1295400"/>
          </a:xfrm>
          <a:prstGeom prst="rect">
            <a:avLst/>
          </a:prstGeom>
        </p:spPr>
      </p:pic>
      <p:pic>
        <p:nvPicPr>
          <p:cNvPr id="17" name="Picture 16"/>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48000" y="3242965"/>
            <a:ext cx="1295400" cy="1295400"/>
          </a:xfrm>
          <a:prstGeom prst="rect">
            <a:avLst/>
          </a:prstGeom>
        </p:spPr>
      </p:pic>
      <p:pic>
        <p:nvPicPr>
          <p:cNvPr id="18" name="Picture 1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49870" y="1947565"/>
            <a:ext cx="1295400" cy="1295400"/>
          </a:xfrm>
          <a:prstGeom prst="rect">
            <a:avLst/>
          </a:prstGeom>
        </p:spPr>
      </p:pic>
      <p:pic>
        <p:nvPicPr>
          <p:cNvPr id="19" name="Picture 1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45170" y="2781300"/>
            <a:ext cx="1295400" cy="1295400"/>
          </a:xfrm>
          <a:prstGeom prst="rect">
            <a:avLst/>
          </a:prstGeom>
        </p:spPr>
      </p:pic>
      <p:pic>
        <p:nvPicPr>
          <p:cNvPr id="20" name="Picture 19"/>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05202" y="4103077"/>
            <a:ext cx="1295400" cy="1295400"/>
          </a:xfrm>
          <a:prstGeom prst="rect">
            <a:avLst/>
          </a:prstGeom>
        </p:spPr>
      </p:pic>
      <p:pic>
        <p:nvPicPr>
          <p:cNvPr id="21" name="Picture 20"/>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71447" y="5181600"/>
            <a:ext cx="1295400" cy="1295400"/>
          </a:xfrm>
          <a:prstGeom prst="rect">
            <a:avLst/>
          </a:prstGeom>
        </p:spPr>
      </p:pic>
      <p:pic>
        <p:nvPicPr>
          <p:cNvPr id="22" name="Picture 21"/>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74785" y="5357446"/>
            <a:ext cx="1295400" cy="1295400"/>
          </a:xfrm>
          <a:prstGeom prst="rect">
            <a:avLst/>
          </a:prstGeom>
        </p:spPr>
      </p:pic>
      <p:pic>
        <p:nvPicPr>
          <p:cNvPr id="23" name="Picture 22"/>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561493" y="4305300"/>
            <a:ext cx="1295400" cy="1295400"/>
          </a:xfrm>
          <a:prstGeom prst="rect">
            <a:avLst/>
          </a:prstGeom>
        </p:spPr>
      </p:pic>
      <p:pic>
        <p:nvPicPr>
          <p:cNvPr id="24" name="Picture 2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51186" y="5181600"/>
            <a:ext cx="1295400" cy="1295400"/>
          </a:xfrm>
          <a:prstGeom prst="rect">
            <a:avLst/>
          </a:prstGeom>
        </p:spPr>
      </p:pic>
      <p:pic>
        <p:nvPicPr>
          <p:cNvPr id="25" name="Picture 2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19908" y="4062046"/>
            <a:ext cx="1295400" cy="1295400"/>
          </a:xfrm>
          <a:prstGeom prst="rect">
            <a:avLst/>
          </a:prstGeom>
        </p:spPr>
      </p:pic>
      <p:pic>
        <p:nvPicPr>
          <p:cNvPr id="26" name="Picture 2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406770" y="5260731"/>
            <a:ext cx="1295400" cy="1295400"/>
          </a:xfrm>
          <a:prstGeom prst="rect">
            <a:avLst/>
          </a:prstGeom>
        </p:spPr>
      </p:pic>
      <p:pic>
        <p:nvPicPr>
          <p:cNvPr id="27" name="Picture 2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29954" y="4062046"/>
            <a:ext cx="1295400" cy="1295400"/>
          </a:xfrm>
          <a:prstGeom prst="rect">
            <a:avLst/>
          </a:prstGeom>
        </p:spPr>
      </p:pic>
      <p:sp>
        <p:nvSpPr>
          <p:cNvPr id="28" name="Content Placeholder 2"/>
          <p:cNvSpPr txBox="1">
            <a:spLocks/>
          </p:cNvSpPr>
          <p:nvPr/>
        </p:nvSpPr>
        <p:spPr>
          <a:xfrm>
            <a:off x="4273062" y="175286"/>
            <a:ext cx="7461737" cy="235773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0"/>
              </a:spcBef>
              <a:buNone/>
            </a:pPr>
            <a:r>
              <a:rPr lang="en-US" dirty="0">
                <a:solidFill>
                  <a:schemeClr val="tx2"/>
                </a:solidFill>
              </a:rPr>
              <a:t>Los </a:t>
            </a:r>
            <a:r>
              <a:rPr lang="en-US" dirty="0" err="1">
                <a:solidFill>
                  <a:schemeClr val="tx2"/>
                </a:solidFill>
              </a:rPr>
              <a:t>trabajadores</a:t>
            </a:r>
            <a:r>
              <a:rPr lang="en-US" dirty="0">
                <a:solidFill>
                  <a:schemeClr val="tx2"/>
                </a:solidFill>
              </a:rPr>
              <a:t> </a:t>
            </a:r>
            <a:r>
              <a:rPr lang="en-US" dirty="0" err="1">
                <a:solidFill>
                  <a:schemeClr val="tx2"/>
                </a:solidFill>
              </a:rPr>
              <a:t>agricolas</a:t>
            </a:r>
            <a:r>
              <a:rPr lang="en-US" dirty="0">
                <a:solidFill>
                  <a:schemeClr val="tx2"/>
                </a:solidFill>
              </a:rPr>
              <a:t> </a:t>
            </a:r>
            <a:r>
              <a:rPr lang="en-US" dirty="0" err="1">
                <a:solidFill>
                  <a:schemeClr val="tx2"/>
                </a:solidFill>
              </a:rPr>
              <a:t>tienen</a:t>
            </a:r>
            <a:r>
              <a:rPr lang="en-US" dirty="0">
                <a:solidFill>
                  <a:schemeClr val="tx2"/>
                </a:solidFill>
              </a:rPr>
              <a:t> </a:t>
            </a:r>
            <a:br>
              <a:rPr lang="en-US" dirty="0">
                <a:solidFill>
                  <a:schemeClr val="tx2"/>
                </a:solidFill>
              </a:rPr>
            </a:br>
            <a:r>
              <a:rPr lang="en-US" sz="4800" b="1" dirty="0">
                <a:solidFill>
                  <a:srgbClr val="FFC000"/>
                </a:solidFill>
              </a:rPr>
              <a:t>20 </a:t>
            </a:r>
            <a:r>
              <a:rPr lang="en-US" sz="4800" b="1" dirty="0" err="1">
                <a:solidFill>
                  <a:srgbClr val="FFC000"/>
                </a:solidFill>
              </a:rPr>
              <a:t>veces</a:t>
            </a:r>
            <a:r>
              <a:rPr lang="en-US" sz="4800" b="1" dirty="0">
                <a:solidFill>
                  <a:srgbClr val="FFC000"/>
                </a:solidFill>
              </a:rPr>
              <a:t> </a:t>
            </a:r>
            <a:r>
              <a:rPr lang="en-US" dirty="0">
                <a:solidFill>
                  <a:schemeClr val="tx2"/>
                </a:solidFill>
              </a:rPr>
              <a:t>mas chances de </a:t>
            </a:r>
            <a:r>
              <a:rPr lang="en-US" dirty="0" err="1">
                <a:solidFill>
                  <a:schemeClr val="tx2"/>
                </a:solidFill>
              </a:rPr>
              <a:t>morir</a:t>
            </a:r>
            <a:r>
              <a:rPr lang="en-US" dirty="0">
                <a:solidFill>
                  <a:schemeClr val="tx2"/>
                </a:solidFill>
              </a:rPr>
              <a:t> por </a:t>
            </a:r>
            <a:r>
              <a:rPr lang="en-US" dirty="0" err="1">
                <a:solidFill>
                  <a:schemeClr val="tx2"/>
                </a:solidFill>
              </a:rPr>
              <a:t>el</a:t>
            </a:r>
            <a:r>
              <a:rPr lang="en-US" dirty="0">
                <a:solidFill>
                  <a:schemeClr val="tx2"/>
                </a:solidFill>
              </a:rPr>
              <a:t> </a:t>
            </a:r>
            <a:r>
              <a:rPr lang="en-US" dirty="0" err="1">
                <a:solidFill>
                  <a:schemeClr val="tx2"/>
                </a:solidFill>
              </a:rPr>
              <a:t>calor</a:t>
            </a:r>
            <a:r>
              <a:rPr lang="en-US" dirty="0">
                <a:solidFill>
                  <a:schemeClr val="tx2"/>
                </a:solidFill>
              </a:rPr>
              <a:t> que </a:t>
            </a:r>
            <a:r>
              <a:rPr lang="en-US" dirty="0" err="1">
                <a:solidFill>
                  <a:schemeClr val="tx2"/>
                </a:solidFill>
              </a:rPr>
              <a:t>otros</a:t>
            </a:r>
            <a:r>
              <a:rPr lang="en-US" dirty="0">
                <a:solidFill>
                  <a:schemeClr val="tx2"/>
                </a:solidFill>
              </a:rPr>
              <a:t> </a:t>
            </a:r>
            <a:r>
              <a:rPr lang="en-US" dirty="0" err="1">
                <a:solidFill>
                  <a:schemeClr val="tx2"/>
                </a:solidFill>
              </a:rPr>
              <a:t>trabajadores</a:t>
            </a:r>
            <a:r>
              <a:rPr lang="en-US" dirty="0">
                <a:solidFill>
                  <a:schemeClr val="tx2"/>
                </a:solidFill>
              </a:rPr>
              <a:t>. </a:t>
            </a:r>
          </a:p>
        </p:txBody>
      </p:sp>
    </p:spTree>
    <p:extLst>
      <p:ext uri="{BB962C8B-B14F-4D97-AF65-F5344CB8AC3E}">
        <p14:creationId xmlns:p14="http://schemas.microsoft.com/office/powerpoint/2010/main" val="22601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xEl>
                                              <p:pRg st="0" end="0"/>
                                            </p:txEl>
                                          </p:spTgt>
                                        </p:tgtEl>
                                        <p:attrNameLst>
                                          <p:attrName>style.visibility</p:attrName>
                                        </p:attrNameLst>
                                      </p:cBhvr>
                                      <p:to>
                                        <p:strVal val="visible"/>
                                      </p:to>
                                    </p:set>
                                    <p:animEffect transition="in" filter="fade">
                                      <p:cBhvr>
                                        <p:cTn id="6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1524001"/>
            <a:ext cx="6493638" cy="5333999"/>
          </a:xfrm>
          <a:prstGeom prst="rect">
            <a:avLst/>
          </a:prstGeom>
        </p:spPr>
      </p:pic>
      <p:sp>
        <p:nvSpPr>
          <p:cNvPr id="4" name="Cloud Callout 3"/>
          <p:cNvSpPr/>
          <p:nvPr/>
        </p:nvSpPr>
        <p:spPr>
          <a:xfrm rot="12241250">
            <a:off x="1810854" y="287068"/>
            <a:ext cx="3669018" cy="3577326"/>
          </a:xfrm>
          <a:prstGeom prst="cloudCallout">
            <a:avLst>
              <a:gd name="adj1" fmla="val -55610"/>
              <a:gd name="adj2" fmla="val 20919"/>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a:solidFill>
                <a:srgbClr val="FFFFFF"/>
              </a:solidFill>
            </a:endParaRPr>
          </a:p>
        </p:txBody>
      </p:sp>
      <p:sp>
        <p:nvSpPr>
          <p:cNvPr id="5" name="TextBox 4"/>
          <p:cNvSpPr txBox="1"/>
          <p:nvPr/>
        </p:nvSpPr>
        <p:spPr>
          <a:xfrm>
            <a:off x="2018551" y="1219200"/>
            <a:ext cx="3253625" cy="1938988"/>
          </a:xfrm>
          <a:prstGeom prst="rect">
            <a:avLst/>
          </a:prstGeom>
          <a:noFill/>
        </p:spPr>
        <p:txBody>
          <a:bodyPr wrap="square" lIns="91424" tIns="45718" rIns="91424" bIns="45718" rtlCol="0">
            <a:spAutoFit/>
          </a:bodyPr>
          <a:lstStyle/>
          <a:p>
            <a:pPr algn="ctr" defTabSz="914218"/>
            <a:r>
              <a:rPr lang="es-ES" sz="4000">
                <a:solidFill>
                  <a:srgbClr val="434342"/>
                </a:solidFill>
                <a:latin typeface="Tekton Pro" pitchFamily="34" charset="0"/>
              </a:rPr>
              <a:t>¿A quién le afecta el calor?</a:t>
            </a:r>
          </a:p>
        </p:txBody>
      </p:sp>
    </p:spTree>
    <p:extLst>
      <p:ext uri="{BB962C8B-B14F-4D97-AF65-F5344CB8AC3E}">
        <p14:creationId xmlns:p14="http://schemas.microsoft.com/office/powerpoint/2010/main" val="440216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PERSISTENCEDATA" val="MMPROD_UIPERSISTENCEDATA"/>
  <p:tag name="MMPROD_UIDATA" val="&lt;database version=&quot;11.0&quot;&gt;&lt;object type=&quot;1&quot; unique_id=&quot;10001&quot;&gt;&lt;object type=&quot;8&quot; unique_id=&quot;19620&quot;&gt;&lt;/object&gt;&lt;object type=&quot;2&quot; unique_id=&quot;19621&quot;&gt;&lt;object type=&quot;3&quot; unique_id=&quot;19623&quot;&gt;&lt;property id=&quot;20148&quot; value=&quot;5&quot;/&gt;&lt;property id=&quot;20300&quot; value=&quot;Slide 2&quot;/&gt;&lt;property id=&quot;20307&quot; value=&quot;257&quot;/&gt;&lt;/object&gt;&lt;object type=&quot;3&quot; unique_id=&quot;19624&quot;&gt;&lt;property id=&quot;20148&quot; value=&quot;5&quot;/&gt;&lt;property id=&quot;20300&quot; value=&quot;Slide 5&quot;/&gt;&lt;property id=&quot;20307&quot; value=&quot;258&quot;/&gt;&lt;/object&gt;&lt;object type=&quot;3&quot; unique_id=&quot;19786&quot;&gt;&lt;property id=&quot;20148&quot; value=&quot;5&quot;/&gt;&lt;property id=&quot;20300&quot; value=&quot;Slide 4&quot;/&gt;&lt;property id=&quot;20307&quot; value=&quot;259&quot;/&gt;&lt;/object&gt;&lt;object type=&quot;3&quot; unique_id=&quot;20343&quot;&gt;&lt;property id=&quot;20148&quot; value=&quot;5&quot;/&gt;&lt;property id=&quot;20300&quot; value=&quot;Slide 6&quot;/&gt;&lt;property id=&quot;20307&quot; value=&quot;260&quot;/&gt;&lt;/object&gt;&lt;object type=&quot;3&quot; unique_id=&quot;20344&quot;&gt;&lt;property id=&quot;20148&quot; value=&quot;5&quot;/&gt;&lt;property id=&quot;20300&quot; value=&quot;Slide 7&quot;/&gt;&lt;property id=&quot;20307&quot; value=&quot;261&quot;/&gt;&lt;/object&gt;&lt;object type=&quot;3&quot; unique_id=&quot;20345&quot;&gt;&lt;property id=&quot;20148&quot; value=&quot;5&quot;/&gt;&lt;property id=&quot;20300&quot; value=&quot;Slide 8&quot;/&gt;&lt;property id=&quot;20307&quot; value=&quot;262&quot;/&gt;&lt;/object&gt;&lt;object type=&quot;3&quot; unique_id=&quot;20346&quot;&gt;&lt;property id=&quot;20148&quot; value=&quot;5&quot;/&gt;&lt;property id=&quot;20300&quot; value=&quot;Slide 9&quot;/&gt;&lt;property id=&quot;20307&quot; value=&quot;263&quot;/&gt;&lt;/object&gt;&lt;object type=&quot;3&quot; unique_id=&quot;20347&quot;&gt;&lt;property id=&quot;20148&quot; value=&quot;5&quot;/&gt;&lt;property id=&quot;20300&quot; value=&quot;Slide 10&quot;/&gt;&lt;property id=&quot;20307&quot; value=&quot;264&quot;/&gt;&lt;/object&gt;&lt;object type=&quot;3&quot; unique_id=&quot;20348&quot;&gt;&lt;property id=&quot;20148&quot; value=&quot;5&quot;/&gt;&lt;property id=&quot;20300&quot; value=&quot;Slide 12&quot;/&gt;&lt;property id=&quot;20307&quot; value=&quot;265&quot;/&gt;&lt;/object&gt;&lt;object type=&quot;3&quot; unique_id=&quot;20349&quot;&gt;&lt;property id=&quot;20148&quot; value=&quot;5&quot;/&gt;&lt;property id=&quot;20300&quot; value=&quot;Slide 14&quot;/&gt;&lt;property id=&quot;20307&quot; value=&quot;266&quot;/&gt;&lt;/object&gt;&lt;object type=&quot;3&quot; unique_id=&quot;20351&quot;&gt;&lt;property id=&quot;20148&quot; value=&quot;5&quot;/&gt;&lt;property id=&quot;20300&quot; value=&quot;Slide 11&quot;/&gt;&lt;property id=&quot;20307&quot; value=&quot;270&quot;/&gt;&lt;/object&gt;&lt;object type=&quot;3&quot; unique_id=&quot;20352&quot;&gt;&lt;property id=&quot;20148&quot; value=&quot;5&quot;/&gt;&lt;property id=&quot;20300&quot; value=&quot;Slide 18&quot;/&gt;&lt;property id=&quot;20307&quot; value=&quot;268&quot;/&gt;&lt;/object&gt;&lt;object type=&quot;3&quot; unique_id=&quot;20354&quot;&gt;&lt;property id=&quot;20148&quot; value=&quot;5&quot;/&gt;&lt;property id=&quot;20300&quot; value=&quot;Slide 20&quot;/&gt;&lt;property id=&quot;20307&quot; value=&quot;271&quot;/&gt;&lt;/object&gt;&lt;object type=&quot;3&quot; unique_id=&quot;20355&quot;&gt;&lt;property id=&quot;20148&quot; value=&quot;5&quot;/&gt;&lt;property id=&quot;20300&quot; value=&quot;Slide 22&quot;/&gt;&lt;property id=&quot;20307&quot; value=&quot;272&quot;/&gt;&lt;/object&gt;&lt;object type=&quot;3&quot; unique_id=&quot;20356&quot;&gt;&lt;property id=&quot;20148&quot; value=&quot;5&quot;/&gt;&lt;property id=&quot;20300&quot; value=&quot;Slide 23&quot;/&gt;&lt;property id=&quot;20307&quot; value=&quot;274&quot;/&gt;&lt;/object&gt;&lt;object type=&quot;3&quot; unique_id=&quot;20357&quot;&gt;&lt;property id=&quot;20148&quot; value=&quot;5&quot;/&gt;&lt;property id=&quot;20300&quot; value=&quot;Slide 24&quot;/&gt;&lt;property id=&quot;20307&quot; value=&quot;273&quot;/&gt;&lt;/object&gt;&lt;object type=&quot;3&quot; unique_id=&quot;20358&quot;&gt;&lt;property id=&quot;20148&quot; value=&quot;5&quot;/&gt;&lt;property id=&quot;20300&quot; value=&quot;Slide 29&quot;/&gt;&lt;property id=&quot;20307&quot; value=&quot;275&quot;/&gt;&lt;/object&gt;&lt;object type=&quot;3&quot; unique_id=&quot;20359&quot;&gt;&lt;property id=&quot;20148&quot; value=&quot;5&quot;/&gt;&lt;property id=&quot;20300&quot; value=&quot;Slide 26&quot;/&gt;&lt;property id=&quot;20307&quot; value=&quot;276&quot;/&gt;&lt;/object&gt;&lt;object type=&quot;3&quot; unique_id=&quot;20360&quot;&gt;&lt;property id=&quot;20148&quot; value=&quot;5&quot;/&gt;&lt;property id=&quot;20300&quot; value=&quot;Slide 16&quot;/&gt;&lt;property id=&quot;20307&quot; value=&quot;277&quot;/&gt;&lt;/object&gt;&lt;object type=&quot;3&quot; unique_id=&quot;20720&quot;&gt;&lt;property id=&quot;20148&quot; value=&quot;5&quot;/&gt;&lt;property id=&quot;20300&quot; value=&quot;Slide 15&quot;/&gt;&lt;property id=&quot;20307&quot; value=&quot;279&quot;/&gt;&lt;/object&gt;&lt;object type=&quot;3&quot; unique_id=&quot;20722&quot;&gt;&lt;property id=&quot;20148&quot; value=&quot;5&quot;/&gt;&lt;property id=&quot;20300&quot; value=&quot;Slide 31&quot;/&gt;&lt;property id=&quot;20307&quot; value=&quot;284&quot;/&gt;&lt;/object&gt;&lt;object type=&quot;3&quot; unique_id=&quot;20723&quot;&gt;&lt;property id=&quot;20148&quot; value=&quot;5&quot;/&gt;&lt;property id=&quot;20300&quot; value=&quot;Slide 54&quot;/&gt;&lt;property id=&quot;20307&quot; value=&quot;285&quot;/&gt;&lt;/object&gt;&lt;object type=&quot;3&quot; unique_id=&quot;20724&quot;&gt;&lt;property id=&quot;20148&quot; value=&quot;5&quot;/&gt;&lt;property id=&quot;20300&quot; value=&quot;Slide 33&quot;/&gt;&lt;property id=&quot;20307&quot; value=&quot;286&quot;/&gt;&lt;/object&gt;&lt;object type=&quot;3&quot; unique_id=&quot;21135&quot;&gt;&lt;property id=&quot;20148&quot; value=&quot;5&quot;/&gt;&lt;property id=&quot;20300&quot; value=&quot;Slide 34&quot;/&gt;&lt;property id=&quot;20307&quot; value=&quot;287&quot;/&gt;&lt;/object&gt;&lt;object type=&quot;3&quot; unique_id=&quot;21136&quot;&gt;&lt;property id=&quot;20148&quot; value=&quot;5&quot;/&gt;&lt;property id=&quot;20300&quot; value=&quot;Slide 35&quot;/&gt;&lt;property id=&quot;20307&quot; value=&quot;288&quot;/&gt;&lt;/object&gt;&lt;object type=&quot;3&quot; unique_id=&quot;21137&quot;&gt;&lt;property id=&quot;20148&quot; value=&quot;5&quot;/&gt;&lt;property id=&quot;20300&quot; value=&quot;Slide 37&quot;/&gt;&lt;property id=&quot;20307&quot; value=&quot;289&quot;/&gt;&lt;/object&gt;&lt;object type=&quot;3&quot; unique_id=&quot;21138&quot;&gt;&lt;property id=&quot;20148&quot; value=&quot;5&quot;/&gt;&lt;property id=&quot;20300&quot; value=&quot;Slide 38&quot;/&gt;&lt;property id=&quot;20307&quot; value=&quot;291&quot;/&gt;&lt;/object&gt;&lt;object type=&quot;3&quot; unique_id=&quot;21140&quot;&gt;&lt;property id=&quot;20148&quot; value=&quot;5&quot;/&gt;&lt;property id=&quot;20300&quot; value=&quot;Slide 30&quot;/&gt;&lt;property id=&quot;20307&quot; value=&quot;292&quot;/&gt;&lt;/object&gt;&lt;object type=&quot;3&quot; unique_id=&quot;21476&quot;&gt;&lt;property id=&quot;20148&quot; value=&quot;5&quot;/&gt;&lt;property id=&quot;20300&quot; value=&quot;Slide 42&quot;/&gt;&lt;property id=&quot;20307&quot; value=&quot;294&quot;/&gt;&lt;/object&gt;&lt;object type=&quot;3&quot; unique_id=&quot;21477&quot;&gt;&lt;property id=&quot;20148&quot; value=&quot;5&quot;/&gt;&lt;property id=&quot;20300&quot; value=&quot;Slide 43&quot;/&gt;&lt;property id=&quot;20307&quot; value=&quot;295&quot;/&gt;&lt;/object&gt;&lt;object type=&quot;3&quot; unique_id=&quot;21478&quot;&gt;&lt;property id=&quot;20148&quot; value=&quot;5&quot;/&gt;&lt;property id=&quot;20300&quot; value=&quot;Slide 49&quot;/&gt;&lt;property id=&quot;20307&quot; value=&quot;296&quot;/&gt;&lt;/object&gt;&lt;object type=&quot;3&quot; unique_id=&quot;21479&quot;&gt;&lt;property id=&quot;20148&quot; value=&quot;5&quot;/&gt;&lt;property id=&quot;20300&quot; value=&quot;Slide 46&quot;/&gt;&lt;property id=&quot;20307&quot; value=&quot;297&quot;/&gt;&lt;/object&gt;&lt;object type=&quot;3&quot; unique_id=&quot;21935&quot;&gt;&lt;property id=&quot;20148&quot; value=&quot;5&quot;/&gt;&lt;property id=&quot;20300&quot; value=&quot;Slide 48&quot;/&gt;&lt;property id=&quot;20307&quot; value=&quot;298&quot;/&gt;&lt;/object&gt;&lt;object type=&quot;3&quot; unique_id=&quot;21936&quot;&gt;&lt;property id=&quot;20148&quot; value=&quot;5&quot;/&gt;&lt;property id=&quot;20300&quot; value=&quot;Slide 51&quot;/&gt;&lt;property id=&quot;20307&quot; value=&quot;299&quot;/&gt;&lt;/object&gt;&lt;object type=&quot;3&quot; unique_id=&quot;21937&quot;&gt;&lt;property id=&quot;20148&quot; value=&quot;5&quot;/&gt;&lt;property id=&quot;20300&quot; value=&quot;Slide 52&quot;/&gt;&lt;property id=&quot;20307&quot; value=&quot;300&quot;/&gt;&lt;/object&gt;&lt;object type=&quot;3&quot; unique_id=&quot;21938&quot;&gt;&lt;property id=&quot;20148&quot; value=&quot;5&quot;/&gt;&lt;property id=&quot;20300&quot; value=&quot;Slide 53&quot;/&gt;&lt;property id=&quot;20307&quot; value=&quot;301&quot;/&gt;&lt;/object&gt;&lt;object type=&quot;3&quot; unique_id=&quot;73991&quot;&gt;&lt;property id=&quot;20148&quot; value=&quot;5&quot;/&gt;&lt;property id=&quot;20300&quot; value=&quot;Slide 13&quot;/&gt;&lt;property id=&quot;20307&quot; value=&quot;313&quot;/&gt;&lt;/object&gt;&lt;object type=&quot;3&quot; unique_id=&quot;73994&quot;&gt;&lt;property id=&quot;20148&quot; value=&quot;5&quot;/&gt;&lt;property id=&quot;20300&quot; value=&quot;Slide 32&quot;/&gt;&lt;property id=&quot;20307&quot; value=&quot;309&quot;/&gt;&lt;/object&gt;&lt;object type=&quot;3&quot; unique_id=&quot;73995&quot;&gt;&lt;property id=&quot;20148&quot; value=&quot;5&quot;/&gt;&lt;property id=&quot;20300&quot; value=&quot;Slide 55&quot;/&gt;&lt;property id=&quot;20307&quot; value=&quot;311&quot;/&gt;&lt;/object&gt;&lt;object type=&quot;3&quot; unique_id=&quot;74184&quot;&gt;&lt;property id=&quot;20148&quot; value=&quot;5&quot;/&gt;&lt;property id=&quot;20300&quot; value=&quot;Slide 39&quot;/&gt;&lt;property id=&quot;20307&quot; value=&quot;315&quot;/&gt;&lt;/object&gt;&lt;object type=&quot;3&quot; unique_id=&quot;74410&quot;&gt;&lt;property id=&quot;20148&quot; value=&quot;5&quot;/&gt;&lt;property id=&quot;20300&quot; value=&quot;Slide 1&quot;/&gt;&lt;property id=&quot;20307&quot; value=&quot;316&quot;/&gt;&lt;/object&gt;&lt;object type=&quot;3&quot; unique_id=&quot;75011&quot;&gt;&lt;property id=&quot;20148&quot; value=&quot;5&quot;/&gt;&lt;property id=&quot;20300&quot; value=&quot;Slide 17&quot;/&gt;&lt;property id=&quot;20307&quot; value=&quot;322&quot;/&gt;&lt;/object&gt;&lt;object type=&quot;3&quot; unique_id=&quot;75012&quot;&gt;&lt;property id=&quot;20148&quot; value=&quot;5&quot;/&gt;&lt;property id=&quot;20300&quot; value=&quot;Slide 19&quot;/&gt;&lt;property id=&quot;20307&quot; value=&quot;323&quot;/&gt;&lt;/object&gt;&lt;object type=&quot;3&quot; unique_id=&quot;75013&quot;&gt;&lt;property id=&quot;20148&quot; value=&quot;5&quot;/&gt;&lt;property id=&quot;20300&quot; value=&quot;Slide 25&quot;/&gt;&lt;property id=&quot;20307&quot; value=&quot;324&quot;/&gt;&lt;/object&gt;&lt;object type=&quot;3&quot; unique_id=&quot;75014&quot;&gt;&lt;property id=&quot;20148&quot; value=&quot;5&quot;/&gt;&lt;property id=&quot;20300&quot; value=&quot;Slide 40&quot;/&gt;&lt;property id=&quot;20307&quot; value=&quot;325&quot;/&gt;&lt;/object&gt;&lt;object type=&quot;3&quot; unique_id=&quot;75015&quot;&gt;&lt;property id=&quot;20148&quot; value=&quot;5&quot;/&gt;&lt;property id=&quot;20300&quot; value=&quot;Slide 41&quot;/&gt;&lt;property id=&quot;20307&quot; value=&quot;321&quot;/&gt;&lt;/object&gt;&lt;object type=&quot;3&quot; unique_id=&quot;75649&quot;&gt;&lt;property id=&quot;20148&quot; value=&quot;5&quot;/&gt;&lt;property id=&quot;20300&quot; value=&quot;Slide 21&quot;/&gt;&lt;property id=&quot;20307&quot; value=&quot;328&quot;/&gt;&lt;/object&gt;&lt;object type=&quot;3&quot; unique_id=&quot;75650&quot;&gt;&lt;property id=&quot;20148&quot; value=&quot;5&quot;/&gt;&lt;property id=&quot;20300&quot; value=&quot;Slide 27&quot;/&gt;&lt;property id=&quot;20307&quot; value=&quot;329&quot;/&gt;&lt;/object&gt;&lt;object type=&quot;3&quot; unique_id=&quot;75651&quot;&gt;&lt;property id=&quot;20148&quot; value=&quot;5&quot;/&gt;&lt;property id=&quot;20300&quot; value=&quot;Slide 28&quot;/&gt;&lt;property id=&quot;20307&quot; value=&quot;327&quot;/&gt;&lt;/object&gt;&lt;object type=&quot;3&quot; unique_id=&quot;75653&quot;&gt;&lt;property id=&quot;20148&quot; value=&quot;5&quot;/&gt;&lt;property id=&quot;20300&quot; value=&quot;Slide 44&quot;/&gt;&lt;property id=&quot;20307&quot; value=&quot;334&quot;/&gt;&lt;/object&gt;&lt;object type=&quot;3&quot; unique_id=&quot;76717&quot;&gt;&lt;property id=&quot;20148&quot; value=&quot;5&quot;/&gt;&lt;property id=&quot;20300&quot; value=&quot;Slide 36&quot;/&gt;&lt;property id=&quot;20307&quot; value=&quot;335&quot;/&gt;&lt;/object&gt;&lt;object type=&quot;3&quot; unique_id=&quot;76718&quot;&gt;&lt;property id=&quot;20148&quot; value=&quot;5&quot;/&gt;&lt;property id=&quot;20300&quot; value=&quot;Slide 45&quot;/&gt;&lt;property id=&quot;20307&quot; value=&quot;336&quot;/&gt;&lt;/object&gt;&lt;object type=&quot;3&quot; unique_id=&quot;76719&quot;&gt;&lt;property id=&quot;20148&quot; value=&quot;5&quot;/&gt;&lt;property id=&quot;20300&quot; value=&quot;Slide 47&quot;/&gt;&lt;property id=&quot;20307&quot; value=&quot;337&quot;/&gt;&lt;/object&gt;&lt;object type=&quot;3&quot; unique_id=&quot;76720&quot;&gt;&lt;property id=&quot;20148&quot; value=&quot;5&quot;/&gt;&lt;property id=&quot;20300&quot; value=&quot;Slide 50&quot;/&gt;&lt;property id=&quot;20307&quot; value=&quot;338&quot;/&gt;&lt;/object&gt;&lt;object type=&quot;3&quot; unique_id=&quot;77689&quot;&gt;&lt;property id=&quot;20148&quot; value=&quot;5&quot;/&gt;&lt;property id=&quot;20300&quot; value=&quot;Slide 3&quot;/&gt;&lt;property id=&quot;20307&quot; value=&quot;339&quot;/&gt;&lt;/object&gt;&lt;object type=&quot;3&quot; unique_id=&quot;77690&quot;&gt;&lt;property id=&quot;20148&quot; value=&quot;5&quot;/&gt;&lt;property id=&quot;20300&quot; value=&quot;Slide 56&quot;/&gt;&lt;property id=&quot;20307&quot; value=&quot;34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3C554A533C6F479E90E472C93F90E8" ma:contentTypeVersion="13" ma:contentTypeDescription="Create a new document." ma:contentTypeScope="" ma:versionID="97acca39f6e1983c0d2d5b408d1ff6c8">
  <xsd:schema xmlns:xsd="http://www.w3.org/2001/XMLSchema" xmlns:xs="http://www.w3.org/2001/XMLSchema" xmlns:p="http://schemas.microsoft.com/office/2006/metadata/properties" xmlns:ns2="30b11524-1a45-4028-bde0-1f9e165b8d12" xmlns:ns3="4de906e2-e1c5-45a8-9b25-5ef4b2a86d96" targetNamespace="http://schemas.microsoft.com/office/2006/metadata/properties" ma:root="true" ma:fieldsID="953daf20145b4867483b8e6f034fb8ef" ns2:_="" ns3:_="">
    <xsd:import namespace="30b11524-1a45-4028-bde0-1f9e165b8d12"/>
    <xsd:import namespace="4de906e2-e1c5-45a8-9b25-5ef4b2a86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b11524-1a45-4028-bde0-1f9e165b8d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e906e2-e1c5-45a8-9b25-5ef4b2a86d9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A180D6-6023-47E8-A797-D557F253D36F}">
  <ds:schemaRefs>
    <ds:schemaRef ds:uri="http://schemas.microsoft.com/sharepoint/v3/contenttype/forms"/>
  </ds:schemaRefs>
</ds:datastoreItem>
</file>

<file path=customXml/itemProps2.xml><?xml version="1.0" encoding="utf-8"?>
<ds:datastoreItem xmlns:ds="http://schemas.openxmlformats.org/officeDocument/2006/customXml" ds:itemID="{B8E5E809-F0D8-41EC-B308-ADCFB5756545}">
  <ds:schemaRefs>
    <ds:schemaRef ds:uri="http://schemas.microsoft.com/office/infopath/2007/PartnerControls"/>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30b11524-1a45-4028-bde0-1f9e165b8d12"/>
    <ds:schemaRef ds:uri="4de906e2-e1c5-45a8-9b25-5ef4b2a86d96"/>
    <ds:schemaRef ds:uri="http://www.w3.org/XML/1998/namespace"/>
  </ds:schemaRefs>
</ds:datastoreItem>
</file>

<file path=customXml/itemProps3.xml><?xml version="1.0" encoding="utf-8"?>
<ds:datastoreItem xmlns:ds="http://schemas.openxmlformats.org/officeDocument/2006/customXml" ds:itemID="{92A8C6DC-42C6-4DCE-ACEF-A528652BE3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b11524-1a45-4028-bde0-1f9e165b8d12"/>
    <ds:schemaRef ds:uri="4de906e2-e1c5-45a8-9b25-5ef4b2a86d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26417</TotalTime>
  <Words>7802</Words>
  <Application>Microsoft Office PowerPoint</Application>
  <PresentationFormat>Widescreen</PresentationFormat>
  <Paragraphs>597</Paragraphs>
  <Slides>58</Slides>
  <Notes>41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Calibri</vt:lpstr>
      <vt:lpstr>Georgia</vt:lpstr>
      <vt:lpstr>Helvetica</vt:lpstr>
      <vt:lpstr>HP Simplified</vt:lpstr>
      <vt:lpstr>Tekton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dc:creator>
  <cp:lastModifiedBy>Giovanni Lopez-Quezada</cp:lastModifiedBy>
  <cp:revision>158</cp:revision>
  <cp:lastPrinted>2018-03-02T18:07:15Z</cp:lastPrinted>
  <dcterms:created xsi:type="dcterms:W3CDTF">2018-02-18T17:03:06Z</dcterms:created>
  <dcterms:modified xsi:type="dcterms:W3CDTF">2022-06-13T22:52:02Z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0x010100733C554A533C6F479E90E472C93F90E8</vt:lpwstr>
  </property>
</Properties>
</file>