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8"/>
  </p:notesMasterIdLst>
  <p:sldIdLst>
    <p:sldId id="272" r:id="rId5"/>
    <p:sldId id="261" r:id="rId6"/>
    <p:sldId id="326" r:id="rId7"/>
    <p:sldId id="258" r:id="rId8"/>
    <p:sldId id="262" r:id="rId9"/>
    <p:sldId id="263" r:id="rId10"/>
    <p:sldId id="264" r:id="rId11"/>
    <p:sldId id="266" r:id="rId12"/>
    <p:sldId id="265" r:id="rId13"/>
    <p:sldId id="267" r:id="rId14"/>
    <p:sldId id="269" r:id="rId15"/>
    <p:sldId id="317" r:id="rId16"/>
    <p:sldId id="313" r:id="rId17"/>
    <p:sldId id="274" r:id="rId18"/>
    <p:sldId id="275" r:id="rId19"/>
    <p:sldId id="320" r:id="rId20"/>
    <p:sldId id="278" r:id="rId21"/>
    <p:sldId id="321" r:id="rId22"/>
    <p:sldId id="323" r:id="rId23"/>
    <p:sldId id="322" r:id="rId24"/>
    <p:sldId id="277" r:id="rId25"/>
    <p:sldId id="281" r:id="rId26"/>
    <p:sldId id="282" r:id="rId27"/>
    <p:sldId id="283" r:id="rId28"/>
    <p:sldId id="284" r:id="rId29"/>
    <p:sldId id="285" r:id="rId30"/>
    <p:sldId id="332" r:id="rId31"/>
    <p:sldId id="303" r:id="rId32"/>
    <p:sldId id="333" r:id="rId33"/>
    <p:sldId id="327" r:id="rId34"/>
    <p:sldId id="329" r:id="rId35"/>
    <p:sldId id="328" r:id="rId36"/>
    <p:sldId id="308" r:id="rId37"/>
    <p:sldId id="342" r:id="rId38"/>
    <p:sldId id="315" r:id="rId39"/>
    <p:sldId id="260" r:id="rId40"/>
    <p:sldId id="288" r:id="rId41"/>
    <p:sldId id="290" r:id="rId42"/>
    <p:sldId id="289" r:id="rId43"/>
    <p:sldId id="279" r:id="rId44"/>
    <p:sldId id="330" r:id="rId45"/>
    <p:sldId id="318" r:id="rId46"/>
    <p:sldId id="319" r:id="rId47"/>
    <p:sldId id="294" r:id="rId48"/>
    <p:sldId id="295" r:id="rId49"/>
    <p:sldId id="296" r:id="rId50"/>
    <p:sldId id="297" r:id="rId51"/>
    <p:sldId id="298" r:id="rId52"/>
    <p:sldId id="299" r:id="rId53"/>
    <p:sldId id="300" r:id="rId54"/>
    <p:sldId id="325" r:id="rId55"/>
    <p:sldId id="301" r:id="rId56"/>
    <p:sldId id="302" r:id="rId57"/>
    <p:sldId id="304" r:id="rId58"/>
    <p:sldId id="305" r:id="rId59"/>
    <p:sldId id="306" r:id="rId60"/>
    <p:sldId id="307" r:id="rId61"/>
    <p:sldId id="309" r:id="rId62"/>
    <p:sldId id="310" r:id="rId63"/>
    <p:sldId id="324" r:id="rId64"/>
    <p:sldId id="334" r:id="rId65"/>
    <p:sldId id="312" r:id="rId66"/>
    <p:sldId id="343" r:id="rId67"/>
  </p:sldIdLst>
  <p:sldSz cx="12192000" cy="6858000"/>
  <p:notesSz cx="7315200" cy="9601200"/>
  <p:embeddedFontLst>
    <p:embeddedFont>
      <p:font typeface="Aharoni" panose="02010803020104030203" pitchFamily="2" charset="-79"/>
      <p:bold r:id="rId69"/>
    </p:embeddedFont>
    <p:embeddedFont>
      <p:font typeface="Calibri" panose="020F0502020204030204" pitchFamily="34" charset="0"/>
      <p:regular r:id="rId70"/>
      <p:bold r:id="rId71"/>
      <p:italic r:id="rId72"/>
      <p:boldItalic r:id="rId73"/>
    </p:embeddedFont>
    <p:embeddedFont>
      <p:font typeface="Georgia" panose="02040502050405020303" pitchFamily="18" charset="0"/>
      <p:regular r:id="rId74"/>
      <p:bold r:id="rId75"/>
      <p:italic r:id="rId76"/>
      <p:boldItalic r:id="rId77"/>
    </p:embeddedFont>
    <p:embeddedFont>
      <p:font typeface="Helvetica" panose="020B0604020202020204" pitchFamily="34" charset="0"/>
      <p:regular r:id="rId78"/>
      <p:bold r:id="rId79"/>
      <p:italic r:id="rId80"/>
      <p:boldItalic r:id="rId81"/>
    </p:embeddedFont>
  </p:embeddedFontLst>
  <p:custDataLst>
    <p:tags r:id="rId82"/>
  </p:custDataLst>
  <p:defaultText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FF9900"/>
    <a:srgbClr val="6F942D"/>
    <a:srgbClr val="F2A854"/>
    <a:srgbClr val="3A651B"/>
    <a:srgbClr val="697B48"/>
    <a:srgbClr val="47734F"/>
    <a:srgbClr val="3C6C21"/>
    <a:srgbClr val="3D6615"/>
    <a:srgbClr val="4E403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BE04B-24E9-4495-AF7F-BF7E58924A34}" v="1" dt="2021-04-30T16:16:1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9" autoAdjust="0"/>
    <p:restoredTop sz="82695" autoAdjust="0"/>
  </p:normalViewPr>
  <p:slideViewPr>
    <p:cSldViewPr>
      <p:cViewPr varScale="1">
        <p:scale>
          <a:sx n="92" d="100"/>
          <a:sy n="92" d="100"/>
        </p:scale>
        <p:origin x="1020" y="66"/>
      </p:cViewPr>
      <p:guideLst>
        <p:guide orient="horz" pos="2160"/>
        <p:guide pos="3840"/>
      </p:guideLst>
    </p:cSldViewPr>
  </p:slideViewPr>
  <p:notesTextViewPr>
    <p:cViewPr>
      <p:scale>
        <a:sx n="1" d="1"/>
        <a:sy n="1" d="1"/>
      </p:scale>
      <p:origin x="0" y="0"/>
    </p:cViewPr>
  </p:notesTextViewPr>
  <p:sorterViewPr>
    <p:cViewPr>
      <p:scale>
        <a:sx n="170" d="100"/>
        <a:sy n="170" d="100"/>
      </p:scale>
      <p:origin x="0" y="-40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openxmlformats.org/officeDocument/2006/relationships/font" Target="fonts/font11.fntdata"/><Relationship Id="rId87"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gs" Target="tags/tag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2F277-3956-4C44-8F16-C8C8DD5919EA}"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93C6B9C3-AFFB-4FC3-8A16-E1654FB72C93}">
      <dgm:prSet phldrT="[Text]"/>
      <dgm:spPr>
        <a:solidFill>
          <a:schemeClr val="accent6">
            <a:lumMod val="75000"/>
          </a:schemeClr>
        </a:solidFill>
      </dgm:spPr>
      <dgm:t>
        <a:bodyPr/>
        <a:lstStyle/>
        <a:p>
          <a:r>
            <a:rPr lang="en-US" dirty="0" err="1">
              <a:latin typeface="+mj-lt"/>
            </a:rPr>
            <a:t>Envases</a:t>
          </a:r>
          <a:r>
            <a:rPr lang="en-US" dirty="0">
              <a:latin typeface="+mj-lt"/>
            </a:rPr>
            <a:t> de </a:t>
          </a:r>
          <a:r>
            <a:rPr lang="en-US" dirty="0" err="1">
              <a:latin typeface="+mj-lt"/>
            </a:rPr>
            <a:t>pesticidas</a:t>
          </a:r>
          <a:r>
            <a:rPr lang="en-US" dirty="0">
              <a:latin typeface="+mj-lt"/>
            </a:rPr>
            <a:t> </a:t>
          </a:r>
        </a:p>
      </dgm:t>
    </dgm:pt>
    <dgm:pt modelId="{E5D509D4-BF0D-468F-8AE9-E23690ECA7CA}" type="parTrans" cxnId="{6A9C81E4-4A0E-4257-A00A-A70372EBA495}">
      <dgm:prSet/>
      <dgm:spPr/>
      <dgm:t>
        <a:bodyPr/>
        <a:lstStyle/>
        <a:p>
          <a:endParaRPr lang="en-US">
            <a:latin typeface="+mj-lt"/>
          </a:endParaRPr>
        </a:p>
      </dgm:t>
    </dgm:pt>
    <dgm:pt modelId="{3B724DBA-3223-4380-B761-FECAC001E488}" type="sibTrans" cxnId="{6A9C81E4-4A0E-4257-A00A-A70372EBA495}">
      <dgm:prSet/>
      <dgm:spPr/>
      <dgm:t>
        <a:bodyPr/>
        <a:lstStyle/>
        <a:p>
          <a:endParaRPr lang="en-US">
            <a:latin typeface="+mj-lt"/>
          </a:endParaRPr>
        </a:p>
      </dgm:t>
    </dgm:pt>
    <dgm:pt modelId="{E8FA3C14-264A-4B6E-B684-B72E689EB39B}">
      <dgm:prSet phldrT="[Text]"/>
      <dgm:spPr>
        <a:solidFill>
          <a:schemeClr val="accent6">
            <a:lumMod val="75000"/>
          </a:schemeClr>
        </a:solidFill>
      </dgm:spPr>
      <dgm:t>
        <a:bodyPr/>
        <a:lstStyle/>
        <a:p>
          <a:r>
            <a:rPr lang="en-US" dirty="0" err="1">
              <a:latin typeface="+mj-lt"/>
            </a:rPr>
            <a:t>Equipos</a:t>
          </a:r>
          <a:r>
            <a:rPr lang="en-US" dirty="0">
              <a:latin typeface="+mj-lt"/>
            </a:rPr>
            <a:t> que se </a:t>
          </a:r>
          <a:r>
            <a:rPr lang="en-US" dirty="0" err="1">
              <a:latin typeface="+mj-lt"/>
            </a:rPr>
            <a:t>usan</a:t>
          </a:r>
          <a:r>
            <a:rPr lang="en-US" dirty="0">
              <a:latin typeface="+mj-lt"/>
            </a:rPr>
            <a:t> para </a:t>
          </a:r>
          <a:r>
            <a:rPr lang="en-US" dirty="0" err="1">
              <a:latin typeface="+mj-lt"/>
            </a:rPr>
            <a:t>aplicar</a:t>
          </a:r>
          <a:r>
            <a:rPr lang="en-US" dirty="0">
              <a:latin typeface="+mj-lt"/>
            </a:rPr>
            <a:t> </a:t>
          </a:r>
          <a:r>
            <a:rPr lang="en-US" dirty="0" err="1">
              <a:latin typeface="+mj-lt"/>
            </a:rPr>
            <a:t>pesticidas</a:t>
          </a:r>
          <a:endParaRPr lang="en-US" dirty="0">
            <a:latin typeface="+mj-lt"/>
          </a:endParaRPr>
        </a:p>
      </dgm:t>
    </dgm:pt>
    <dgm:pt modelId="{A4701BFE-2AC7-4A6D-A476-386A8A5EF709}" type="parTrans" cxnId="{13125FD7-817A-4E66-83FE-C0D1B1694625}">
      <dgm:prSet/>
      <dgm:spPr/>
      <dgm:t>
        <a:bodyPr/>
        <a:lstStyle/>
        <a:p>
          <a:endParaRPr lang="en-US">
            <a:latin typeface="+mj-lt"/>
          </a:endParaRPr>
        </a:p>
      </dgm:t>
    </dgm:pt>
    <dgm:pt modelId="{F7308729-8900-4964-904A-CCCFE839A70F}" type="sibTrans" cxnId="{13125FD7-817A-4E66-83FE-C0D1B1694625}">
      <dgm:prSet/>
      <dgm:spPr/>
      <dgm:t>
        <a:bodyPr/>
        <a:lstStyle/>
        <a:p>
          <a:endParaRPr lang="en-US">
            <a:latin typeface="+mj-lt"/>
          </a:endParaRPr>
        </a:p>
      </dgm:t>
    </dgm:pt>
    <dgm:pt modelId="{E6A5D511-27B5-446F-BBD3-F7123218CBA1}">
      <dgm:prSet phldrT="[Text]"/>
      <dgm:spPr>
        <a:solidFill>
          <a:schemeClr val="accent6">
            <a:lumMod val="75000"/>
          </a:schemeClr>
        </a:solidFill>
      </dgm:spPr>
      <dgm:t>
        <a:bodyPr/>
        <a:lstStyle/>
        <a:p>
          <a:r>
            <a:rPr lang="es-ES" dirty="0">
              <a:latin typeface="+mj-lt"/>
            </a:rPr>
            <a:t>Áreas donde los pesticidas son cargados o mezclados</a:t>
          </a:r>
          <a:endParaRPr lang="en-US" dirty="0">
            <a:latin typeface="+mj-lt"/>
          </a:endParaRPr>
        </a:p>
      </dgm:t>
    </dgm:pt>
    <dgm:pt modelId="{068E2897-5DDF-4A9B-BE33-5660D1EDAE91}" type="parTrans" cxnId="{15C9B45B-73C9-423A-8B9F-3870FACD7331}">
      <dgm:prSet/>
      <dgm:spPr/>
      <dgm:t>
        <a:bodyPr/>
        <a:lstStyle/>
        <a:p>
          <a:endParaRPr lang="en-US">
            <a:latin typeface="+mj-lt"/>
          </a:endParaRPr>
        </a:p>
      </dgm:t>
    </dgm:pt>
    <dgm:pt modelId="{BDE6CC11-D636-4D25-8B47-09C231F20691}" type="sibTrans" cxnId="{15C9B45B-73C9-423A-8B9F-3870FACD7331}">
      <dgm:prSet/>
      <dgm:spPr/>
      <dgm:t>
        <a:bodyPr/>
        <a:lstStyle/>
        <a:p>
          <a:endParaRPr lang="en-US">
            <a:latin typeface="+mj-lt"/>
          </a:endParaRPr>
        </a:p>
      </dgm:t>
    </dgm:pt>
    <dgm:pt modelId="{5E075705-23AC-4D30-A037-9B1F12E49B3C}">
      <dgm:prSet phldrT="[Text]"/>
      <dgm:spPr>
        <a:solidFill>
          <a:schemeClr val="accent6">
            <a:lumMod val="75000"/>
          </a:schemeClr>
        </a:solidFill>
      </dgm:spPr>
      <dgm:t>
        <a:bodyPr/>
        <a:lstStyle/>
        <a:p>
          <a:r>
            <a:rPr lang="en-US">
              <a:latin typeface="+mj-lt"/>
            </a:rPr>
            <a:t>Agua de irrigación </a:t>
          </a:r>
        </a:p>
      </dgm:t>
    </dgm:pt>
    <dgm:pt modelId="{56871530-CC58-48E3-A910-57819C3ED42D}" type="sibTrans" cxnId="{8B3D6E5B-FF02-46AC-AF73-736144899978}">
      <dgm:prSet/>
      <dgm:spPr/>
      <dgm:t>
        <a:bodyPr/>
        <a:lstStyle/>
        <a:p>
          <a:endParaRPr lang="en-US">
            <a:latin typeface="+mj-lt"/>
          </a:endParaRPr>
        </a:p>
      </dgm:t>
    </dgm:pt>
    <dgm:pt modelId="{5B150AA9-E97C-42D0-B917-5DC36269845B}" type="parTrans" cxnId="{8B3D6E5B-FF02-46AC-AF73-736144899978}">
      <dgm:prSet/>
      <dgm:spPr/>
      <dgm:t>
        <a:bodyPr/>
        <a:lstStyle/>
        <a:p>
          <a:endParaRPr lang="en-US">
            <a:latin typeface="+mj-lt"/>
          </a:endParaRPr>
        </a:p>
      </dgm:t>
    </dgm:pt>
    <dgm:pt modelId="{7A73AE7B-849F-4FDE-A62A-4F0B3BE814D7}" type="pres">
      <dgm:prSet presAssocID="{E4C2F277-3956-4C44-8F16-C8C8DD5919EA}" presName="Name0" presStyleCnt="0">
        <dgm:presLayoutVars>
          <dgm:dir/>
          <dgm:resizeHandles val="exact"/>
        </dgm:presLayoutVars>
      </dgm:prSet>
      <dgm:spPr/>
    </dgm:pt>
    <dgm:pt modelId="{3D5BEDD8-4C31-46DE-A31C-811D35233305}" type="pres">
      <dgm:prSet presAssocID="{93C6B9C3-AFFB-4FC3-8A16-E1654FB72C93}" presName="composite" presStyleCnt="0"/>
      <dgm:spPr/>
    </dgm:pt>
    <dgm:pt modelId="{BBCB7FE2-F197-46F4-AF6F-88CFA4F44DD3}" type="pres">
      <dgm:prSet presAssocID="{93C6B9C3-AFFB-4FC3-8A16-E1654FB72C93}" presName="rect1" presStyleLbl="b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F210D6-B2C0-49D4-9758-8F33D1F6A778}" type="pres">
      <dgm:prSet presAssocID="{93C6B9C3-AFFB-4FC3-8A16-E1654FB72C93}" presName="wedgeRectCallout1" presStyleLbl="node1" presStyleIdx="0" presStyleCnt="4">
        <dgm:presLayoutVars>
          <dgm:bulletEnabled val="1"/>
        </dgm:presLayoutVars>
      </dgm:prSet>
      <dgm:spPr/>
    </dgm:pt>
    <dgm:pt modelId="{70734C0F-62AD-494F-A29C-BAD3AD3B41F2}" type="pres">
      <dgm:prSet presAssocID="{3B724DBA-3223-4380-B761-FECAC001E488}" presName="sibTrans" presStyleCnt="0"/>
      <dgm:spPr/>
    </dgm:pt>
    <dgm:pt modelId="{A691116A-1464-48D5-B4F4-CB9BDCD8DC23}" type="pres">
      <dgm:prSet presAssocID="{E8FA3C14-264A-4B6E-B684-B72E689EB39B}" presName="composite" presStyleCnt="0"/>
      <dgm:spPr/>
    </dgm:pt>
    <dgm:pt modelId="{3452D10B-FBD3-4C86-B44B-BD39E2BAB8A2}" type="pres">
      <dgm:prSet presAssocID="{E8FA3C14-264A-4B6E-B684-B72E689EB39B}" presName="rect1" presStyleLbl="b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90C663-B990-44E8-A391-F2EEEDBFFC15}" type="pres">
      <dgm:prSet presAssocID="{E8FA3C14-264A-4B6E-B684-B72E689EB39B}" presName="wedgeRectCallout1" presStyleLbl="node1" presStyleIdx="1" presStyleCnt="4">
        <dgm:presLayoutVars>
          <dgm:bulletEnabled val="1"/>
        </dgm:presLayoutVars>
      </dgm:prSet>
      <dgm:spPr/>
    </dgm:pt>
    <dgm:pt modelId="{F9EBE1E3-BF72-445D-8925-7657E8B960B5}" type="pres">
      <dgm:prSet presAssocID="{F7308729-8900-4964-904A-CCCFE839A70F}" presName="sibTrans" presStyleCnt="0"/>
      <dgm:spPr/>
    </dgm:pt>
    <dgm:pt modelId="{136305F8-DFD4-43D3-BBF6-5E039AFA7E06}" type="pres">
      <dgm:prSet presAssocID="{E6A5D511-27B5-446F-BBD3-F7123218CBA1}" presName="composite" presStyleCnt="0"/>
      <dgm:spPr/>
    </dgm:pt>
    <dgm:pt modelId="{F94B503A-2FA6-4DE4-A754-525BA4CFC366}" type="pres">
      <dgm:prSet presAssocID="{E6A5D511-27B5-446F-BBD3-F7123218CBA1}" presName="rect1" presStyleLbl="b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E0DB32F-2CCB-427A-9737-FFB383D54F7F}" type="pres">
      <dgm:prSet presAssocID="{E6A5D511-27B5-446F-BBD3-F7123218CBA1}" presName="wedgeRectCallout1" presStyleLbl="node1" presStyleIdx="2" presStyleCnt="4">
        <dgm:presLayoutVars>
          <dgm:bulletEnabled val="1"/>
        </dgm:presLayoutVars>
      </dgm:prSet>
      <dgm:spPr/>
    </dgm:pt>
    <dgm:pt modelId="{82319B8A-8FB0-4DDD-8F1B-7A755AA6B0AB}" type="pres">
      <dgm:prSet presAssocID="{BDE6CC11-D636-4D25-8B47-09C231F20691}" presName="sibTrans" presStyleCnt="0"/>
      <dgm:spPr/>
    </dgm:pt>
    <dgm:pt modelId="{E522A681-0D0E-465F-B704-5303A691984C}" type="pres">
      <dgm:prSet presAssocID="{5E075705-23AC-4D30-A037-9B1F12E49B3C}" presName="composite" presStyleCnt="0"/>
      <dgm:spPr/>
    </dgm:pt>
    <dgm:pt modelId="{1110756D-5A4E-415B-BB9D-85EF2B44E57A}" type="pres">
      <dgm:prSet presAssocID="{5E075705-23AC-4D30-A037-9B1F12E49B3C}" presName="rect1" presStyleLbl="b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1BF47C9D-8415-4795-BDB8-0433ACD34950}" type="pres">
      <dgm:prSet presAssocID="{5E075705-23AC-4D30-A037-9B1F12E49B3C}" presName="wedgeRectCallout1" presStyleLbl="node1" presStyleIdx="3" presStyleCnt="4">
        <dgm:presLayoutVars>
          <dgm:bulletEnabled val="1"/>
        </dgm:presLayoutVars>
      </dgm:prSet>
      <dgm:spPr/>
    </dgm:pt>
  </dgm:ptLst>
  <dgm:cxnLst>
    <dgm:cxn modelId="{8B3D6E5B-FF02-46AC-AF73-736144899978}" srcId="{E4C2F277-3956-4C44-8F16-C8C8DD5919EA}" destId="{5E075705-23AC-4D30-A037-9B1F12E49B3C}" srcOrd="3" destOrd="0" parTransId="{5B150AA9-E97C-42D0-B917-5DC36269845B}" sibTransId="{56871530-CC58-48E3-A910-57819C3ED42D}"/>
    <dgm:cxn modelId="{15C9B45B-73C9-423A-8B9F-3870FACD7331}" srcId="{E4C2F277-3956-4C44-8F16-C8C8DD5919EA}" destId="{E6A5D511-27B5-446F-BBD3-F7123218CBA1}" srcOrd="2" destOrd="0" parTransId="{068E2897-5DDF-4A9B-BE33-5660D1EDAE91}" sibTransId="{BDE6CC11-D636-4D25-8B47-09C231F20691}"/>
    <dgm:cxn modelId="{72C7465D-F569-4F81-8644-0AC5A6E681B4}" type="presOf" srcId="{5E075705-23AC-4D30-A037-9B1F12E49B3C}" destId="{1BF47C9D-8415-4795-BDB8-0433ACD34950}" srcOrd="0" destOrd="0" presId="urn:microsoft.com/office/officeart/2008/layout/BendingPictureCaptionList"/>
    <dgm:cxn modelId="{5D167052-66A2-45CE-99C3-C98717375033}" type="presOf" srcId="{93C6B9C3-AFFB-4FC3-8A16-E1654FB72C93}" destId="{E7F210D6-B2C0-49D4-9758-8F33D1F6A778}" srcOrd="0" destOrd="0" presId="urn:microsoft.com/office/officeart/2008/layout/BendingPictureCaptionList"/>
    <dgm:cxn modelId="{8B26FC76-680C-44E2-B9D8-C32627FE7DEB}" type="presOf" srcId="{E6A5D511-27B5-446F-BBD3-F7123218CBA1}" destId="{6E0DB32F-2CCB-427A-9737-FFB383D54F7F}" srcOrd="0" destOrd="0" presId="urn:microsoft.com/office/officeart/2008/layout/BendingPictureCaptionList"/>
    <dgm:cxn modelId="{13125FD7-817A-4E66-83FE-C0D1B1694625}" srcId="{E4C2F277-3956-4C44-8F16-C8C8DD5919EA}" destId="{E8FA3C14-264A-4B6E-B684-B72E689EB39B}" srcOrd="1" destOrd="0" parTransId="{A4701BFE-2AC7-4A6D-A476-386A8A5EF709}" sibTransId="{F7308729-8900-4964-904A-CCCFE839A70F}"/>
    <dgm:cxn modelId="{6A9C81E4-4A0E-4257-A00A-A70372EBA495}" srcId="{E4C2F277-3956-4C44-8F16-C8C8DD5919EA}" destId="{93C6B9C3-AFFB-4FC3-8A16-E1654FB72C93}" srcOrd="0" destOrd="0" parTransId="{E5D509D4-BF0D-468F-8AE9-E23690ECA7CA}" sibTransId="{3B724DBA-3223-4380-B761-FECAC001E488}"/>
    <dgm:cxn modelId="{68581EF6-1076-44BA-846E-2C1A39C72CC8}" type="presOf" srcId="{E4C2F277-3956-4C44-8F16-C8C8DD5919EA}" destId="{7A73AE7B-849F-4FDE-A62A-4F0B3BE814D7}" srcOrd="0" destOrd="0" presId="urn:microsoft.com/office/officeart/2008/layout/BendingPictureCaptionList"/>
    <dgm:cxn modelId="{ACC0B0FD-3A4E-4EAF-8D99-5BD251DE8DAD}" type="presOf" srcId="{E8FA3C14-264A-4B6E-B684-B72E689EB39B}" destId="{5290C663-B990-44E8-A391-F2EEEDBFFC15}" srcOrd="0" destOrd="0" presId="urn:microsoft.com/office/officeart/2008/layout/BendingPictureCaptionList"/>
    <dgm:cxn modelId="{870F3405-8B95-44EB-B539-3FFEA6C88D6A}" type="presParOf" srcId="{7A73AE7B-849F-4FDE-A62A-4F0B3BE814D7}" destId="{3D5BEDD8-4C31-46DE-A31C-811D35233305}" srcOrd="0" destOrd="0" presId="urn:microsoft.com/office/officeart/2008/layout/BendingPictureCaptionList"/>
    <dgm:cxn modelId="{408C9F31-06BB-4D2C-894A-6B0EB08B2E0D}" type="presParOf" srcId="{3D5BEDD8-4C31-46DE-A31C-811D35233305}" destId="{BBCB7FE2-F197-46F4-AF6F-88CFA4F44DD3}" srcOrd="0" destOrd="0" presId="urn:microsoft.com/office/officeart/2008/layout/BendingPictureCaptionList"/>
    <dgm:cxn modelId="{82A424D8-99E6-44DA-B586-1D0A21DD6FD1}" type="presParOf" srcId="{3D5BEDD8-4C31-46DE-A31C-811D35233305}" destId="{E7F210D6-B2C0-49D4-9758-8F33D1F6A778}" srcOrd="1" destOrd="0" presId="urn:microsoft.com/office/officeart/2008/layout/BendingPictureCaptionList"/>
    <dgm:cxn modelId="{4E07421C-EEB8-4C28-9424-1C84811E8E9F}" type="presParOf" srcId="{7A73AE7B-849F-4FDE-A62A-4F0B3BE814D7}" destId="{70734C0F-62AD-494F-A29C-BAD3AD3B41F2}" srcOrd="1" destOrd="0" presId="urn:microsoft.com/office/officeart/2008/layout/BendingPictureCaptionList"/>
    <dgm:cxn modelId="{8D313324-690D-409C-A07F-67A1AC8156FF}" type="presParOf" srcId="{7A73AE7B-849F-4FDE-A62A-4F0B3BE814D7}" destId="{A691116A-1464-48D5-B4F4-CB9BDCD8DC23}" srcOrd="2" destOrd="0" presId="urn:microsoft.com/office/officeart/2008/layout/BendingPictureCaptionList"/>
    <dgm:cxn modelId="{535D2318-6A3A-48C1-89E5-946521288F32}" type="presParOf" srcId="{A691116A-1464-48D5-B4F4-CB9BDCD8DC23}" destId="{3452D10B-FBD3-4C86-B44B-BD39E2BAB8A2}" srcOrd="0" destOrd="0" presId="urn:microsoft.com/office/officeart/2008/layout/BendingPictureCaptionList"/>
    <dgm:cxn modelId="{DE74DBF0-70D8-49DE-9007-32D983E330E4}" type="presParOf" srcId="{A691116A-1464-48D5-B4F4-CB9BDCD8DC23}" destId="{5290C663-B990-44E8-A391-F2EEEDBFFC15}" srcOrd="1" destOrd="0" presId="urn:microsoft.com/office/officeart/2008/layout/BendingPictureCaptionList"/>
    <dgm:cxn modelId="{049CB50F-7425-45F6-92E6-CE5A898F617B}" type="presParOf" srcId="{7A73AE7B-849F-4FDE-A62A-4F0B3BE814D7}" destId="{F9EBE1E3-BF72-445D-8925-7657E8B960B5}" srcOrd="3" destOrd="0" presId="urn:microsoft.com/office/officeart/2008/layout/BendingPictureCaptionList"/>
    <dgm:cxn modelId="{EB59B2D7-4D84-46F3-B2EF-A304C549910A}" type="presParOf" srcId="{7A73AE7B-849F-4FDE-A62A-4F0B3BE814D7}" destId="{136305F8-DFD4-43D3-BBF6-5E039AFA7E06}" srcOrd="4" destOrd="0" presId="urn:microsoft.com/office/officeart/2008/layout/BendingPictureCaptionList"/>
    <dgm:cxn modelId="{9B8011AD-FB13-414F-B77B-FA742F080B28}" type="presParOf" srcId="{136305F8-DFD4-43D3-BBF6-5E039AFA7E06}" destId="{F94B503A-2FA6-4DE4-A754-525BA4CFC366}" srcOrd="0" destOrd="0" presId="urn:microsoft.com/office/officeart/2008/layout/BendingPictureCaptionList"/>
    <dgm:cxn modelId="{C93F4AC0-82EE-4185-AC05-5FC62A80A6E0}" type="presParOf" srcId="{136305F8-DFD4-43D3-BBF6-5E039AFA7E06}" destId="{6E0DB32F-2CCB-427A-9737-FFB383D54F7F}" srcOrd="1" destOrd="0" presId="urn:microsoft.com/office/officeart/2008/layout/BendingPictureCaptionList"/>
    <dgm:cxn modelId="{1ED966DA-2692-429E-B967-41A6DBAD3561}" type="presParOf" srcId="{7A73AE7B-849F-4FDE-A62A-4F0B3BE814D7}" destId="{82319B8A-8FB0-4DDD-8F1B-7A755AA6B0AB}" srcOrd="5" destOrd="0" presId="urn:microsoft.com/office/officeart/2008/layout/BendingPictureCaptionList"/>
    <dgm:cxn modelId="{7B7AEBC4-C2D6-4281-8DB6-8618410DBF02}" type="presParOf" srcId="{7A73AE7B-849F-4FDE-A62A-4F0B3BE814D7}" destId="{E522A681-0D0E-465F-B704-5303A691984C}" srcOrd="6" destOrd="0" presId="urn:microsoft.com/office/officeart/2008/layout/BendingPictureCaptionList"/>
    <dgm:cxn modelId="{C743DFB0-8D52-4C52-BBFE-C55A04658C10}" type="presParOf" srcId="{E522A681-0D0E-465F-B704-5303A691984C}" destId="{1110756D-5A4E-415B-BB9D-85EF2B44E57A}" srcOrd="0" destOrd="0" presId="urn:microsoft.com/office/officeart/2008/layout/BendingPictureCaptionList"/>
    <dgm:cxn modelId="{5C91947E-954C-4F23-BE59-C7033395BD8C}" type="presParOf" srcId="{E522A681-0D0E-465F-B704-5303A691984C}" destId="{1BF47C9D-8415-4795-BDB8-0433ACD34950}"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5B0BB-5966-484E-9D03-3D34DA5D10FB}" type="doc">
      <dgm:prSet loTypeId="urn:microsoft.com/office/officeart/2008/layout/CaptionedPictures" loCatId="picture" qsTypeId="urn:microsoft.com/office/officeart/2005/8/quickstyle/simple1" qsCatId="simple" csTypeId="urn:microsoft.com/office/officeart/2005/8/colors/colorful5" csCatId="colorful" phldr="1"/>
      <dgm:spPr/>
      <dgm:t>
        <a:bodyPr/>
        <a:lstStyle/>
        <a:p>
          <a:endParaRPr lang="en-US"/>
        </a:p>
      </dgm:t>
    </dgm:pt>
    <dgm:pt modelId="{1CE376BE-67D0-4F59-9ED3-1404018BC432}">
      <dgm:prSet phldrT="[Text]"/>
      <dgm:spPr/>
      <dgm:t>
        <a:bodyPr/>
        <a:lstStyle/>
        <a:p>
          <a:r>
            <a:rPr lang="en-US" dirty="0">
              <a:latin typeface="+mj-lt"/>
            </a:rPr>
            <a:t>Oral</a:t>
          </a:r>
        </a:p>
      </dgm:t>
    </dgm:pt>
    <dgm:pt modelId="{33CAB483-739B-4AED-B55E-0CBD73B8D9F7}" type="parTrans" cxnId="{4A0743E9-867B-4EF2-905B-E2FF44733176}">
      <dgm:prSet/>
      <dgm:spPr/>
      <dgm:t>
        <a:bodyPr/>
        <a:lstStyle/>
        <a:p>
          <a:endParaRPr lang="en-US">
            <a:latin typeface="+mj-lt"/>
          </a:endParaRPr>
        </a:p>
      </dgm:t>
    </dgm:pt>
    <dgm:pt modelId="{79F651ED-8671-4223-9231-5A994A51B799}" type="sibTrans" cxnId="{4A0743E9-867B-4EF2-905B-E2FF44733176}">
      <dgm:prSet/>
      <dgm:spPr/>
      <dgm:t>
        <a:bodyPr/>
        <a:lstStyle/>
        <a:p>
          <a:endParaRPr lang="en-US">
            <a:latin typeface="+mj-lt"/>
          </a:endParaRPr>
        </a:p>
      </dgm:t>
    </dgm:pt>
    <dgm:pt modelId="{B2D0D22F-A2B9-4169-941D-208252163554}">
      <dgm:prSet phldrT="[Text]"/>
      <dgm:spPr/>
      <dgm:t>
        <a:bodyPr/>
        <a:lstStyle/>
        <a:p>
          <a:r>
            <a:rPr lang="en-US">
              <a:latin typeface="+mj-lt"/>
            </a:rPr>
            <a:t>Señal</a:t>
          </a:r>
        </a:p>
      </dgm:t>
    </dgm:pt>
    <dgm:pt modelId="{77E41A57-DB0F-4A6E-9401-ED747272639E}" type="parTrans" cxnId="{E5481B19-F224-49B9-8503-9DC0DA2E7DA7}">
      <dgm:prSet/>
      <dgm:spPr/>
      <dgm:t>
        <a:bodyPr/>
        <a:lstStyle/>
        <a:p>
          <a:endParaRPr lang="en-US">
            <a:latin typeface="+mj-lt"/>
          </a:endParaRPr>
        </a:p>
      </dgm:t>
    </dgm:pt>
    <dgm:pt modelId="{B1AF94AA-33B7-40B4-A5E4-B8087F3A25F7}" type="sibTrans" cxnId="{E5481B19-F224-49B9-8503-9DC0DA2E7DA7}">
      <dgm:prSet/>
      <dgm:spPr/>
      <dgm:t>
        <a:bodyPr/>
        <a:lstStyle/>
        <a:p>
          <a:endParaRPr lang="en-US">
            <a:latin typeface="+mj-lt"/>
          </a:endParaRPr>
        </a:p>
      </dgm:t>
    </dgm:pt>
    <dgm:pt modelId="{4282ECC6-5996-4B2B-9168-94E90878C6F0}" type="pres">
      <dgm:prSet presAssocID="{7145B0BB-5966-484E-9D03-3D34DA5D10FB}" presName="Name0" presStyleCnt="0">
        <dgm:presLayoutVars>
          <dgm:chMax/>
          <dgm:chPref/>
          <dgm:dir/>
        </dgm:presLayoutVars>
      </dgm:prSet>
      <dgm:spPr/>
    </dgm:pt>
    <dgm:pt modelId="{76D1EC25-002F-40E1-8A7C-6935C6687B69}" type="pres">
      <dgm:prSet presAssocID="{1CE376BE-67D0-4F59-9ED3-1404018BC432}" presName="composite" presStyleCnt="0">
        <dgm:presLayoutVars>
          <dgm:chMax val="1"/>
          <dgm:chPref val="1"/>
        </dgm:presLayoutVars>
      </dgm:prSet>
      <dgm:spPr/>
    </dgm:pt>
    <dgm:pt modelId="{FB26F18F-2B74-4863-B0CB-EF94BDEEEE90}" type="pres">
      <dgm:prSet presAssocID="{1CE376BE-67D0-4F59-9ED3-1404018BC432}" presName="Accent" presStyleLbl="trAlignAcc1" presStyleIdx="0" presStyleCnt="2">
        <dgm:presLayoutVars>
          <dgm:chMax val="0"/>
          <dgm:chPref val="0"/>
        </dgm:presLayoutVars>
      </dgm:prSet>
      <dgm:spPr/>
    </dgm:pt>
    <dgm:pt modelId="{68A4B8C4-A644-4D20-B787-E91CF08AF59E}" type="pres">
      <dgm:prSet presAssocID="{1CE376BE-67D0-4F59-9ED3-1404018BC432}" presName="Image" presStyleLbl="alignImgPlace1" presStyleIdx="0" presStyleCnt="2">
        <dgm:presLayoutVars>
          <dgm:chMax val="0"/>
          <dgm:chPref val="0"/>
        </dgm:presLayoutVars>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CF58A5C-2D33-4E8B-8D0B-E1A556352BB1}" type="pres">
      <dgm:prSet presAssocID="{1CE376BE-67D0-4F59-9ED3-1404018BC432}" presName="ChildComposite" presStyleCnt="0"/>
      <dgm:spPr/>
    </dgm:pt>
    <dgm:pt modelId="{8AB6368A-AFF9-4C64-B341-66364692755C}" type="pres">
      <dgm:prSet presAssocID="{1CE376BE-67D0-4F59-9ED3-1404018BC432}" presName="Child" presStyleLbl="node1" presStyleIdx="0" presStyleCnt="0">
        <dgm:presLayoutVars>
          <dgm:chMax val="0"/>
          <dgm:chPref val="0"/>
          <dgm:bulletEnabled val="1"/>
        </dgm:presLayoutVars>
      </dgm:prSet>
      <dgm:spPr/>
    </dgm:pt>
    <dgm:pt modelId="{1978FBAD-221F-4070-A039-3FF5E575C093}" type="pres">
      <dgm:prSet presAssocID="{1CE376BE-67D0-4F59-9ED3-1404018BC432}" presName="Parent" presStyleLbl="revTx" presStyleIdx="0" presStyleCnt="2">
        <dgm:presLayoutVars>
          <dgm:chMax val="1"/>
          <dgm:chPref val="0"/>
          <dgm:bulletEnabled val="1"/>
        </dgm:presLayoutVars>
      </dgm:prSet>
      <dgm:spPr/>
    </dgm:pt>
    <dgm:pt modelId="{032DAD8A-46DC-447A-B134-4CF07831B435}" type="pres">
      <dgm:prSet presAssocID="{79F651ED-8671-4223-9231-5A994A51B799}" presName="sibTrans" presStyleCnt="0"/>
      <dgm:spPr/>
    </dgm:pt>
    <dgm:pt modelId="{82C3EA74-418D-4146-8DD5-080D949B230B}" type="pres">
      <dgm:prSet presAssocID="{B2D0D22F-A2B9-4169-941D-208252163554}" presName="composite" presStyleCnt="0">
        <dgm:presLayoutVars>
          <dgm:chMax val="1"/>
          <dgm:chPref val="1"/>
        </dgm:presLayoutVars>
      </dgm:prSet>
      <dgm:spPr/>
    </dgm:pt>
    <dgm:pt modelId="{37AD294A-27F2-4B47-A8D7-55346726FCB2}" type="pres">
      <dgm:prSet presAssocID="{B2D0D22F-A2B9-4169-941D-208252163554}" presName="Accent" presStyleLbl="trAlignAcc1" presStyleIdx="1" presStyleCnt="2">
        <dgm:presLayoutVars>
          <dgm:chMax val="0"/>
          <dgm:chPref val="0"/>
        </dgm:presLayoutVars>
      </dgm:prSet>
      <dgm:spPr/>
    </dgm:pt>
    <dgm:pt modelId="{7D16CFE5-CC9F-42AF-861D-862B42525B1D}" type="pres">
      <dgm:prSet presAssocID="{B2D0D22F-A2B9-4169-941D-208252163554}" presName="Image" presStyleLbl="alignImgPlace1" presStyleIdx="1" presStyleCnt="2">
        <dgm:presLayoutVars>
          <dgm:chMax val="0"/>
          <dgm:chPref val="0"/>
        </dgm:presLayoutVars>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B65C338-A6B1-4969-BB74-6F6A82AA64F3}" type="pres">
      <dgm:prSet presAssocID="{B2D0D22F-A2B9-4169-941D-208252163554}" presName="ChildComposite" presStyleCnt="0"/>
      <dgm:spPr/>
    </dgm:pt>
    <dgm:pt modelId="{8ABC6425-D0AA-495A-8626-8B0353822641}" type="pres">
      <dgm:prSet presAssocID="{B2D0D22F-A2B9-4169-941D-208252163554}" presName="Child" presStyleLbl="node1" presStyleIdx="0" presStyleCnt="0">
        <dgm:presLayoutVars>
          <dgm:chMax val="0"/>
          <dgm:chPref val="0"/>
          <dgm:bulletEnabled val="1"/>
        </dgm:presLayoutVars>
      </dgm:prSet>
      <dgm:spPr/>
    </dgm:pt>
    <dgm:pt modelId="{1F69D43D-03F4-465C-A43E-1CCE3F6F3AEF}" type="pres">
      <dgm:prSet presAssocID="{B2D0D22F-A2B9-4169-941D-208252163554}" presName="Parent" presStyleLbl="revTx" presStyleIdx="1" presStyleCnt="2">
        <dgm:presLayoutVars>
          <dgm:chMax val="1"/>
          <dgm:chPref val="0"/>
          <dgm:bulletEnabled val="1"/>
        </dgm:presLayoutVars>
      </dgm:prSet>
      <dgm:spPr/>
    </dgm:pt>
  </dgm:ptLst>
  <dgm:cxnLst>
    <dgm:cxn modelId="{0B20EA15-A9DF-4A2D-A5A0-CEC6A4BE7794}" type="presOf" srcId="{B2D0D22F-A2B9-4169-941D-208252163554}" destId="{1F69D43D-03F4-465C-A43E-1CCE3F6F3AEF}" srcOrd="0" destOrd="0" presId="urn:microsoft.com/office/officeart/2008/layout/CaptionedPictures"/>
    <dgm:cxn modelId="{E5481B19-F224-49B9-8503-9DC0DA2E7DA7}" srcId="{7145B0BB-5966-484E-9D03-3D34DA5D10FB}" destId="{B2D0D22F-A2B9-4169-941D-208252163554}" srcOrd="1" destOrd="0" parTransId="{77E41A57-DB0F-4A6E-9401-ED747272639E}" sibTransId="{B1AF94AA-33B7-40B4-A5E4-B8087F3A25F7}"/>
    <dgm:cxn modelId="{A241302C-3592-4926-B22B-60C6ACE2214D}" type="presOf" srcId="{1CE376BE-67D0-4F59-9ED3-1404018BC432}" destId="{1978FBAD-221F-4070-A039-3FF5E575C093}" srcOrd="0" destOrd="0" presId="urn:microsoft.com/office/officeart/2008/layout/CaptionedPictures"/>
    <dgm:cxn modelId="{92C9B7C9-CAD9-4778-81A4-52FC71C16AE5}" type="presOf" srcId="{7145B0BB-5966-484E-9D03-3D34DA5D10FB}" destId="{4282ECC6-5996-4B2B-9168-94E90878C6F0}" srcOrd="0" destOrd="0" presId="urn:microsoft.com/office/officeart/2008/layout/CaptionedPictures"/>
    <dgm:cxn modelId="{4A0743E9-867B-4EF2-905B-E2FF44733176}" srcId="{7145B0BB-5966-484E-9D03-3D34DA5D10FB}" destId="{1CE376BE-67D0-4F59-9ED3-1404018BC432}" srcOrd="0" destOrd="0" parTransId="{33CAB483-739B-4AED-B55E-0CBD73B8D9F7}" sibTransId="{79F651ED-8671-4223-9231-5A994A51B799}"/>
    <dgm:cxn modelId="{1F4DEC00-FB49-4707-B421-1C2C918F6E01}" type="presParOf" srcId="{4282ECC6-5996-4B2B-9168-94E90878C6F0}" destId="{76D1EC25-002F-40E1-8A7C-6935C6687B69}" srcOrd="0" destOrd="0" presId="urn:microsoft.com/office/officeart/2008/layout/CaptionedPictures"/>
    <dgm:cxn modelId="{37A74DC5-8413-4381-AB08-5B55CE2AB471}" type="presParOf" srcId="{76D1EC25-002F-40E1-8A7C-6935C6687B69}" destId="{FB26F18F-2B74-4863-B0CB-EF94BDEEEE90}" srcOrd="0" destOrd="0" presId="urn:microsoft.com/office/officeart/2008/layout/CaptionedPictures"/>
    <dgm:cxn modelId="{39B8CDCF-4B1E-4060-8D39-6505B09699A7}" type="presParOf" srcId="{76D1EC25-002F-40E1-8A7C-6935C6687B69}" destId="{68A4B8C4-A644-4D20-B787-E91CF08AF59E}" srcOrd="1" destOrd="0" presId="urn:microsoft.com/office/officeart/2008/layout/CaptionedPictures"/>
    <dgm:cxn modelId="{9876D1AC-441B-481B-8689-B3D7E9719970}" type="presParOf" srcId="{76D1EC25-002F-40E1-8A7C-6935C6687B69}" destId="{ACF58A5C-2D33-4E8B-8D0B-E1A556352BB1}" srcOrd="2" destOrd="0" presId="urn:microsoft.com/office/officeart/2008/layout/CaptionedPictures"/>
    <dgm:cxn modelId="{C02C8AF5-B859-4403-A15C-6F30370BF88E}" type="presParOf" srcId="{ACF58A5C-2D33-4E8B-8D0B-E1A556352BB1}" destId="{8AB6368A-AFF9-4C64-B341-66364692755C}" srcOrd="0" destOrd="0" presId="urn:microsoft.com/office/officeart/2008/layout/CaptionedPictures"/>
    <dgm:cxn modelId="{EA37193C-D0E4-42DF-AD2F-368F213854BC}" type="presParOf" srcId="{ACF58A5C-2D33-4E8B-8D0B-E1A556352BB1}" destId="{1978FBAD-221F-4070-A039-3FF5E575C093}" srcOrd="1" destOrd="0" presId="urn:microsoft.com/office/officeart/2008/layout/CaptionedPictures"/>
    <dgm:cxn modelId="{132F86A6-5E57-4522-8F09-3D547E41B753}" type="presParOf" srcId="{4282ECC6-5996-4B2B-9168-94E90878C6F0}" destId="{032DAD8A-46DC-447A-B134-4CF07831B435}" srcOrd="1" destOrd="0" presId="urn:microsoft.com/office/officeart/2008/layout/CaptionedPictures"/>
    <dgm:cxn modelId="{79B29CCF-A07A-4621-BB9F-DE5DE014B3BD}" type="presParOf" srcId="{4282ECC6-5996-4B2B-9168-94E90878C6F0}" destId="{82C3EA74-418D-4146-8DD5-080D949B230B}" srcOrd="2" destOrd="0" presId="urn:microsoft.com/office/officeart/2008/layout/CaptionedPictures"/>
    <dgm:cxn modelId="{C0EE6F79-DBCC-4855-BBCB-53E7CC660217}" type="presParOf" srcId="{82C3EA74-418D-4146-8DD5-080D949B230B}" destId="{37AD294A-27F2-4B47-A8D7-55346726FCB2}" srcOrd="0" destOrd="0" presId="urn:microsoft.com/office/officeart/2008/layout/CaptionedPictures"/>
    <dgm:cxn modelId="{D78EBEF4-E17A-4139-B65B-5FFEAFE7AA8C}" type="presParOf" srcId="{82C3EA74-418D-4146-8DD5-080D949B230B}" destId="{7D16CFE5-CC9F-42AF-861D-862B42525B1D}" srcOrd="1" destOrd="0" presId="urn:microsoft.com/office/officeart/2008/layout/CaptionedPictures"/>
    <dgm:cxn modelId="{9ECF0C88-3BB9-41A9-90F1-1AB94E3579EF}" type="presParOf" srcId="{82C3EA74-418D-4146-8DD5-080D949B230B}" destId="{2B65C338-A6B1-4969-BB74-6F6A82AA64F3}" srcOrd="2" destOrd="0" presId="urn:microsoft.com/office/officeart/2008/layout/CaptionedPictures"/>
    <dgm:cxn modelId="{864F6866-D0EE-4D3C-BE93-02D7B3E98BC3}" type="presParOf" srcId="{2B65C338-A6B1-4969-BB74-6F6A82AA64F3}" destId="{8ABC6425-D0AA-495A-8626-8B0353822641}" srcOrd="0" destOrd="0" presId="urn:microsoft.com/office/officeart/2008/layout/CaptionedPictures"/>
    <dgm:cxn modelId="{32FAA6A1-F74C-4CC1-B177-49C0F0349E72}" type="presParOf" srcId="{2B65C338-A6B1-4969-BB74-6F6A82AA64F3}" destId="{1F69D43D-03F4-465C-A43E-1CCE3F6F3AE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B7FE2-F197-46F4-AF6F-88CFA4F44DD3}">
      <dsp:nvSpPr>
        <dsp:cNvPr id="0" name=""/>
        <dsp:cNvSpPr/>
      </dsp:nvSpPr>
      <dsp:spPr>
        <a:xfrm>
          <a:off x="1244441" y="2277"/>
          <a:ext cx="2936974" cy="234957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210D6-B2C0-49D4-9758-8F33D1F6A778}">
      <dsp:nvSpPr>
        <dsp:cNvPr id="0" name=""/>
        <dsp:cNvSpPr/>
      </dsp:nvSpPr>
      <dsp:spPr>
        <a:xfrm>
          <a:off x="1508768"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Envases</a:t>
          </a:r>
          <a:r>
            <a:rPr lang="en-US" sz="1700" kern="1200" dirty="0">
              <a:latin typeface="+mj-lt"/>
            </a:rPr>
            <a:t> de </a:t>
          </a:r>
          <a:r>
            <a:rPr lang="en-US" sz="1700" kern="1200" dirty="0" err="1">
              <a:latin typeface="+mj-lt"/>
            </a:rPr>
            <a:t>pesticidas</a:t>
          </a:r>
          <a:r>
            <a:rPr lang="en-US" sz="1700" kern="1200" dirty="0">
              <a:latin typeface="+mj-lt"/>
            </a:rPr>
            <a:t> </a:t>
          </a:r>
        </a:p>
      </dsp:txBody>
      <dsp:txXfrm>
        <a:off x="1508768" y="2116898"/>
        <a:ext cx="2613907" cy="822352"/>
      </dsp:txXfrm>
    </dsp:sp>
    <dsp:sp modelId="{3452D10B-FBD3-4C86-B44B-BD39E2BAB8A2}">
      <dsp:nvSpPr>
        <dsp:cNvPr id="0" name=""/>
        <dsp:cNvSpPr/>
      </dsp:nvSpPr>
      <dsp:spPr>
        <a:xfrm>
          <a:off x="4475112" y="2277"/>
          <a:ext cx="2936974" cy="234957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0C663-B990-44E8-A391-F2EEEDBFFC15}">
      <dsp:nvSpPr>
        <dsp:cNvPr id="0" name=""/>
        <dsp:cNvSpPr/>
      </dsp:nvSpPr>
      <dsp:spPr>
        <a:xfrm>
          <a:off x="4739440"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mj-lt"/>
            </a:rPr>
            <a:t>Equipos</a:t>
          </a:r>
          <a:r>
            <a:rPr lang="en-US" sz="1700" kern="1200" dirty="0">
              <a:latin typeface="+mj-lt"/>
            </a:rPr>
            <a:t> que se </a:t>
          </a:r>
          <a:r>
            <a:rPr lang="en-US" sz="1700" kern="1200" dirty="0" err="1">
              <a:latin typeface="+mj-lt"/>
            </a:rPr>
            <a:t>usan</a:t>
          </a:r>
          <a:r>
            <a:rPr lang="en-US" sz="1700" kern="1200" dirty="0">
              <a:latin typeface="+mj-lt"/>
            </a:rPr>
            <a:t> para </a:t>
          </a:r>
          <a:r>
            <a:rPr lang="en-US" sz="1700" kern="1200" dirty="0" err="1">
              <a:latin typeface="+mj-lt"/>
            </a:rPr>
            <a:t>aplicar</a:t>
          </a:r>
          <a:r>
            <a:rPr lang="en-US" sz="1700" kern="1200" dirty="0">
              <a:latin typeface="+mj-lt"/>
            </a:rPr>
            <a:t> </a:t>
          </a:r>
          <a:r>
            <a:rPr lang="en-US" sz="1700" kern="1200" dirty="0" err="1">
              <a:latin typeface="+mj-lt"/>
            </a:rPr>
            <a:t>pesticidas</a:t>
          </a:r>
          <a:endParaRPr lang="en-US" sz="1700" kern="1200" dirty="0">
            <a:latin typeface="+mj-lt"/>
          </a:endParaRPr>
        </a:p>
      </dsp:txBody>
      <dsp:txXfrm>
        <a:off x="4739440" y="2116898"/>
        <a:ext cx="2613907" cy="822352"/>
      </dsp:txXfrm>
    </dsp:sp>
    <dsp:sp modelId="{F94B503A-2FA6-4DE4-A754-525BA4CFC366}">
      <dsp:nvSpPr>
        <dsp:cNvPr id="0" name=""/>
        <dsp:cNvSpPr/>
      </dsp:nvSpPr>
      <dsp:spPr>
        <a:xfrm>
          <a:off x="7705784" y="2277"/>
          <a:ext cx="2936974" cy="234957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0DB32F-2CCB-427A-9737-FFB383D54F7F}">
      <dsp:nvSpPr>
        <dsp:cNvPr id="0" name=""/>
        <dsp:cNvSpPr/>
      </dsp:nvSpPr>
      <dsp:spPr>
        <a:xfrm>
          <a:off x="7970112"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mj-lt"/>
            </a:rPr>
            <a:t>Áreas donde los pesticidas son cargados o mezclados</a:t>
          </a:r>
          <a:endParaRPr lang="en-US" sz="1700" kern="1200" dirty="0">
            <a:latin typeface="+mj-lt"/>
          </a:endParaRPr>
        </a:p>
      </dsp:txBody>
      <dsp:txXfrm>
        <a:off x="7970112" y="2116898"/>
        <a:ext cx="2613907" cy="822352"/>
      </dsp:txXfrm>
    </dsp:sp>
    <dsp:sp modelId="{1110756D-5A4E-415B-BB9D-85EF2B44E57A}">
      <dsp:nvSpPr>
        <dsp:cNvPr id="0" name=""/>
        <dsp:cNvSpPr/>
      </dsp:nvSpPr>
      <dsp:spPr>
        <a:xfrm>
          <a:off x="4475112" y="3232948"/>
          <a:ext cx="2936974" cy="2349579"/>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F47C9D-8415-4795-BDB8-0433ACD34950}">
      <dsp:nvSpPr>
        <dsp:cNvPr id="0" name=""/>
        <dsp:cNvSpPr/>
      </dsp:nvSpPr>
      <dsp:spPr>
        <a:xfrm>
          <a:off x="4739440" y="5347570"/>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mj-lt"/>
            </a:rPr>
            <a:t>Agua de irrigación </a:t>
          </a:r>
        </a:p>
      </dsp:txBody>
      <dsp:txXfrm>
        <a:off x="4739440" y="5347570"/>
        <a:ext cx="2613907" cy="822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6F18F-2B74-4863-B0CB-EF94BDEEEE90}">
      <dsp:nvSpPr>
        <dsp:cNvPr id="0" name=""/>
        <dsp:cNvSpPr/>
      </dsp:nvSpPr>
      <dsp:spPr>
        <a:xfrm>
          <a:off x="1314450" y="0"/>
          <a:ext cx="3691890" cy="434340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A4B8C4-A644-4D20-B787-E91CF08AF59E}">
      <dsp:nvSpPr>
        <dsp:cNvPr id="0" name=""/>
        <dsp:cNvSpPr/>
      </dsp:nvSpPr>
      <dsp:spPr>
        <a:xfrm>
          <a:off x="1499044" y="173736"/>
          <a:ext cx="3322701" cy="28232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78FBAD-221F-4070-A039-3FF5E575C093}">
      <dsp:nvSpPr>
        <dsp:cNvPr id="0" name=""/>
        <dsp:cNvSpPr/>
      </dsp:nvSpPr>
      <dsp:spPr>
        <a:xfrm>
          <a:off x="1499044" y="2996946"/>
          <a:ext cx="3322701" cy="11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Oral</a:t>
          </a:r>
        </a:p>
      </dsp:txBody>
      <dsp:txXfrm>
        <a:off x="1499044" y="2996946"/>
        <a:ext cx="3322701" cy="1172718"/>
      </dsp:txXfrm>
    </dsp:sp>
    <dsp:sp modelId="{37AD294A-27F2-4B47-A8D7-55346726FCB2}">
      <dsp:nvSpPr>
        <dsp:cNvPr id="0" name=""/>
        <dsp:cNvSpPr/>
      </dsp:nvSpPr>
      <dsp:spPr>
        <a:xfrm>
          <a:off x="6118860" y="0"/>
          <a:ext cx="3691890" cy="434340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16CFE5-CC9F-42AF-861D-862B42525B1D}">
      <dsp:nvSpPr>
        <dsp:cNvPr id="0" name=""/>
        <dsp:cNvSpPr/>
      </dsp:nvSpPr>
      <dsp:spPr>
        <a:xfrm>
          <a:off x="6303454" y="173736"/>
          <a:ext cx="3322701" cy="28232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69D43D-03F4-465C-A43E-1CCE3F6F3AEF}">
      <dsp:nvSpPr>
        <dsp:cNvPr id="0" name=""/>
        <dsp:cNvSpPr/>
      </dsp:nvSpPr>
      <dsp:spPr>
        <a:xfrm>
          <a:off x="6303454" y="2996946"/>
          <a:ext cx="3322701" cy="11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mj-lt"/>
            </a:rPr>
            <a:t>Señal</a:t>
          </a:r>
        </a:p>
      </dsp:txBody>
      <dsp:txXfrm>
        <a:off x="6303454" y="2996946"/>
        <a:ext cx="3322701" cy="117271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3B5E58D-4270-4369-A258-49B2E9A488C6}" type="datetimeFigureOut">
              <a:rPr lang="en-US" smtClean="0"/>
              <a:t>4/30/2021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2155127-CA1E-478F-BA63-AAB13D71007A}" type="slidenum">
              <a:rPr lang="en-US" smtClean="0"/>
              <a:t>‹#›</a:t>
            </a:fld>
            <a:endParaRPr lang="en-US"/>
          </a:p>
        </p:txBody>
      </p:sp>
    </p:spTree>
    <p:extLst>
      <p:ext uri="{BB962C8B-B14F-4D97-AF65-F5344CB8AC3E}">
        <p14:creationId xmlns:p14="http://schemas.microsoft.com/office/powerpoint/2010/main" val="1463452072"/>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7"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8" algn="l" defTabSz="914218" rtl="0" eaLnBrk="1" latinLnBrk="0" hangingPunct="1">
      <a:defRPr sz="1200" kern="1200">
        <a:solidFill>
          <a:schemeClr val="tx1"/>
        </a:solidFill>
        <a:latin typeface="+mn-lt"/>
        <a:ea typeface="+mn-ea"/>
        <a:cs typeface="+mn-cs"/>
      </a:defRPr>
    </a:lvl4pPr>
    <a:lvl5pPr marL="1828437" algn="l" defTabSz="914218" rtl="0" eaLnBrk="1" latinLnBrk="0" hangingPunct="1">
      <a:defRPr sz="1200" kern="1200">
        <a:solidFill>
          <a:schemeClr val="tx1"/>
        </a:solidFill>
        <a:latin typeface="+mn-lt"/>
        <a:ea typeface="+mn-ea"/>
        <a:cs typeface="+mn-cs"/>
      </a:defRPr>
    </a:lvl5pPr>
    <a:lvl6pPr marL="2285550" algn="l" defTabSz="914218" rtl="0" eaLnBrk="1" latinLnBrk="0" hangingPunct="1">
      <a:defRPr sz="1200" kern="1200">
        <a:solidFill>
          <a:schemeClr val="tx1"/>
        </a:solidFill>
        <a:latin typeface="+mn-lt"/>
        <a:ea typeface="+mn-ea"/>
        <a:cs typeface="+mn-cs"/>
      </a:defRPr>
    </a:lvl6pPr>
    <a:lvl7pPr marL="2742654"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7"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Buenos días o buenos tardes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Bienvenidos al entrenamiento de seguridad de pesticidas de la Ley de Protección al Trabajador (WPS, por sus siglas en inglés). Vamos a empezar con una actividad para empezar a pensar sobre los pesticidas.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a:t>
            </a:fld>
            <a:endParaRPr lang="en-US"/>
          </a:p>
        </p:txBody>
      </p:sp>
    </p:spTree>
    <p:extLst>
      <p:ext uri="{BB962C8B-B14F-4D97-AF65-F5344CB8AC3E}">
        <p14:creationId xmlns:p14="http://schemas.microsoft.com/office/powerpoint/2010/main" val="388919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Y raticidas son usados para matar ratas.</a:t>
            </a:r>
            <a:r>
              <a:rPr lang="es-MX" sz="1200" kern="1200" baseline="0" dirty="0">
                <a:solidFill>
                  <a:schemeClr val="tx1"/>
                </a:solidFill>
                <a:effectLst/>
                <a:latin typeface="+mn-lt"/>
                <a:ea typeface="+mn-ea"/>
                <a:cs typeface="+mn-cs"/>
              </a:rPr>
              <a:t> </a:t>
            </a:r>
            <a:r>
              <a:rPr lang="es-MX" sz="1200" b="0" kern="1200" baseline="0" dirty="0">
                <a:solidFill>
                  <a:schemeClr val="tx1"/>
                </a:solidFill>
                <a:effectLst/>
                <a:latin typeface="+mn-lt"/>
                <a:ea typeface="+mn-ea"/>
                <a:cs typeface="+mn-cs"/>
              </a:rPr>
              <a:t>En este entrenamiento estamos hablando sobre pesticidas usados en agricultura. Sin embargo, hay otros pesticidas usados específicamente en los hogares. </a:t>
            </a:r>
            <a:endParaRPr lang="en-US" b="0" dirty="0"/>
          </a:p>
        </p:txBody>
      </p:sp>
      <p:sp>
        <p:nvSpPr>
          <p:cNvPr id="4" name="Slide Number Placeholder 3"/>
          <p:cNvSpPr>
            <a:spLocks noGrp="1"/>
          </p:cNvSpPr>
          <p:nvPr>
            <p:ph type="sldNum" sz="quarter" idx="10"/>
          </p:nvPr>
        </p:nvSpPr>
        <p:spPr/>
        <p:txBody>
          <a:bodyPr/>
          <a:lstStyle/>
          <a:p>
            <a:fld id="{22155127-CA1E-478F-BA63-AAB13D71007A}" type="slidenum">
              <a:rPr lang="en-US" smtClean="0"/>
              <a:t>10</a:t>
            </a:fld>
            <a:endParaRPr lang="en-US"/>
          </a:p>
        </p:txBody>
      </p:sp>
    </p:spTree>
    <p:extLst>
      <p:ext uri="{BB962C8B-B14F-4D97-AF65-F5344CB8AC3E}">
        <p14:creationId xmlns:p14="http://schemas.microsoft.com/office/powerpoint/2010/main" val="48996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Entonces, mi pregunta para ustedes es:</a:t>
            </a:r>
          </a:p>
          <a:p>
            <a:r>
              <a:rPr lang="es-ES" dirty="0"/>
              <a:t>¿Dónde podemos encontrar pesticidas? ¿Podrían decirme algunos sitios donde se encuentran los pesticidas? </a:t>
            </a:r>
          </a:p>
          <a:p>
            <a:endParaRPr lang="es-ES" sz="1200" i="1"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Permita tiempo para que los participantes respondan.</a:t>
            </a:r>
            <a:endParaRPr lang="es-ES" dirty="0"/>
          </a:p>
          <a:p>
            <a:endParaRPr lang="es-ES" dirty="0"/>
          </a:p>
          <a:p>
            <a:r>
              <a:rPr lang="es-ES" dirty="0"/>
              <a:t>Ok. Ustedes me dijeron algunos sitios.</a:t>
            </a:r>
          </a:p>
          <a:p>
            <a:endParaRPr lang="es-ES" dirty="0"/>
          </a:p>
          <a:p>
            <a:r>
              <a:rPr lang="es-ES" dirty="0"/>
              <a:t>Hay muchos lugares donde podemos encontrar pesticidas. En las próximas fotos hablaremos sobre los sitios donde podemos encontrarlos.</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11</a:t>
            </a:fld>
            <a:endParaRPr lang="en-US"/>
          </a:p>
        </p:txBody>
      </p:sp>
    </p:spTree>
    <p:extLst>
      <p:ext uri="{BB962C8B-B14F-4D97-AF65-F5344CB8AC3E}">
        <p14:creationId xmlns:p14="http://schemas.microsoft.com/office/powerpoint/2010/main" val="364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err="1">
                <a:solidFill>
                  <a:schemeClr val="tx1"/>
                </a:solidFill>
                <a:effectLst/>
                <a:latin typeface="+mn-lt"/>
                <a:ea typeface="+mn-ea"/>
                <a:cs typeface="+mn-cs"/>
              </a:rPr>
              <a:t>Drift</a:t>
            </a:r>
            <a:r>
              <a:rPr lang="es-MX" sz="1200" kern="1200" dirty="0">
                <a:solidFill>
                  <a:schemeClr val="tx1"/>
                </a:solidFill>
                <a:effectLst/>
                <a:latin typeface="+mn-lt"/>
                <a:ea typeface="+mn-ea"/>
                <a:cs typeface="+mn-cs"/>
              </a:rPr>
              <a:t> o lo que se llaman brisas de pesticidas.</a:t>
            </a:r>
            <a:endParaRPr lang="en-US"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Usted puede estar expuesto a través de brisas de pesticidas (o </a:t>
            </a:r>
            <a:r>
              <a:rPr lang="es-MX" sz="1200" kern="1200" dirty="0" err="1">
                <a:solidFill>
                  <a:schemeClr val="tx1"/>
                </a:solidFill>
                <a:effectLst/>
                <a:latin typeface="+mn-lt"/>
                <a:ea typeface="+mn-ea"/>
                <a:cs typeface="+mn-cs"/>
              </a:rPr>
              <a:t>drift</a:t>
            </a:r>
            <a:r>
              <a:rPr lang="es-MX" sz="1200" kern="1200" dirty="0">
                <a:solidFill>
                  <a:schemeClr val="tx1"/>
                </a:solidFill>
                <a:effectLst/>
                <a:latin typeface="+mn-lt"/>
                <a:ea typeface="+mn-ea"/>
                <a:cs typeface="+mn-cs"/>
              </a:rPr>
              <a:t> en inglés). Las brisas de pesticidas ocurren cuando se está aplicando pesticidas y estos son llevado por el viento a otros sitios donde no ha sido aplicado y donde se podrían encontrar las personas.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635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a:solidFill>
                  <a:schemeClr val="tx1"/>
                </a:solidFill>
                <a:effectLst/>
                <a:latin typeface="+mn-lt"/>
                <a:ea typeface="+mn-ea"/>
                <a:cs typeface="+mn-cs"/>
              </a:rPr>
              <a:t>Otra manera como usted puede estar expuesto a los pesticidas es cuando usted está trabajando en el field y usted está en contacto con las plantas, frutas, vegetales y tierra que ha sido tratada con pesticidas: Porque, aunque usted no los ve, las plantas y las frutas tienen residuos de pesticidas. Y estos se pegan a su cuerpo y a su ropa.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13</a:t>
            </a:fld>
            <a:endParaRPr lang="en-US"/>
          </a:p>
        </p:txBody>
      </p:sp>
    </p:spTree>
    <p:extLst>
      <p:ext uri="{BB962C8B-B14F-4D97-AF65-F5344CB8AC3E}">
        <p14:creationId xmlns:p14="http://schemas.microsoft.com/office/powerpoint/2010/main" val="155764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Otras fuentes de exposición a los pesticidas incluyen: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kern="1200" dirty="0">
                <a:solidFill>
                  <a:schemeClr val="tx1"/>
                </a:solidFill>
                <a:effectLst/>
                <a:latin typeface="+mn-lt"/>
                <a:ea typeface="+mn-ea"/>
                <a:cs typeface="+mn-cs"/>
              </a:rPr>
              <a:t>Agua de irrigación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kern="1200" dirty="0">
                <a:solidFill>
                  <a:schemeClr val="tx1"/>
                </a:solidFill>
                <a:effectLst/>
                <a:latin typeface="+mn-lt"/>
                <a:ea typeface="+mn-ea"/>
                <a:cs typeface="+mn-cs"/>
              </a:rPr>
              <a:t>Envases de pesticidas (no lleve envases vacíos de pesticidas a su casa)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kern="1200" dirty="0">
                <a:solidFill>
                  <a:schemeClr val="tx1"/>
                </a:solidFill>
                <a:effectLst/>
                <a:latin typeface="+mn-lt"/>
                <a:ea typeface="+mn-ea"/>
                <a:cs typeface="+mn-cs"/>
              </a:rPr>
              <a:t>Equipos que se usan para aplicar pesticidas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kern="1200" dirty="0">
                <a:solidFill>
                  <a:schemeClr val="tx1"/>
                </a:solidFill>
                <a:effectLst/>
                <a:latin typeface="+mn-lt"/>
                <a:ea typeface="+mn-ea"/>
                <a:cs typeface="+mn-cs"/>
              </a:rPr>
              <a:t>Áreas donde los pesticidas son cargados o mezclados</a:t>
            </a:r>
            <a:endParaRPr lang="en-US"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Recuerde si usted ve agua de irrigación, esta tiene pesticidas. Manténgase alejada de ella y no lo tome.</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14</a:t>
            </a:fld>
            <a:endParaRPr lang="en-US"/>
          </a:p>
        </p:txBody>
      </p:sp>
    </p:spTree>
    <p:extLst>
      <p:ext uri="{BB962C8B-B14F-4D97-AF65-F5344CB8AC3E}">
        <p14:creationId xmlns:p14="http://schemas.microsoft.com/office/powerpoint/2010/main" val="11151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¿Cómo entran los pesticidas a su cuerpo?</a:t>
            </a:r>
            <a:endParaRPr lang="en-US" sz="1200" kern="1200" dirty="0">
              <a:solidFill>
                <a:schemeClr val="tx1"/>
              </a:solidFill>
              <a:effectLst/>
              <a:latin typeface="+mn-lt"/>
              <a:ea typeface="+mn-ea"/>
              <a:cs typeface="+mn-cs"/>
            </a:endParaRPr>
          </a:p>
          <a:p>
            <a:endParaRPr lang="es-ES" i="1" baseline="0" dirty="0"/>
          </a:p>
          <a:p>
            <a:r>
              <a:rPr lang="es-ES" i="1" baseline="0" dirty="0"/>
              <a:t>Permita tiempo para que los participantes respondan.</a:t>
            </a:r>
            <a:endParaRPr lang="en-US" i="1" dirty="0"/>
          </a:p>
        </p:txBody>
      </p:sp>
      <p:sp>
        <p:nvSpPr>
          <p:cNvPr id="4" name="Slide Number Placeholder 3"/>
          <p:cNvSpPr>
            <a:spLocks noGrp="1"/>
          </p:cNvSpPr>
          <p:nvPr>
            <p:ph type="sldNum" sz="quarter" idx="10"/>
          </p:nvPr>
        </p:nvSpPr>
        <p:spPr/>
        <p:txBody>
          <a:bodyPr/>
          <a:lstStyle/>
          <a:p>
            <a:fld id="{22155127-CA1E-478F-BA63-AAB13D71007A}" type="slidenum">
              <a:rPr lang="en-US" smtClean="0"/>
              <a:t>15</a:t>
            </a:fld>
            <a:endParaRPr lang="en-US"/>
          </a:p>
        </p:txBody>
      </p:sp>
    </p:spTree>
    <p:extLst>
      <p:ext uri="{BB962C8B-B14F-4D97-AF65-F5344CB8AC3E}">
        <p14:creationId xmlns:p14="http://schemas.microsoft.com/office/powerpoint/2010/main" val="170630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79375"/>
            <a:ext cx="3333751" cy="1876425"/>
          </a:xfrm>
        </p:spPr>
      </p:sp>
      <p:sp>
        <p:nvSpPr>
          <p:cNvPr id="3" name="Notes Placeholder 2"/>
          <p:cNvSpPr>
            <a:spLocks noGrp="1"/>
          </p:cNvSpPr>
          <p:nvPr>
            <p:ph type="body" idx="1"/>
          </p:nvPr>
        </p:nvSpPr>
        <p:spPr>
          <a:xfrm>
            <a:off x="243840" y="1888763"/>
            <a:ext cx="6827520" cy="6846757"/>
          </a:xfrm>
        </p:spPr>
        <p:txBody>
          <a:bodyPr/>
          <a:lstStyle/>
          <a:p>
            <a:pPr lvl="0"/>
            <a:r>
              <a:rPr lang="es-ES" b="0" dirty="0">
                <a:solidFill>
                  <a:srgbClr val="000000"/>
                </a:solidFill>
              </a:rPr>
              <a:t>Ok. Cada uno de ustedes nos dijo sobre las diferentes maneras. Pero vamos a hacer un resume de todo esto nuevamente como los pesticidas entran a su cuerpo es un factor importante que determina cuánto daño puede este causar. Los pesticidas entran a su cuerpo a través de su boca, su piel y ojos y por la nariz, cuando respiramos.</a:t>
            </a:r>
          </a:p>
          <a:p>
            <a:pPr lvl="0"/>
            <a:endParaRPr lang="es-ES" b="0" dirty="0">
              <a:solidFill>
                <a:srgbClr val="000000"/>
              </a:solidFill>
            </a:endParaRPr>
          </a:p>
          <a:p>
            <a:pPr lvl="0"/>
            <a:r>
              <a:rPr lang="es-ES" b="0" dirty="0">
                <a:solidFill>
                  <a:srgbClr val="000000"/>
                </a:solidFill>
              </a:rPr>
              <a:t>Por ejemplo, si usted se toma una cucharada de cloro es más dañino que si el cloro le cae en la piel.</a:t>
            </a:r>
          </a:p>
          <a:p>
            <a:pPr lvl="0"/>
            <a:endParaRPr lang="es-ES" b="0" dirty="0">
              <a:solidFill>
                <a:srgbClr val="000000"/>
              </a:solidFill>
            </a:endParaRPr>
          </a:p>
          <a:p>
            <a:pPr lvl="0"/>
            <a:r>
              <a:rPr lang="es-ES" b="0" dirty="0">
                <a:solidFill>
                  <a:srgbClr val="000000"/>
                </a:solidFill>
              </a:rPr>
              <a:t>La manera más común como los pesticidas entran al cuerpo de los trabajadores del campo es a través de la piel, incluyendo los ojos. A veces, usted no puede ver o sentir que un químico está entrando a su cuerpo a través de la piel. Para ciertos químicos, su piel es como una esponja. Una cosa que es importante saber es que los pesticidas también entran a su cuerpo a través de los genitales. Entonces, si usted va al baño, antes de hacer sus necesidades, lavase bien las manos para evitar que los pesticidas entren a su cuerpo.</a:t>
            </a:r>
          </a:p>
          <a:p>
            <a:pPr lvl="0"/>
            <a:endParaRPr lang="es-ES" b="0" dirty="0">
              <a:solidFill>
                <a:srgbClr val="000000"/>
              </a:solidFill>
            </a:endParaRPr>
          </a:p>
          <a:p>
            <a:pPr lvl="0"/>
            <a:r>
              <a:rPr lang="es-ES" b="0" dirty="0">
                <a:solidFill>
                  <a:srgbClr val="000000"/>
                </a:solidFill>
              </a:rPr>
              <a:t>Un ejemplo que podemos usar para demostrar como los pesticidas entran a su cuerpo es que si agarramos un poco de crema y no las restregamos en la piel, la crema desaparecerá porque está entrando a nuestro cuerpo a través de la piel.</a:t>
            </a:r>
          </a:p>
          <a:p>
            <a:pPr lvl="0"/>
            <a:endParaRPr lang="es-ES" b="0" dirty="0">
              <a:solidFill>
                <a:srgbClr val="000000"/>
              </a:solidFill>
            </a:endParaRPr>
          </a:p>
          <a:p>
            <a:pPr lvl="0"/>
            <a:r>
              <a:rPr lang="es-ES" b="0" dirty="0">
                <a:solidFill>
                  <a:srgbClr val="000000"/>
                </a:solidFill>
              </a:rPr>
              <a:t>Una cosa que es importante saber es que los pesticidas también entran a su cuerpo a través de los genitales. </a:t>
            </a:r>
          </a:p>
          <a:p>
            <a:pPr lvl="0"/>
            <a:endParaRPr lang="es-ES" b="0" dirty="0">
              <a:solidFill>
                <a:srgbClr val="000000"/>
              </a:solidFill>
            </a:endParaRPr>
          </a:p>
          <a:p>
            <a:pPr lvl="0"/>
            <a:r>
              <a:rPr lang="es-ES" b="0" dirty="0">
                <a:solidFill>
                  <a:srgbClr val="000000"/>
                </a:solidFill>
              </a:rPr>
              <a:t>Hay muchas maneras como usted se puede proteger de los pesticidas y de eso platicaremos en unos minutos. Pero lavarse las manos es una manera como usted se puede proteger. Entonces, si usted va al baño, lávese las manos antes de ir para evitar que los pesticidas entren a su cuerpo.</a:t>
            </a:r>
          </a:p>
          <a:p>
            <a:pPr lvl="0"/>
            <a:endParaRPr lang="es-ES" b="0" dirty="0">
              <a:solidFill>
                <a:srgbClr val="000000"/>
              </a:solidFill>
            </a:endParaRPr>
          </a:p>
          <a:p>
            <a:pPr lvl="0"/>
            <a:r>
              <a:rPr lang="es-ES" b="0" dirty="0">
                <a:solidFill>
                  <a:srgbClr val="000000"/>
                </a:solidFill>
              </a:rPr>
              <a:t>Además</a:t>
            </a:r>
            <a:r>
              <a:rPr lang="es-ES" b="0" baseline="0" dirty="0">
                <a:solidFill>
                  <a:srgbClr val="000000"/>
                </a:solidFill>
              </a:rPr>
              <a:t> de eso, hay otros factores/maneras en los que los pesticidas pueden afectar su cuerpo.</a:t>
            </a:r>
            <a:endParaRPr lang="es-ES" b="0" dirty="0">
              <a:solidFill>
                <a:srgbClr val="000000"/>
              </a:solidFill>
            </a:endParaRPr>
          </a:p>
          <a:p>
            <a:pPr lvl="0"/>
            <a:endParaRPr lang="es-ES" b="0" dirty="0">
              <a:solidFill>
                <a:srgbClr val="000000"/>
              </a:solidFill>
            </a:endParaRPr>
          </a:p>
          <a:p>
            <a:pPr lvl="0"/>
            <a:r>
              <a:rPr lang="es-ES" b="0" dirty="0">
                <a:solidFill>
                  <a:srgbClr val="000000"/>
                </a:solidFill>
              </a:rPr>
              <a:t>Actividad adicional: Crema </a:t>
            </a:r>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16</a:t>
            </a:fld>
            <a:endParaRPr lang="es-MX">
              <a:solidFill>
                <a:prstClr val="black"/>
              </a:solidFill>
            </a:endParaRPr>
          </a:p>
        </p:txBody>
      </p:sp>
    </p:spTree>
    <p:extLst>
      <p:ext uri="{BB962C8B-B14F-4D97-AF65-F5344CB8AC3E}">
        <p14:creationId xmlns:p14="http://schemas.microsoft.com/office/powerpoint/2010/main" val="124961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400800" cy="3600450"/>
          </a:xfrm>
        </p:spPr>
      </p:sp>
      <p:sp>
        <p:nvSpPr>
          <p:cNvPr id="3" name="Notes Placeholder 2"/>
          <p:cNvSpPr>
            <a:spLocks noGrp="1"/>
          </p:cNvSpPr>
          <p:nvPr>
            <p:ph type="body" idx="1"/>
          </p:nvPr>
        </p:nvSpPr>
        <p:spPr/>
        <p:txBody>
          <a:bodyPr/>
          <a:lstStyle/>
          <a:p>
            <a:pPr lvl="0"/>
            <a:r>
              <a:rPr lang="es-ES" sz="1400"/>
              <a:t>También el efecto de estar expuesto a los pesticidas depende del tiempo durante el cual usted está expuesto y el tamaño de la dosis que usted use. Por ejemplo, vamos a hablar de tomar chelas. ¿Qué pasa cuando usted se toma solo una cerveza durante una hora y lo hace lentamente? ¿Qué pasaría si usted se toma tres chelas en una hora? ¿Qué pasaría si se toma 6? El efecto de las chelas va a ser diferente dependiendo de la cantidad que usted se toma. Pero también el tiempo en que usted se toma las chelas afecta en el efecto que tendrían en su organismo. Tomarse 3 chelas en 15 minutos lo afecta a usted diferente que si usted se toma las mismas 3 birras en tres horas. Tomarse muchas birras en corto tiempo, significa que su cuerpo no puede desechar los químicos como necesita hacerlo. Y por supuesto, usted agarrara una peda bien grande. </a:t>
            </a:r>
            <a:endParaRPr lang="en-US" dirty="0"/>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17</a:t>
            </a:fld>
            <a:endParaRPr lang="es-MX">
              <a:solidFill>
                <a:prstClr val="black"/>
              </a:solidFill>
            </a:endParaRPr>
          </a:p>
        </p:txBody>
      </p:sp>
    </p:spTree>
    <p:extLst>
      <p:ext uri="{BB962C8B-B14F-4D97-AF65-F5344CB8AC3E}">
        <p14:creationId xmlns:p14="http://schemas.microsoft.com/office/powerpoint/2010/main" val="387559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50863"/>
            <a:ext cx="6400800" cy="3600450"/>
          </a:xfrm>
        </p:spPr>
      </p:sp>
      <p:sp>
        <p:nvSpPr>
          <p:cNvPr id="3" name="Notes Placeholder 2"/>
          <p:cNvSpPr>
            <a:spLocks noGrp="1"/>
          </p:cNvSpPr>
          <p:nvPr>
            <p:ph type="body" idx="1"/>
          </p:nvPr>
        </p:nvSpPr>
        <p:spPr>
          <a:xfrm>
            <a:off x="731520" y="4171013"/>
            <a:ext cx="5852160" cy="4320540"/>
          </a:xfrm>
        </p:spPr>
        <p:txBody>
          <a:bodyPr/>
          <a:lstStyle/>
          <a:p>
            <a:pPr lvl="0"/>
            <a:r>
              <a:rPr lang="es-ES" dirty="0"/>
              <a:t>Otros factores que impactan la manera cómo los pesticidas pueden hacerle daños a una persona:</a:t>
            </a:r>
          </a:p>
          <a:p>
            <a:pPr marL="171450" lvl="0" indent="-171450">
              <a:buFont typeface="Arial" panose="020B0604020202020204" pitchFamily="34" charset="0"/>
              <a:buChar char="•"/>
            </a:pPr>
            <a:r>
              <a:rPr lang="es-ES" dirty="0"/>
              <a:t>El tipo de pesticidas: hay unos que son muchos más fuertes que otros. Y por supuesto, el pesticida más fuerte causa más daños que otro que sea menos fuerte.</a:t>
            </a:r>
          </a:p>
          <a:p>
            <a:pPr marL="171450" lvl="0" indent="-171450">
              <a:buFont typeface="Arial" panose="020B0604020202020204" pitchFamily="34" charset="0"/>
              <a:buChar char="•"/>
            </a:pPr>
            <a:r>
              <a:rPr lang="es-ES" dirty="0"/>
              <a:t>Sensibilidad a los pesticidas: Hay algunas personas que son más sensibles que otras a los pesticidas. A algunos les afecta más rápido que ha otros. Por eso exposición repetitiva a los pesticidas podría causar que una persona tenga una mala reacción al estar expuesto a los pesticidas. a l Por ejemplo, yo soy una persona que se le cae un poco de químico en el cuerpo, me da demasiada comezón o picazón. Pero a otras es personas, que no son tan sensibles, posiblemente no les pasa nada. </a:t>
            </a:r>
          </a:p>
          <a:p>
            <a:pPr marL="171450" lvl="0" indent="-171450">
              <a:buFont typeface="Arial" panose="020B0604020202020204" pitchFamily="34" charset="0"/>
              <a:buChar char="•"/>
            </a:pPr>
            <a:r>
              <a:rPr lang="es-ES" dirty="0"/>
              <a:t>El sexo de la persona: las mujeres y los hombres no procesan químicos de la misma manera. Como las mujeres procesan los químicos más lentamente que los hombres, es posible que a ellas las afecte más los pesticidas.</a:t>
            </a:r>
          </a:p>
          <a:p>
            <a:pPr marL="171450" lvl="0" indent="-171450">
              <a:buFont typeface="Arial" panose="020B0604020202020204" pitchFamily="34" charset="0"/>
              <a:buChar char="•"/>
            </a:pPr>
            <a:r>
              <a:rPr lang="es-ES" dirty="0"/>
              <a:t>La edad: Los niños son afectados mucho más rápido que los adultos porque su cuerpo es más pequeño y la misma cantidad que no podría afectar inmediatamente a un adulto, si lo haría con un niño.</a:t>
            </a:r>
          </a:p>
          <a:p>
            <a:pPr marL="171450" lvl="0" indent="-171450">
              <a:buFont typeface="Arial" panose="020B0604020202020204" pitchFamily="34" charset="0"/>
              <a:buChar char="•"/>
            </a:pPr>
            <a:r>
              <a:rPr lang="es-ES" dirty="0"/>
              <a:t>La salud de la persona: las personas enfermas también son afectadas mucho más que una persona sana,</a:t>
            </a:r>
            <a:r>
              <a:rPr lang="es-ES" baseline="0" dirty="0"/>
              <a:t> por ejemplo cáncer, tuberculosis, enfermedades personales. </a:t>
            </a:r>
            <a:endParaRPr lang="es-ES" dirty="0"/>
          </a:p>
          <a:p>
            <a:pPr marL="171450" lvl="0" indent="-171450">
              <a:buFont typeface="Arial" panose="020B0604020202020204" pitchFamily="34" charset="0"/>
              <a:buChar char="•"/>
            </a:pPr>
            <a:r>
              <a:rPr lang="es-ES" dirty="0"/>
              <a:t>El tamaño de la persona: comentario sobre el niño. Una persona de menos peso podría ser afectada más que una persona que tenga más peso</a:t>
            </a:r>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18</a:t>
            </a:fld>
            <a:endParaRPr lang="es-MX">
              <a:solidFill>
                <a:prstClr val="black"/>
              </a:solidFill>
            </a:endParaRPr>
          </a:p>
        </p:txBody>
      </p:sp>
    </p:spTree>
    <p:extLst>
      <p:ext uri="{BB962C8B-B14F-4D97-AF65-F5344CB8AC3E}">
        <p14:creationId xmlns:p14="http://schemas.microsoft.com/office/powerpoint/2010/main" val="2452474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¿Qué pasa si yo estoy sobre expuesto a los pesticidas?</a:t>
            </a:r>
          </a:p>
          <a:p>
            <a:endParaRPr lang="es-ES" dirty="0"/>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dirty="0"/>
              <a:t>Permita tiempo para que los participantes respondan.</a:t>
            </a:r>
            <a:endParaRPr lang="en-US" i="1" dirty="0"/>
          </a:p>
          <a:p>
            <a:endParaRPr lang="es-ES" dirty="0"/>
          </a:p>
          <a:p>
            <a:r>
              <a:rPr lang="es-ES" dirty="0"/>
              <a:t>Recuerde que hay varios factores que influyen en cómo la exposición a los pesticidas podría afectarnos, pero queremos asegurarnos que evitemos estar sobre expuestos/</a:t>
            </a:r>
          </a:p>
        </p:txBody>
      </p:sp>
      <p:sp>
        <p:nvSpPr>
          <p:cNvPr id="4" name="Slide Number Placeholder 3"/>
          <p:cNvSpPr>
            <a:spLocks noGrp="1"/>
          </p:cNvSpPr>
          <p:nvPr>
            <p:ph type="sldNum" sz="quarter" idx="10"/>
          </p:nvPr>
        </p:nvSpPr>
        <p:spPr/>
        <p:txBody>
          <a:bodyPr/>
          <a:lstStyle/>
          <a:p>
            <a:fld id="{22155127-CA1E-478F-BA63-AAB13D71007A}" type="slidenum">
              <a:rPr lang="en-US" smtClean="0"/>
              <a:t>19</a:t>
            </a:fld>
            <a:endParaRPr lang="en-US"/>
          </a:p>
        </p:txBody>
      </p:sp>
    </p:spTree>
    <p:extLst>
      <p:ext uri="{BB962C8B-B14F-4D97-AF65-F5344CB8AC3E}">
        <p14:creationId xmlns:p14="http://schemas.microsoft.com/office/powerpoint/2010/main" val="378597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Empiece la actividad.</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OPCION 1 (Adivinanzas)</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Prepare tres papeles con una foto (Nota: usted puede usar cualquier palabra como futbol o fiesta. La palabra pesticida debe estar en uno de los papeles)</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Muestre una foto y pídale a una persona que la describa, o la dibuje.</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Use la palabra pesticidas para empezar a hablar del tópico.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OPCION 2</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Pídale a los participantes que digan su nombre y que nombren su comida favorita.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2</a:t>
            </a:fld>
            <a:endParaRPr lang="en-US"/>
          </a:p>
        </p:txBody>
      </p:sp>
    </p:spTree>
    <p:extLst>
      <p:ext uri="{BB962C8B-B14F-4D97-AF65-F5344CB8AC3E}">
        <p14:creationId xmlns:p14="http://schemas.microsoft.com/office/powerpoint/2010/main" val="1230143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Como ya platicamos antes hay muchos factores que influyen en como los pesticidas podrían afectarnos. Y,  por la tanto, uno tiene que tener cuidado de estar sobreexpuesto a los pesticidas. Es decir que no le caiga pesticidas al cuerpo y no tragárselo o tomárselo. Hay muchas señales y síntomas de estar sobre expuestos a los pesticidas y muchos de ellos ocurren al momento de la exposición (accidente). Entonces, ¿cuáles serían los efectos inmediatos que causarían estar sobreexpuesto a los pesticidas?  Estos serían:  dolor de pecho, dolor de cabeza, ojos irritados, ronchas, sentirse mareado y sufrir de convulsiones, problemas para respirar y hasta podría morir. Entonces, es extremadamente importante que ustedes pongan cuidado que no les caiga pesticidas en su cuerpo. Y, se les cae, traten de lavarse inmediatamente.</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20</a:t>
            </a:fld>
            <a:endParaRPr lang="en-US"/>
          </a:p>
        </p:txBody>
      </p:sp>
    </p:spTree>
    <p:extLst>
      <p:ext uri="{BB962C8B-B14F-4D97-AF65-F5344CB8AC3E}">
        <p14:creationId xmlns:p14="http://schemas.microsoft.com/office/powerpoint/2010/main" val="316235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¿Cuáles serían los posibles efectos a largo tiempo que podrían ocasionar estar expuesto a los pesticidas? ¿Es decir, unos 3, 5 o 10 años en adelante? </a:t>
            </a:r>
            <a:r>
              <a:rPr lang="es-ES" sz="1200" i="1" kern="1200" dirty="0">
                <a:solidFill>
                  <a:schemeClr val="tx1"/>
                </a:solidFill>
                <a:effectLst/>
                <a:latin typeface="+mn-lt"/>
                <a:ea typeface="+mn-ea"/>
                <a:cs typeface="+mn-cs"/>
              </a:rPr>
              <a:t>Permita tiempo para que los participantes respondan.</a:t>
            </a:r>
            <a:endParaRPr lang="es-ES" dirty="0"/>
          </a:p>
          <a:p>
            <a:endParaRPr lang="es-ES" dirty="0"/>
          </a:p>
          <a:p>
            <a:r>
              <a:rPr lang="es-ES" dirty="0"/>
              <a:t>Los efectos crónicos de salud incluyen enfermedades que resultan con el tiempo de estar expuesto a los pesticidas. La exposición puede ser causada por una cantidad pequeña a la que el trabajador está expuesto por muchas veces. Usted no podría notar nada en el momento porque el efecto es acumulativo. Esta exposición podría causarle asma, esterilidad, cáncer y defectos neurológicos, es decir problemas en el sistema nervioso como epilepsia y la enfermedad de Parkinson (Mohamed Ali). Como yo sé que a todos ustedes les gusta el boxeo, entonces ustedes saben quién fue Mohamed Ali. El sufría de enfermedad de Parkinson. Es una enfermedad donde la persona no puede controlar el cuerpo, es decir, tiene tembladera. Y sobre la esterilidad, es algo muy importante que ustedes estén pendiente de eso, porque pudiera ser, que el futuro, usted no pueda tener hijos. Si, usted es una persona joven y no se cuida de los pesticidas, es posible que el futuro usted quede estéril y no pueda tener hijos.</a:t>
            </a:r>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21</a:t>
            </a:fld>
            <a:endParaRPr lang="en-US"/>
          </a:p>
        </p:txBody>
      </p:sp>
    </p:spTree>
    <p:extLst>
      <p:ext uri="{BB962C8B-B14F-4D97-AF65-F5344CB8AC3E}">
        <p14:creationId xmlns:p14="http://schemas.microsoft.com/office/powerpoint/2010/main" val="115527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Sabemos que hay muchas cosas que causan un aborto y defectos en los niños al nacer. Es importante que sepamos que los pesticidas también pueden producir abortos y defectos en los niños. (explicar la diferencia sobre aborto). Ahora, déjenme explicarle el significado de la palabra aborto en nuestros países Latinoamericanos y lo que significa aquí en los EU. Como ustedes saben, en nuestros países cuando decimos que una mujer tiene un aborto, queremos decir que ella perdió el bebé. Aquí, en los EU, si usted dice que una mujer tuvo un aborto, la gente piensa que ella se lo provocó. Por eso, es importante que, si una mujer pierde un bebé, y va a la clínica o a la oficina de servicios sociales debe explicar bien que fue lo que pasó porque es posible que, si no lo explica bien, pueda ser mal vista.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22</a:t>
            </a:fld>
            <a:endParaRPr lang="en-US"/>
          </a:p>
        </p:txBody>
      </p:sp>
    </p:spTree>
    <p:extLst>
      <p:ext uri="{BB962C8B-B14F-4D97-AF65-F5344CB8AC3E}">
        <p14:creationId xmlns:p14="http://schemas.microsoft.com/office/powerpoint/2010/main" val="115464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Los pesticidas pueden hacer que los niños no puedan poner atención (desorden de déficit de atención). Problemas para crecer y de desarrollo. también, si los niños están expuestos a los pesticidas, podrían sufrir de asma y de cáncer. Entonces:  Mantengan a los niños fuera de las áreas donde se ha aplicado pesticidas y no traiga pesticidas a su casa. Una cosa que usted puede hacer para proteger a sus niños, es además de traer pesticidas a la casa, es dejar su ropa y zapatos de trabajo fuera de la casa y báñese inmediatamente.</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23</a:t>
            </a:fld>
            <a:endParaRPr lang="en-US"/>
          </a:p>
        </p:txBody>
      </p:sp>
    </p:spTree>
    <p:extLst>
      <p:ext uri="{BB962C8B-B14F-4D97-AF65-F5344CB8AC3E}">
        <p14:creationId xmlns:p14="http://schemas.microsoft.com/office/powerpoint/2010/main" val="4050787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¿Qué es un área de intervalo de entrada restringida?</a:t>
            </a:r>
          </a:p>
          <a:p>
            <a:endParaRPr lang="en-US" dirty="0"/>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a:t>Permita tiempo para que los participantes respondan.</a:t>
            </a:r>
            <a:endParaRPr lang="en-US" i="1"/>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24</a:t>
            </a:fld>
            <a:endParaRPr lang="en-US"/>
          </a:p>
        </p:txBody>
      </p:sp>
    </p:spTree>
    <p:extLst>
      <p:ext uri="{BB962C8B-B14F-4D97-AF65-F5344CB8AC3E}">
        <p14:creationId xmlns:p14="http://schemas.microsoft.com/office/powerpoint/2010/main" val="1020778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Un área de intervalo de entrada restringida es el tiempo que se le a un área que ha sido tratado con pesticidas para poder entrar o su entrada es restringida. Diferentes pesticidas tienen diferentes </a:t>
            </a:r>
            <a:r>
              <a:rPr lang="es-ES" dirty="0" err="1"/>
              <a:t>IERs</a:t>
            </a:r>
            <a:r>
              <a:rPr lang="es-ES" dirty="0"/>
              <a:t> algunos pueden tenerlo de una hora, otros de 2 horas y otras de cuatro horas. Eso depende del pesticida. El patrón tiene que ponerle en el aviso el tiempo que hay que esperar para poder entrar al área tratada. Y también tiene que ver de acuerdo al cultivo que se esté tratando, el método de la aplicación o la actividad que se va a realizar después de la aplicación. Algunos trabajadores que tengan su PPE pueden entrar. Todo trabajador menor de 18 años no puede entrar ni aun con PPE.</a:t>
            </a:r>
          </a:p>
        </p:txBody>
      </p:sp>
      <p:sp>
        <p:nvSpPr>
          <p:cNvPr id="4" name="Slide Number Placeholder 3"/>
          <p:cNvSpPr>
            <a:spLocks noGrp="1"/>
          </p:cNvSpPr>
          <p:nvPr>
            <p:ph type="sldNum" sz="quarter" idx="10"/>
          </p:nvPr>
        </p:nvSpPr>
        <p:spPr/>
        <p:txBody>
          <a:bodyPr/>
          <a:lstStyle/>
          <a:p>
            <a:fld id="{22155127-CA1E-478F-BA63-AAB13D71007A}" type="slidenum">
              <a:rPr lang="en-US" smtClean="0"/>
              <a:t>25</a:t>
            </a:fld>
            <a:endParaRPr lang="en-US"/>
          </a:p>
        </p:txBody>
      </p:sp>
    </p:spTree>
    <p:extLst>
      <p:ext uri="{BB962C8B-B14F-4D97-AF65-F5344CB8AC3E}">
        <p14:creationId xmlns:p14="http://schemas.microsoft.com/office/powerpoint/2010/main" val="182965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Advertencias:</a:t>
            </a:r>
          </a:p>
          <a:p>
            <a:r>
              <a:rPr lang="es-ES" dirty="0"/>
              <a:t>Hay dos tipos de advertencias que se le pueden dar a los trabajadores: Uno es oral, donde el patrón le dice de palabras que no se puede entrar en una zona. Y la otra es escrita, con la señal de no entrar.</a:t>
            </a:r>
          </a:p>
          <a:p>
            <a:endParaRPr lang="es-ES" dirty="0"/>
          </a:p>
          <a:p>
            <a:r>
              <a:rPr lang="es-ES" dirty="0"/>
              <a:t>Como en la foto mostrada aquí: su patrón le puede advertir que en una zona determinada se ha aplicado pesticidas y cuándo se puede volver a entrar. (esto una advertencia oral)</a:t>
            </a:r>
          </a:p>
          <a:p>
            <a:endParaRPr lang="es-ES" dirty="0"/>
          </a:p>
          <a:p>
            <a:r>
              <a:rPr lang="es-ES" dirty="0"/>
              <a:t>En el otro lado la advertencia podría ser con una señal que el patrón coloca en el sitio donde se aplica pesticidas y cuándo puede usted entrar a ese </a:t>
            </a:r>
            <a:r>
              <a:rPr lang="es-ES" dirty="0" err="1"/>
              <a:t>field</a:t>
            </a:r>
            <a:r>
              <a:rPr lang="es-ES" dirty="0"/>
              <a:t>. Este claro que se requiere que el patrón ponga la advertencia, pero no hay ningún requisito sobre lo que el aviso debe decir.</a:t>
            </a:r>
          </a:p>
          <a:p>
            <a:endParaRPr lang="es-ES" dirty="0"/>
          </a:p>
          <a:p>
            <a:r>
              <a:rPr lang="es-ES" dirty="0"/>
              <a:t>El patrón también podría darle la advertencia oral y la escrita a la vez.</a:t>
            </a:r>
          </a:p>
          <a:p>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26</a:t>
            </a:fld>
            <a:endParaRPr lang="en-US"/>
          </a:p>
        </p:txBody>
      </p:sp>
    </p:spTree>
    <p:extLst>
      <p:ext uri="{BB962C8B-B14F-4D97-AF65-F5344CB8AC3E}">
        <p14:creationId xmlns:p14="http://schemas.microsoft.com/office/powerpoint/2010/main" val="4258011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400800" cy="3600450"/>
          </a:xfrm>
        </p:spPr>
      </p:sp>
      <p:sp>
        <p:nvSpPr>
          <p:cNvPr id="3" name="Notes Placeholder 2"/>
          <p:cNvSpPr>
            <a:spLocks noGrp="1"/>
          </p:cNvSpPr>
          <p:nvPr>
            <p:ph type="body" idx="1"/>
          </p:nvPr>
        </p:nvSpPr>
        <p:spPr/>
        <p:txBody>
          <a:bodyPr/>
          <a:lstStyle/>
          <a:p>
            <a:r>
              <a:rPr lang="es-ES" dirty="0"/>
              <a:t>Ficha de datos de seguridad:</a:t>
            </a:r>
          </a:p>
          <a:p>
            <a:r>
              <a:rPr lang="es-ES" dirty="0"/>
              <a:t>Otra cosa que ustedes tienen que saber es que su patrón está obligado a proveer fichas de datos de seguridad (</a:t>
            </a:r>
            <a:r>
              <a:rPr lang="es-MX" sz="1200" kern="1200" dirty="0">
                <a:solidFill>
                  <a:schemeClr val="tx1"/>
                </a:solidFill>
                <a:effectLst/>
                <a:latin typeface="+mn-lt"/>
                <a:ea typeface="+mn-ea"/>
                <a:cs typeface="+mn-cs"/>
              </a:rPr>
              <a:t>SDS, por sus siglas en inglés) </a:t>
            </a:r>
            <a:r>
              <a:rPr lang="es-ES" dirty="0"/>
              <a:t>sobre todos los pesticidas que usa en el sitio de trabajo. SDS proveen información sobre los peligros de las sustancias y como usarlos de manera segura, como almacenarlos, transportados y desechados. Estas SDS también proveen información de que hacer en caso de emergencia relacionado con el químico. Se requiere que los SDS sean colocados en un sitio central de donde se trabaja. Es decir, en un sitio donde ustedes puedan verlas todos los días.</a:t>
            </a:r>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27</a:t>
            </a:fld>
            <a:endParaRPr lang="es-MX">
              <a:solidFill>
                <a:prstClr val="black"/>
              </a:solidFill>
            </a:endParaRPr>
          </a:p>
        </p:txBody>
      </p:sp>
    </p:spTree>
    <p:extLst>
      <p:ext uri="{BB962C8B-B14F-4D97-AF65-F5344CB8AC3E}">
        <p14:creationId xmlns:p14="http://schemas.microsoft.com/office/powerpoint/2010/main" val="997390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Aquí hay un ejemplo de un SDS:</a:t>
            </a:r>
          </a:p>
          <a:p>
            <a:r>
              <a:rPr lang="es-ES"/>
              <a:t>1.	Nombre del producto</a:t>
            </a:r>
          </a:p>
          <a:p>
            <a:r>
              <a:rPr lang="es-ES"/>
              <a:t>2.	Información sobre el peligro que representa</a:t>
            </a:r>
          </a:p>
          <a:p>
            <a:r>
              <a:rPr lang="es-ES"/>
              <a:t>3.	Información sobre primeros auxilios</a:t>
            </a:r>
          </a:p>
          <a:p>
            <a:r>
              <a:rPr lang="es-ES"/>
              <a:t>4.	Información de cómo almacenarlo y manejarlo</a:t>
            </a:r>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28</a:t>
            </a:fld>
            <a:endParaRPr lang="en-US"/>
          </a:p>
        </p:txBody>
      </p:sp>
    </p:spTree>
    <p:extLst>
      <p:ext uri="{BB962C8B-B14F-4D97-AF65-F5344CB8AC3E}">
        <p14:creationId xmlns:p14="http://schemas.microsoft.com/office/powerpoint/2010/main" val="393475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Aquí podemos ver el nombre del pesticida y los peligros que representa.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29</a:t>
            </a:fld>
            <a:endParaRPr lang="en-US"/>
          </a:p>
        </p:txBody>
      </p:sp>
    </p:spTree>
    <p:extLst>
      <p:ext uri="{BB962C8B-B14F-4D97-AF65-F5344CB8AC3E}">
        <p14:creationId xmlns:p14="http://schemas.microsoft.com/office/powerpoint/2010/main" val="325377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Ahora, ¿Por qué está usted recibiendo este entrenamiento? </a:t>
            </a:r>
            <a:r>
              <a:rPr lang="es-ES" sz="1200" i="1" kern="1200" dirty="0">
                <a:solidFill>
                  <a:schemeClr val="tx1"/>
                </a:solidFill>
                <a:effectLst/>
                <a:latin typeface="+mn-lt"/>
                <a:ea typeface="+mn-ea"/>
                <a:cs typeface="+mn-cs"/>
              </a:rPr>
              <a:t>Permita tiempo para que los participantes respondan.</a:t>
            </a:r>
            <a:endParaRPr lang="en-US"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Ley de Protección al Trabajador es una ley federal. Y Esta regulación fue diseñada para proteger a los trabajadores que laboran en los agrícolas para reducir exposiciones a pesticidas y sus posibles daños a la salud relacionadas al trabajo. Esto incluye trabajadores como ustedes que le pagan para que trabajen en los files, en los viveros, y en las huertas. Su patrón tiene que proveerle este entrenamiento todos los años.</a:t>
            </a:r>
            <a:endParaRPr lang="en-US"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 veces cuando estamos trabajando en los campos y platicamos sobre pesticidas podríamos preocuparnos y a veces asustarnos. Este entrenamiento es sobre cómo trabajar de manera segura alrededor de los pesticidas para de esa manera protegernos a nosotros y nuestros familiares.</a:t>
            </a:r>
            <a:endParaRPr lang="en-US"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Este entrenamiento que estamos haciendo hoy es solamente para trabajadores normales. Pero, Si alguno de ustedes es aplicador </a:t>
            </a:r>
            <a:r>
              <a:rPr lang="es-MX" sz="1200" kern="1200" dirty="0" err="1">
                <a:solidFill>
                  <a:schemeClr val="tx1"/>
                </a:solidFill>
                <a:effectLst/>
                <a:latin typeface="+mn-lt"/>
                <a:ea typeface="+mn-ea"/>
                <a:cs typeface="+mn-cs"/>
              </a:rPr>
              <a:t>or</a:t>
            </a:r>
            <a:r>
              <a:rPr lang="es-MX" sz="1200" kern="1200" dirty="0">
                <a:solidFill>
                  <a:schemeClr val="tx1"/>
                </a:solidFill>
                <a:effectLst/>
                <a:latin typeface="+mn-lt"/>
                <a:ea typeface="+mn-ea"/>
                <a:cs typeface="+mn-cs"/>
              </a:rPr>
              <a:t> manipulador de pesticidas, ustedes recibirán un entrenamiento adicional para poder aplicar pesticidas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a:t>
            </a:fld>
            <a:endParaRPr lang="en-US"/>
          </a:p>
        </p:txBody>
      </p:sp>
    </p:spTree>
    <p:extLst>
      <p:ext uri="{BB962C8B-B14F-4D97-AF65-F5344CB8AC3E}">
        <p14:creationId xmlns:p14="http://schemas.microsoft.com/office/powerpoint/2010/main" val="949387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Aquí podemos ver</a:t>
            </a:r>
          </a:p>
          <a:p>
            <a:r>
              <a:rPr lang="es-ES"/>
              <a:t>1.	Información sobre el peligro que representa</a:t>
            </a:r>
          </a:p>
          <a:p>
            <a:r>
              <a:rPr lang="es-ES"/>
              <a:t>2.	Información sobre primeros auxilios</a:t>
            </a:r>
          </a:p>
          <a:p>
            <a:r>
              <a:rPr lang="es-ES"/>
              <a:t>3.	Información de cómo almacenarlo y manejarlo</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30</a:t>
            </a:fld>
            <a:endParaRPr lang="en-US"/>
          </a:p>
        </p:txBody>
      </p:sp>
    </p:spTree>
    <p:extLst>
      <p:ext uri="{BB962C8B-B14F-4D97-AF65-F5344CB8AC3E}">
        <p14:creationId xmlns:p14="http://schemas.microsoft.com/office/powerpoint/2010/main" val="2868952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Aquí podemos la información sobre los primeros auxilios</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31</a:t>
            </a:fld>
            <a:endParaRPr lang="en-US"/>
          </a:p>
        </p:txBody>
      </p:sp>
    </p:spTree>
    <p:extLst>
      <p:ext uri="{BB962C8B-B14F-4D97-AF65-F5344CB8AC3E}">
        <p14:creationId xmlns:p14="http://schemas.microsoft.com/office/powerpoint/2010/main" val="2665085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Aquí podemos ver sobre el tipo de ppe que se requiere para manejarlo. Pero, déjenme hacer un resumen de todo eso. Lo que quiere decir todo esto es que, si usted quiere alguna información sobre los pesticidas que se están usando en el field, usted puede ir a las fichas de datos de seguridad y obtener toda esa información allí. Si usted quiere saber que PPE usar, usted lo busca allí. Si usted quiere saber cuál es el antídoto, usted lo busca allí. Si usted quiere saber sobre los peligros que representan, usted lo busca allí. Es decir, todo lo que usted quiere saber deber estar allí para que usted pueda saber qué hacer en caso de algún accidente con </a:t>
            </a:r>
            <a:r>
              <a:rPr lang="es-MX" sz="1200" kern="1200">
                <a:solidFill>
                  <a:schemeClr val="tx1"/>
                </a:solidFill>
                <a:effectLst/>
                <a:latin typeface="+mn-lt"/>
                <a:ea typeface="+mn-ea"/>
                <a:cs typeface="+mn-cs"/>
              </a:rPr>
              <a:t>pesticidas.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2155127-CA1E-478F-BA63-AAB13D71007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832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Su patrón tiene que usar el pesticida de acuerdo a lo que dice la etiqueta. En la etiqueta se encuentra información sobre el tipo de PPE que hay usar para aplicarlo, mezclarlo, manejar el pesticida. Recuerde su usted aplica, mezcla o maneja pesticidas, usted necesita un entrenamiento adicional.</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33</a:t>
            </a:fld>
            <a:endParaRPr lang="en-US"/>
          </a:p>
        </p:txBody>
      </p:sp>
    </p:spTree>
    <p:extLst>
      <p:ext uri="{BB962C8B-B14F-4D97-AF65-F5344CB8AC3E}">
        <p14:creationId xmlns:p14="http://schemas.microsoft.com/office/powerpoint/2010/main" val="393475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Es importante mantenerse alejado de las zonas donde se está aplicando pesticidas. Cuando se está aplicando pesticidas, el aplicador y el patrón tienen que asegurarse que los otros trabajadores no se encuentran en las zonas donde se está aplicando pesticidas. Si hay trabajadores, el aplicador tiene que dejar de aplicar los pesticidas. El nombre oficial de esta zona es “zona de exclusión de aplicación”. El patrón no puede permitir o enviar a ninguna persona, que entre o que se mantenga en el área tratada.</a:t>
            </a:r>
            <a:endParaRPr lang="en-US"/>
          </a:p>
        </p:txBody>
      </p:sp>
      <p:sp>
        <p:nvSpPr>
          <p:cNvPr id="4" name="Slide Number Placeholder 3"/>
          <p:cNvSpPr>
            <a:spLocks noGrp="1"/>
          </p:cNvSpPr>
          <p:nvPr>
            <p:ph type="sldNum" sz="quarter" idx="10"/>
          </p:nvPr>
        </p:nvSpPr>
        <p:spPr/>
        <p:txBody>
          <a:bodyPr/>
          <a:lstStyle/>
          <a:p>
            <a:fld id="{22155127-CA1E-478F-BA63-AAB13D71007A}" type="slidenum">
              <a:rPr lang="en-US" smtClean="0"/>
              <a:t>34</a:t>
            </a:fld>
            <a:endParaRPr lang="en-US"/>
          </a:p>
        </p:txBody>
      </p:sp>
    </p:spTree>
    <p:extLst>
      <p:ext uri="{BB962C8B-B14F-4D97-AF65-F5344CB8AC3E}">
        <p14:creationId xmlns:p14="http://schemas.microsoft.com/office/powerpoint/2010/main" val="13107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Yo supongo que todos aquí son mayores de 18 años. Pero si es menor de 18 usted no puede aplicar pesticidas. Recuerde, usted no puede aplicar pesticidas o entrar a una zona de intervalo restringido si usted tiene menos de 18 años.</a:t>
            </a:r>
          </a:p>
        </p:txBody>
      </p:sp>
      <p:sp>
        <p:nvSpPr>
          <p:cNvPr id="4" name="Slide Number Placeholder 3"/>
          <p:cNvSpPr>
            <a:spLocks noGrp="1"/>
          </p:cNvSpPr>
          <p:nvPr>
            <p:ph type="sldNum" sz="quarter" idx="10"/>
          </p:nvPr>
        </p:nvSpPr>
        <p:spPr/>
        <p:txBody>
          <a:bodyPr/>
          <a:lstStyle/>
          <a:p>
            <a:fld id="{22155127-CA1E-478F-BA63-AAB13D71007A}" type="slidenum">
              <a:rPr lang="en-US" smtClean="0"/>
              <a:t>35</a:t>
            </a:fld>
            <a:endParaRPr lang="en-US"/>
          </a:p>
        </p:txBody>
      </p:sp>
    </p:spTree>
    <p:extLst>
      <p:ext uri="{BB962C8B-B14F-4D97-AF65-F5344CB8AC3E}">
        <p14:creationId xmlns:p14="http://schemas.microsoft.com/office/powerpoint/2010/main" val="3758279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baseline="0" dirty="0"/>
              <a:t>¿Cómo puedo protegerme de los pesticidas mientras estoy trabajando?</a:t>
            </a:r>
            <a:r>
              <a:rPr lang="es-ES" dirty="0"/>
              <a:t>  </a:t>
            </a:r>
            <a:r>
              <a:rPr lang="es-ES" sz="1200" i="1" kern="1200" dirty="0">
                <a:solidFill>
                  <a:schemeClr val="tx1"/>
                </a:solidFill>
                <a:effectLst/>
                <a:latin typeface="+mn-lt"/>
                <a:ea typeface="+mn-ea"/>
                <a:cs typeface="+mn-cs"/>
              </a:rPr>
              <a:t>Permita tiempo para que los participantes respondan.</a:t>
            </a:r>
            <a:endParaRPr lang="es-ES" baseline="0" dirty="0"/>
          </a:p>
          <a:p>
            <a:endParaRPr lang="es-ES" baseline="0" dirty="0"/>
          </a:p>
          <a:p>
            <a:r>
              <a:rPr lang="es-ES" baseline="0" dirty="0"/>
              <a:t>Ya hablamos sobre cómo usted puede estar expuesto a los pesticidas, también hablamos de cómo los pesticidas entran a su cuerpo y que podría pasar si usted está expuesto a los pesticidas. Ahora hablemos de cómo usted podría protegerse de los pesticidas. ¿Qué piensa usted? ¿Cómo podría protegerse de los pesticidas?</a:t>
            </a:r>
          </a:p>
          <a:p>
            <a:endParaRPr lang="en-US" dirty="0"/>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dirty="0"/>
              <a:t>Permita tiempo para que los participantes respondan.</a:t>
            </a:r>
            <a:endParaRPr lang="en-US" i="1"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36</a:t>
            </a:fld>
            <a:endParaRPr lang="en-US"/>
          </a:p>
        </p:txBody>
      </p:sp>
    </p:spTree>
    <p:extLst>
      <p:ext uri="{BB962C8B-B14F-4D97-AF65-F5344CB8AC3E}">
        <p14:creationId xmlns:p14="http://schemas.microsoft.com/office/powerpoint/2010/main" val="949387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¿Piensa usted que hay algo malo con respecto a lo que esta persona está usando?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1" kern="1200" dirty="0">
                <a:solidFill>
                  <a:schemeClr val="tx1"/>
                </a:solidFill>
                <a:effectLst/>
                <a:latin typeface="+mn-lt"/>
                <a:ea typeface="+mn-ea"/>
                <a:cs typeface="+mn-cs"/>
              </a:rPr>
              <a:t>Permita tiempo para que los participantes respondan. </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Lógicamente, si lo vemos nos damos cuenta que ese señor no está vestido apropiadamente. Tiene chanclas, tiene </a:t>
            </a:r>
            <a:r>
              <a:rPr lang="es-ES" sz="1200" kern="1200" dirty="0" err="1">
                <a:solidFill>
                  <a:schemeClr val="tx1"/>
                </a:solidFill>
                <a:effectLst/>
                <a:latin typeface="+mn-lt"/>
                <a:ea typeface="+mn-ea"/>
                <a:cs typeface="+mn-cs"/>
              </a:rPr>
              <a:t>shores</a:t>
            </a:r>
            <a:r>
              <a:rPr lang="es-ES" sz="1200" kern="1200" dirty="0">
                <a:solidFill>
                  <a:schemeClr val="tx1"/>
                </a:solidFill>
                <a:effectLst/>
                <a:latin typeface="+mn-lt"/>
                <a:ea typeface="+mn-ea"/>
                <a:cs typeface="+mn-cs"/>
              </a:rPr>
              <a:t>, tiene camisa de manga corta y esta pelón y no tiene nada en la cabeza para protegerse. Entonces, esa persona no está bien protegida.</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37</a:t>
            </a:fld>
            <a:endParaRPr lang="en-US"/>
          </a:p>
        </p:txBody>
      </p:sp>
    </p:spTree>
    <p:extLst>
      <p:ext uri="{BB962C8B-B14F-4D97-AF65-F5344CB8AC3E}">
        <p14:creationId xmlns:p14="http://schemas.microsoft.com/office/powerpoint/2010/main" val="1150607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¿Qué piensan de esta persona?</a:t>
            </a:r>
          </a:p>
          <a:p>
            <a:r>
              <a:rPr lang="es-ES" dirty="0"/>
              <a:t> </a:t>
            </a:r>
            <a:r>
              <a:rPr lang="es-ES" sz="1200" i="1" kern="1200" dirty="0">
                <a:solidFill>
                  <a:schemeClr val="tx1"/>
                </a:solidFill>
                <a:effectLst/>
                <a:latin typeface="+mn-lt"/>
                <a:ea typeface="+mn-ea"/>
                <a:cs typeface="+mn-cs"/>
              </a:rPr>
              <a:t>Permita tiempo para que los participantes respondan.</a:t>
            </a:r>
            <a:endParaRPr lang="es-ES" dirty="0"/>
          </a:p>
          <a:p>
            <a:endParaRPr lang="es-ES" dirty="0"/>
          </a:p>
          <a:p>
            <a:r>
              <a:rPr lang="es-ES" dirty="0"/>
              <a:t>En tanto, este señor cumple con las normas para protegerse de los pesticidas. El señor tiene su cachucha o gorra, tiene una bandana, tiene guantes, tiene pantalones largos, tiene sus zapatos cerrados. Es decir, está completamente protegido. Por lo tanto, el pesticida no le va a caer en la piel a ese señor. Mientras que el señor en la foto anterior estaba dejando su piel descubierta para que los pesticidas le cayeran allí. Usted debería usar ropa y PPE que lo proteja de los pesticidas. Esto incluye camisa de manga larga, pantalones largos, gorras, guantes. La bandana también puede ayudar mucho.</a:t>
            </a:r>
          </a:p>
        </p:txBody>
      </p:sp>
      <p:sp>
        <p:nvSpPr>
          <p:cNvPr id="4" name="Slide Number Placeholder 3"/>
          <p:cNvSpPr>
            <a:spLocks noGrp="1"/>
          </p:cNvSpPr>
          <p:nvPr>
            <p:ph type="sldNum" sz="quarter" idx="10"/>
          </p:nvPr>
        </p:nvSpPr>
        <p:spPr/>
        <p:txBody>
          <a:bodyPr/>
          <a:lstStyle/>
          <a:p>
            <a:fld id="{22155127-CA1E-478F-BA63-AAB13D71007A}" type="slidenum">
              <a:rPr lang="en-US" smtClean="0"/>
              <a:t>38</a:t>
            </a:fld>
            <a:endParaRPr lang="en-US"/>
          </a:p>
        </p:txBody>
      </p:sp>
    </p:spTree>
    <p:extLst>
      <p:ext uri="{BB962C8B-B14F-4D97-AF65-F5344CB8AC3E}">
        <p14:creationId xmlns:p14="http://schemas.microsoft.com/office/powerpoint/2010/main" val="1018565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Lávese las manos.</a:t>
            </a:r>
          </a:p>
          <a:p>
            <a:endParaRPr lang="es-ES" dirty="0"/>
          </a:p>
          <a:p>
            <a:r>
              <a:rPr lang="es-ES" dirty="0"/>
              <a:t>Otra cosa que es extremadamente importante es lavarse las manos. Usted debería lavarse las manos antes de comer, beber, fumar, usar el baño, antes de tocarse los ojos o la boca y antes de montarse en el carro. Sabemos que nosotros, como Latinos, tenemos la creencia que si estamos trabajando en lo caliente y entonces nos lavamos las manos nos va a causar problemas como el reuma u otras cosas. Nosotros sabemos todo eso, pero les recomendamos que se laven las manos porque de esa manera usted está protegiendo su salud. Y cuando usted llegue a su casa, usted debería cambiarse la ropa fuera de la casa y bañarse inmediatamente. Una vez más nosotros sabemos que muchas personas llegan a su casa del trabajo y dicen no me puedo bañar porque tengo el cuerpo caliente. Y, se me baño, me voy a sentir mal, me va a dar dolor de cabeza, me da reuma o cualquier otra cosa. Acuérdense que, si ustedes tienen niños y ustedes tienen pesticidas en su cuerpo y los niños vienen a abrazarlos, el pesticida se le va a pegar a los niños y eso, no es bueno para sus niños. Y si usted se baña inmediatamente, usted se está evitando un potencial peligro mayor.</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39</a:t>
            </a:fld>
            <a:endParaRPr lang="en-US"/>
          </a:p>
        </p:txBody>
      </p:sp>
    </p:spTree>
    <p:extLst>
      <p:ext uri="{BB962C8B-B14F-4D97-AF65-F5344CB8AC3E}">
        <p14:creationId xmlns:p14="http://schemas.microsoft.com/office/powerpoint/2010/main" val="3460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La ley de protección al trabajador está enfocada en tres áreas principales: Información, protección y acción.</a:t>
            </a:r>
          </a:p>
          <a:p>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Información: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información es que sus patrones están obligados a darle información sobre los pesticidas y sobre los derechos que usted tiene como trabajador. El entrenamiento que deben de darle es parecido al entrenamiento como este que ustedes están recibiendo hoy.</a:t>
            </a:r>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Protección: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patrones tienen que proveer diferentes recursos incluyendo señales y proveer equipos de protección personal a los trabajadores y manipuladores para minimizar la exposición potencial a los pesticidas.</a:t>
            </a:r>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Acción: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la acción, es que caso que usted tenga algún accidente, por ejemplo, que les cae pesticidas encima de su cuerpo, Los patrones tienen que estar preparados para actuar cuando un trabajador ha sido expuesto a los pesticidas. En caso que algo así pase, ellos tienen que proveer materiales para lavarse y descontaminarse de emergencia y proveer transportación de emergencia a una clínica, si es necesario.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4</a:t>
            </a:fld>
            <a:endParaRPr lang="en-US"/>
          </a:p>
        </p:txBody>
      </p:sp>
    </p:spTree>
    <p:extLst>
      <p:ext uri="{BB962C8B-B14F-4D97-AF65-F5344CB8AC3E}">
        <p14:creationId xmlns:p14="http://schemas.microsoft.com/office/powerpoint/2010/main" val="1890423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¿Cómo podemos protegernos a nosotros mismos y a nuestras familias? </a:t>
            </a:r>
          </a:p>
          <a:p>
            <a:r>
              <a:rPr lang="es-ES" sz="1200" i="1" kern="1200" dirty="0">
                <a:solidFill>
                  <a:schemeClr val="tx1"/>
                </a:solidFill>
                <a:effectLst/>
                <a:latin typeface="+mn-lt"/>
                <a:ea typeface="+mn-ea"/>
                <a:cs typeface="+mn-cs"/>
              </a:rPr>
              <a:t>Permita tiempo para que los participantes respondan.</a:t>
            </a:r>
            <a:endParaRPr lang="es-ES" dirty="0"/>
          </a:p>
          <a:p>
            <a:endParaRPr lang="es-ES" dirty="0"/>
          </a:p>
          <a:p>
            <a:endParaRPr lang="es-ES" dirty="0"/>
          </a:p>
          <a:p>
            <a:r>
              <a:rPr lang="es-ES" dirty="0"/>
              <a:t>Tenemos que hacer todo lo que podamos para evitar estar sobre expuestos a los pesticidas. Y eso no incluye sólo a nosotros, sino que también tenemos que proteger a nuestra familia. Sobre expuesto significa que a usted le cayó pesticida encima de su cuerpo o que se lo tomó.</a:t>
            </a:r>
          </a:p>
          <a:p>
            <a:endParaRPr lang="es-ES" dirty="0"/>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dirty="0"/>
              <a:t>Permita tiempo para que los participantes respondan.</a:t>
            </a:r>
            <a:endParaRPr lang="en-US" i="1" dirty="0"/>
          </a:p>
          <a:p>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40</a:t>
            </a:fld>
            <a:endParaRPr lang="en-US"/>
          </a:p>
        </p:txBody>
      </p:sp>
    </p:spTree>
    <p:extLst>
      <p:ext uri="{BB962C8B-B14F-4D97-AF65-F5344CB8AC3E}">
        <p14:creationId xmlns:p14="http://schemas.microsoft.com/office/powerpoint/2010/main" val="3564457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Ropa y zapatos de trabajo.</a:t>
            </a:r>
          </a:p>
          <a:p>
            <a:endParaRPr lang="es-ES" dirty="0"/>
          </a:p>
          <a:p>
            <a:r>
              <a:rPr lang="es-ES" dirty="0"/>
              <a:t>Cuando usted está trabajando, los pesticidas pueden pegarse de su ropa y zapatos de trabajo. Por lo tanto, cuando usted llegue a su casa del trabajo, quítese la ropa y los zapatos afuera de la casa. Aunque sabemos que a veces no hay espacio fuera de la casa para cambiarse la ropa, le recomendamos que se quiten todo lo que puedan antes de entrar a la casa</a:t>
            </a:r>
          </a:p>
        </p:txBody>
      </p:sp>
      <p:sp>
        <p:nvSpPr>
          <p:cNvPr id="4" name="Slide Number Placeholder 3"/>
          <p:cNvSpPr>
            <a:spLocks noGrp="1"/>
          </p:cNvSpPr>
          <p:nvPr>
            <p:ph type="sldNum" sz="quarter" idx="10"/>
          </p:nvPr>
        </p:nvSpPr>
        <p:spPr/>
        <p:txBody>
          <a:bodyPr/>
          <a:lstStyle/>
          <a:p>
            <a:fld id="{22155127-CA1E-478F-BA63-AAB13D71007A}" type="slidenum">
              <a:rPr lang="en-US" smtClean="0"/>
              <a:t>41</a:t>
            </a:fld>
            <a:endParaRPr lang="en-US"/>
          </a:p>
        </p:txBody>
      </p:sp>
    </p:spTree>
    <p:extLst>
      <p:ext uri="{BB962C8B-B14F-4D97-AF65-F5344CB8AC3E}">
        <p14:creationId xmlns:p14="http://schemas.microsoft.com/office/powerpoint/2010/main" val="2177774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Cuando usted entra a su casa con sus zapatos y ropa de trabajo, usted va caminar por el piso donde sus niños juegan y allí va a dejar pesticidas. Entonces sus niños podrían meterse los juguetes en la boca que están contaminados con pesticidas, especialmente sus niños menores. Entonces, para evitar esto, quítese los zapatos y la ropa fuera de la casa. Aun si usted no tiene niños, todavía es importante dejar la ropa y los zapatos de trabajo fuera de la casa porque usted no quiere exponer a sus compañeros a las personas con las que usted viva.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47034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Deje sus zapatos y ropa de trabajo fuera de la casa.</a:t>
            </a:r>
          </a:p>
          <a:p>
            <a:endParaRPr lang="es-ES"/>
          </a:p>
          <a:p>
            <a:r>
              <a:rPr lang="es-ES"/>
              <a:t>Si ustedes ven a este señor aquí, él se quitó los zapatos y la ropa fuera de la casa y ahora está listo para entrar a su casa. Cambiarse los zapatos y la ropa de trabajo antes de entrar a la casa reduce la cantidad de pesticidas que entran a su casa y que podrían afectar a su familia.</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4542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Ya de esto hablamos antes, pero es importante repetirlo. Es importante bañarse inmediatamente después del trabajo (Hot and cold) Una vez más, entendemos nuestras creencias sobre bañarse después del trabajo porque podríamos enfermarnos por salir del calor y entrar al frio. Pero, le recomendamos que se bañen inmediatamente y de esa manera ustedes protegen a sus niños y a toda su familia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44</a:t>
            </a:fld>
            <a:endParaRPr lang="en-US"/>
          </a:p>
        </p:txBody>
      </p:sp>
    </p:spTree>
    <p:extLst>
      <p:ext uri="{BB962C8B-B14F-4D97-AF65-F5344CB8AC3E}">
        <p14:creationId xmlns:p14="http://schemas.microsoft.com/office/powerpoint/2010/main" val="3426977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Mantenga la ropa de trabajo separada de la otra ropa.</a:t>
            </a:r>
          </a:p>
          <a:p>
            <a:endParaRPr lang="es-ES"/>
          </a:p>
          <a:p>
            <a:r>
              <a:rPr lang="es-ES"/>
              <a:t>Lave la ropa de trabajo separada de la otra ropa. Quítese la ropa de trabajo inmediatamente al llegar a la casa. Haga todo lo posible para cambiarse afuera de la casa. Y lo mismo deben hacer cuando la van a lavar. Deben lavar la ropa de trabajo separada de la otra ropa para evitar que los pesticidas se le pasen a la ropa de vestir.</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45</a:t>
            </a:fld>
            <a:endParaRPr lang="en-US"/>
          </a:p>
        </p:txBody>
      </p:sp>
    </p:spTree>
    <p:extLst>
      <p:ext uri="{BB962C8B-B14F-4D97-AF65-F5344CB8AC3E}">
        <p14:creationId xmlns:p14="http://schemas.microsoft.com/office/powerpoint/2010/main" val="3838516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Sabemos que muchas personas se traen los envases vacíos de pesticidas a su casa y que a veces también se traen los mismos pesticidas. Pero le recomendamos que Nunca traiga ningún pesticida que se use en el trabajo a su casa. Esto podría ser muy peligroso. Y tampoco traiga los envases vacíos de pesticidas a su casa. Por más que usted los lave, siempre tendrán residuos de pesticidas en ellos. Vamos a aclarar que normalmente los trabajadores que tienen H2A como no tienen familias ni casas aquí, no se traen los envases vacíos de pesticidas a su barraca o viviendo. Sin embargo, las personas que están establecidas aquí en los EU, tiene la tendencia a traerse esos envases vacíos a sus casas. Entonces, le recomendamos que, para proteger a sus familias, no traigan los envases vacíos de pesticidas a sus casas. Los envases vacíos hay que dejárselos al patrón para que él se encargue de desecharlo apropiadamente.</a:t>
            </a:r>
            <a:endParaRPr lang="en-US"/>
          </a:p>
        </p:txBody>
      </p:sp>
      <p:sp>
        <p:nvSpPr>
          <p:cNvPr id="4" name="Slide Number Placeholder 3"/>
          <p:cNvSpPr>
            <a:spLocks noGrp="1"/>
          </p:cNvSpPr>
          <p:nvPr>
            <p:ph type="sldNum" sz="quarter" idx="10"/>
          </p:nvPr>
        </p:nvSpPr>
        <p:spPr/>
        <p:txBody>
          <a:bodyPr/>
          <a:lstStyle/>
          <a:p>
            <a:fld id="{22155127-CA1E-478F-BA63-AAB13D71007A}" type="slidenum">
              <a:rPr lang="en-US" smtClean="0"/>
              <a:t>46</a:t>
            </a:fld>
            <a:endParaRPr lang="en-US"/>
          </a:p>
        </p:txBody>
      </p:sp>
    </p:spTree>
    <p:extLst>
      <p:ext uri="{BB962C8B-B14F-4D97-AF65-F5344CB8AC3E}">
        <p14:creationId xmlns:p14="http://schemas.microsoft.com/office/powerpoint/2010/main" val="2590357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¿Qué puedo hacer en caso de una emergencia?</a:t>
            </a:r>
          </a:p>
          <a:p>
            <a:endParaRPr lang="es-ES" dirty="0"/>
          </a:p>
          <a:p>
            <a:r>
              <a:rPr lang="es-ES" dirty="0"/>
              <a:t> </a:t>
            </a:r>
            <a:r>
              <a:rPr lang="es-ES" sz="1200" i="1" kern="1200" dirty="0">
                <a:solidFill>
                  <a:schemeClr val="tx1"/>
                </a:solidFill>
                <a:effectLst/>
                <a:latin typeface="+mn-lt"/>
                <a:ea typeface="+mn-ea"/>
                <a:cs typeface="+mn-cs"/>
              </a:rPr>
              <a:t>Permita tiempo para que los participantes respondan.</a:t>
            </a:r>
          </a:p>
          <a:p>
            <a:endParaRPr lang="es-ES" dirty="0"/>
          </a:p>
          <a:p>
            <a:r>
              <a:rPr lang="es-ES" dirty="0"/>
              <a:t>Hemos platicado bastante sobre cómo prevenir la exposición a los pesticidas y qué tan importante es tomar las medidas para prevenir la esa exposición. Ahora, platiquemos sobre qué hacer en caso de una emergencia en caso que usted a algún compañero de trabajo es expuesto a una cantidad grande de pesticidas. Es decir, a usted le cayó un montón pesticidas en el cuerpo o algún compañero se tomó un poco de pesticidas </a:t>
            </a:r>
          </a:p>
          <a:p>
            <a:r>
              <a:rPr lang="en-US" dirty="0"/>
              <a:t>	</a:t>
            </a:r>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dirty="0"/>
              <a:t>Permita tiempo para que los participantes respondan.</a:t>
            </a:r>
            <a:endParaRPr lang="en-US" i="1"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47</a:t>
            </a:fld>
            <a:endParaRPr lang="en-US"/>
          </a:p>
        </p:txBody>
      </p:sp>
    </p:spTree>
    <p:extLst>
      <p:ext uri="{BB962C8B-B14F-4D97-AF65-F5344CB8AC3E}">
        <p14:creationId xmlns:p14="http://schemas.microsoft.com/office/powerpoint/2010/main" val="210066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Si usted está expuesto a pesticidas:</a:t>
            </a:r>
          </a:p>
          <a:p>
            <a:r>
              <a:rPr lang="es-ES"/>
              <a:t>Primero, pare el derrame de pesticidas. Después deje de trabajar y salgase del área de trabajo. Después quítese la ropa que está contaminada con pesticidas e inmediatamente lavase en primera fuente de agua limpia que consiga.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48</a:t>
            </a:fld>
            <a:endParaRPr lang="en-US"/>
          </a:p>
        </p:txBody>
      </p:sp>
    </p:spTree>
    <p:extLst>
      <p:ext uri="{BB962C8B-B14F-4D97-AF65-F5344CB8AC3E}">
        <p14:creationId xmlns:p14="http://schemas.microsoft.com/office/powerpoint/2010/main" val="3051447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Si le cae pesticidas en los ojos:</a:t>
            </a:r>
          </a:p>
          <a:p>
            <a:endParaRPr lang="es-ES" dirty="0"/>
          </a:p>
          <a:p>
            <a:r>
              <a:rPr lang="es-ES" dirty="0"/>
              <a:t>Lávese los ojos rápidamente pero suavemente. Trate de mantener el ojo abierto y láveselo suavemente con agua limpia, trate que agua corra por sus ojos en lugar de ponerse agua directamente.</a:t>
            </a:r>
          </a:p>
          <a:p>
            <a:endParaRPr lang="es-ES" dirty="0"/>
          </a:p>
          <a:p>
            <a:r>
              <a:rPr lang="es-ES" dirty="0"/>
              <a:t>Lávese los ojos por 15 minutos o más.</a:t>
            </a:r>
          </a:p>
          <a:p>
            <a:endParaRPr lang="es-ES" dirty="0"/>
          </a:p>
          <a:p>
            <a:r>
              <a:rPr lang="es-ES" dirty="0"/>
              <a:t>No ponga ningún químico o droga en el agua que usa para lavarse.</a:t>
            </a:r>
          </a:p>
          <a:p>
            <a:endParaRPr lang="es-ES" dirty="0"/>
          </a:p>
          <a:p>
            <a:r>
              <a:rPr lang="es-ES" dirty="0"/>
              <a:t>Su patrón está obligado a tener agua disponible para lavarse los ojos.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49</a:t>
            </a:fld>
            <a:endParaRPr lang="en-US"/>
          </a:p>
        </p:txBody>
      </p:sp>
    </p:spTree>
    <p:extLst>
      <p:ext uri="{BB962C8B-B14F-4D97-AF65-F5344CB8AC3E}">
        <p14:creationId xmlns:p14="http://schemas.microsoft.com/office/powerpoint/2010/main" val="237005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300" dirty="0"/>
              <a:t>Ok. Ahora vamos a empezar Protéjase usted y a su familia</a:t>
            </a:r>
          </a:p>
          <a:p>
            <a:pPr defTabSz="966612">
              <a:defRPr/>
            </a:pPr>
            <a:endParaRPr lang="es-ES" sz="1300" dirty="0"/>
          </a:p>
          <a:p>
            <a:pPr defTabSz="966612">
              <a:defRPr/>
            </a:pPr>
            <a:r>
              <a:rPr lang="es-ES" sz="1300" dirty="0"/>
              <a:t>En este entrenamiento usted recibirá información acerca de los posibles riesgos de exposición a pesticidas en su lugar de trabajo. Se le mostrarán los pasos que puede tomar para protegerse, proteger a su familia o cualquier otra persona de la exposición a pesticidas.  Además, usted también aprenderá los pasos a seguir en caso de que usted o cualquier otra persona sea afectada por los pesticidas. Aprenderá las responsabilidades del empleador para con sus trabajadores cuando estos trabajan en áreas donde se usan pesticidas. Además, usted recibirá información sobre sus derechos como trabajador.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a:t>
            </a:fld>
            <a:endParaRPr lang="en-US"/>
          </a:p>
        </p:txBody>
      </p:sp>
    </p:spTree>
    <p:extLst>
      <p:ext uri="{BB962C8B-B14F-4D97-AF65-F5344CB8AC3E}">
        <p14:creationId xmlns:p14="http://schemas.microsoft.com/office/powerpoint/2010/main" val="2365212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Quítese la ropa contaminada con pesticidas.</a:t>
            </a:r>
          </a:p>
          <a:p>
            <a:r>
              <a:rPr lang="es-ES" dirty="0"/>
              <a:t>En caso de que le caiga pesticidas en la piel, siga estos pasos de primeros auxilios:</a:t>
            </a:r>
          </a:p>
          <a:p>
            <a:pPr marL="171450" indent="-171450">
              <a:buFont typeface="Arial" panose="020B0604020202020204" pitchFamily="34" charset="0"/>
              <a:buChar char="•"/>
            </a:pPr>
            <a:r>
              <a:rPr lang="es-ES" dirty="0"/>
              <a:t>Quítese la ropa contaminada</a:t>
            </a:r>
          </a:p>
          <a:p>
            <a:pPr marL="171450" indent="-171450">
              <a:buFont typeface="Arial" panose="020B0604020202020204" pitchFamily="34" charset="0"/>
              <a:buChar char="•"/>
            </a:pPr>
            <a:r>
              <a:rPr lang="es-ES" dirty="0"/>
              <a:t>Lávese con agua</a:t>
            </a:r>
          </a:p>
        </p:txBody>
      </p:sp>
      <p:sp>
        <p:nvSpPr>
          <p:cNvPr id="4" name="Slide Number Placeholder 3"/>
          <p:cNvSpPr>
            <a:spLocks noGrp="1"/>
          </p:cNvSpPr>
          <p:nvPr>
            <p:ph type="sldNum" sz="quarter" idx="10"/>
          </p:nvPr>
        </p:nvSpPr>
        <p:spPr/>
        <p:txBody>
          <a:bodyPr/>
          <a:lstStyle/>
          <a:p>
            <a:fld id="{22155127-CA1E-478F-BA63-AAB13D71007A}" type="slidenum">
              <a:rPr lang="en-US" smtClean="0"/>
              <a:t>50</a:t>
            </a:fld>
            <a:endParaRPr lang="en-US"/>
          </a:p>
        </p:txBody>
      </p:sp>
    </p:spTree>
    <p:extLst>
      <p:ext uri="{BB962C8B-B14F-4D97-AF65-F5344CB8AC3E}">
        <p14:creationId xmlns:p14="http://schemas.microsoft.com/office/powerpoint/2010/main" val="2819404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Trainer: </a:t>
            </a:r>
            <a:r>
              <a:rPr lang="en-US" baseline="0" dirty="0"/>
              <a:t> </a:t>
            </a:r>
            <a:r>
              <a:rPr lang="en-US" dirty="0"/>
              <a:t>Wash with plenty of soap and water.</a:t>
            </a:r>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51</a:t>
            </a:fld>
            <a:endParaRPr lang="en-US"/>
          </a:p>
        </p:txBody>
      </p:sp>
    </p:spTree>
    <p:extLst>
      <p:ext uri="{BB962C8B-B14F-4D97-AF65-F5344CB8AC3E}">
        <p14:creationId xmlns:p14="http://schemas.microsoft.com/office/powerpoint/2010/main" val="1655494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¿Cuáles son los pasos para proveer primeros auxilios en caso de que una persona tenga dificultades para respirar?</a:t>
            </a:r>
          </a:p>
          <a:p>
            <a:r>
              <a:rPr lang="es-ES"/>
              <a:t>En caso de que un trabajador tenga dificultades para respirar:</a:t>
            </a:r>
          </a:p>
          <a:p>
            <a:pPr marL="171450" indent="-171450">
              <a:buFont typeface="Arial" panose="020B0604020202020204" pitchFamily="34" charset="0"/>
              <a:buChar char="•"/>
            </a:pPr>
            <a:r>
              <a:rPr lang="es-ES"/>
              <a:t>Lleve a la persona donde haya aire fresco</a:t>
            </a:r>
          </a:p>
          <a:p>
            <a:pPr marL="171450" indent="-171450">
              <a:buFont typeface="Arial" panose="020B0604020202020204" pitchFamily="34" charset="0"/>
              <a:buChar char="•"/>
            </a:pPr>
            <a:r>
              <a:rPr lang="es-ES"/>
              <a:t>Quítele la ropa apretada</a:t>
            </a:r>
          </a:p>
          <a:p>
            <a:pPr marL="171450" indent="-171450">
              <a:buFont typeface="Arial" panose="020B0604020202020204" pitchFamily="34" charset="0"/>
              <a:buChar char="•"/>
            </a:pPr>
            <a:r>
              <a:rPr lang="es-ES"/>
              <a:t>Ábrale la vía respiratoria</a:t>
            </a:r>
          </a:p>
          <a:p>
            <a:pPr marL="171450" indent="-171450">
              <a:buFont typeface="Arial" panose="020B0604020202020204" pitchFamily="34" charset="0"/>
              <a:buChar char="•"/>
            </a:pPr>
            <a:r>
              <a:rPr lang="es-ES"/>
              <a:t>Busque ayuda médica inmediatamente</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52</a:t>
            </a:fld>
            <a:endParaRPr lang="en-US"/>
          </a:p>
        </p:txBody>
      </p:sp>
    </p:spTree>
    <p:extLst>
      <p:ext uri="{BB962C8B-B14F-4D97-AF65-F5344CB8AC3E}">
        <p14:creationId xmlns:p14="http://schemas.microsoft.com/office/powerpoint/2010/main" val="3126870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Si las cosas empeoran, busque ayuda.</a:t>
            </a:r>
          </a:p>
          <a:p>
            <a:r>
              <a:rPr lang="es-ES" dirty="0"/>
              <a:t>Dependiendo de la severidad de la exposición, usted tendría que llamar al 911. Usted tendría que llamar si la persona tiene:</a:t>
            </a:r>
          </a:p>
          <a:p>
            <a:pPr marL="171450" indent="-171450">
              <a:buFont typeface="Arial" panose="020B0604020202020204" pitchFamily="34" charset="0"/>
              <a:buChar char="•"/>
            </a:pPr>
            <a:r>
              <a:rPr lang="es-ES" dirty="0"/>
              <a:t>Dificultad para respirar</a:t>
            </a:r>
          </a:p>
          <a:p>
            <a:pPr marL="171450" indent="-171450">
              <a:buFont typeface="Arial" panose="020B0604020202020204" pitchFamily="34" charset="0"/>
              <a:buChar char="•"/>
            </a:pPr>
            <a:r>
              <a:rPr lang="es-ES" dirty="0"/>
              <a:t>La persona está vomitando </a:t>
            </a:r>
          </a:p>
          <a:p>
            <a:pPr marL="171450" indent="-171450">
              <a:buFont typeface="Arial" panose="020B0604020202020204" pitchFamily="34" charset="0"/>
              <a:buChar char="•"/>
            </a:pPr>
            <a:r>
              <a:rPr lang="es-ES" dirty="0"/>
              <a:t>La persona se ha desmayado</a:t>
            </a:r>
          </a:p>
          <a:p>
            <a:pPr marL="171450" indent="-171450">
              <a:buFont typeface="Arial" panose="020B0604020202020204" pitchFamily="34" charset="0"/>
              <a:buChar char="•"/>
            </a:pPr>
            <a:r>
              <a:rPr lang="es-ES" dirty="0"/>
              <a:t>Y cuando la persona ha tragado pesticidas</a:t>
            </a:r>
          </a:p>
          <a:p>
            <a:pPr marL="0" indent="0">
              <a:buFont typeface="Arial" panose="020B0604020202020204" pitchFamily="34" charset="0"/>
              <a:buNone/>
            </a:pPr>
            <a:endParaRPr lang="es-ES" dirty="0"/>
          </a:p>
          <a:p>
            <a:r>
              <a:rPr lang="es-ES" dirty="0"/>
              <a:t>Estos son cosas de emergencia y usted debe, inmediatamente, llamar al 911. También, si en el sitio de trabajo hay una zona de descontaminación para las ropas, quítele ropa a la ropa y póngala en una bolsa y llévela a la clínica junto con el paciente.</a:t>
            </a:r>
          </a:p>
        </p:txBody>
      </p:sp>
      <p:sp>
        <p:nvSpPr>
          <p:cNvPr id="4" name="Slide Number Placeholder 3"/>
          <p:cNvSpPr>
            <a:spLocks noGrp="1"/>
          </p:cNvSpPr>
          <p:nvPr>
            <p:ph type="sldNum" sz="quarter" idx="10"/>
          </p:nvPr>
        </p:nvSpPr>
        <p:spPr/>
        <p:txBody>
          <a:bodyPr/>
          <a:lstStyle/>
          <a:p>
            <a:fld id="{22155127-CA1E-478F-BA63-AAB13D71007A}" type="slidenum">
              <a:rPr lang="en-US" smtClean="0"/>
              <a:t>53</a:t>
            </a:fld>
            <a:endParaRPr lang="en-US"/>
          </a:p>
        </p:txBody>
      </p:sp>
    </p:spTree>
    <p:extLst>
      <p:ext uri="{BB962C8B-B14F-4D97-AF65-F5344CB8AC3E}">
        <p14:creationId xmlns:p14="http://schemas.microsoft.com/office/powerpoint/2010/main" val="1447291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Si una persona muestra signos o síntomas de envenenamiento por pesticidas, llévelo a una clínica inmediatamente. Su patrón está obligado a proveer transportación para llevarlo a la clínica.</a:t>
            </a:r>
            <a:endParaRPr lang="en-US"/>
          </a:p>
        </p:txBody>
      </p:sp>
      <p:sp>
        <p:nvSpPr>
          <p:cNvPr id="4" name="Slide Number Placeholder 3"/>
          <p:cNvSpPr>
            <a:spLocks noGrp="1"/>
          </p:cNvSpPr>
          <p:nvPr>
            <p:ph type="sldNum" sz="quarter" idx="10"/>
          </p:nvPr>
        </p:nvSpPr>
        <p:spPr/>
        <p:txBody>
          <a:bodyPr/>
          <a:lstStyle/>
          <a:p>
            <a:fld id="{22155127-CA1E-478F-BA63-AAB13D71007A}" type="slidenum">
              <a:rPr lang="en-US" smtClean="0"/>
              <a:t>54</a:t>
            </a:fld>
            <a:endParaRPr lang="en-US"/>
          </a:p>
        </p:txBody>
      </p:sp>
    </p:spTree>
    <p:extLst>
      <p:ext uri="{BB962C8B-B14F-4D97-AF65-F5344CB8AC3E}">
        <p14:creationId xmlns:p14="http://schemas.microsoft.com/office/powerpoint/2010/main" val="2328972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Cuidado médico y su patrón. </a:t>
            </a:r>
          </a:p>
          <a:p>
            <a:r>
              <a:rPr lang="es-ES" dirty="0"/>
              <a:t>Cuando una persona es llevada a una clínica por envenenamiento por pesticidas el patrón está obligado por la EPA de proveerle a la clínica cierta información. Esto incluye:</a:t>
            </a:r>
          </a:p>
          <a:p>
            <a:pPr marL="171450" indent="-171450">
              <a:buFont typeface="Arial" panose="020B0604020202020204" pitchFamily="34" charset="0"/>
              <a:buChar char="•"/>
            </a:pPr>
            <a:r>
              <a:rPr lang="es-ES" dirty="0"/>
              <a:t>Ficha de datos de seguridad. De eso hablemos antes</a:t>
            </a:r>
          </a:p>
          <a:p>
            <a:pPr marL="171450" indent="-171450">
              <a:buFont typeface="Arial" panose="020B0604020202020204" pitchFamily="34" charset="0"/>
              <a:buChar char="•"/>
            </a:pPr>
            <a:r>
              <a:rPr lang="es-ES" dirty="0"/>
              <a:t>Nombre del producto</a:t>
            </a:r>
          </a:p>
          <a:p>
            <a:pPr marL="171450" indent="-171450">
              <a:buFont typeface="Arial" panose="020B0604020202020204" pitchFamily="34" charset="0"/>
              <a:buChar char="•"/>
            </a:pPr>
            <a:r>
              <a:rPr lang="es-ES" dirty="0"/>
              <a:t>El número de registro y el ingrediente activo del producto</a:t>
            </a:r>
          </a:p>
          <a:p>
            <a:pPr marL="171450" indent="-171450">
              <a:buFont typeface="Arial" panose="020B0604020202020204" pitchFamily="34" charset="0"/>
              <a:buChar char="•"/>
            </a:pPr>
            <a:r>
              <a:rPr lang="es-ES" dirty="0"/>
              <a:t>La forma como se estaba usando el producto y la forma como ocurrió el accidente.</a:t>
            </a:r>
          </a:p>
          <a:p>
            <a:endParaRPr lang="es-ES" dirty="0"/>
          </a:p>
          <a:p>
            <a:r>
              <a:rPr lang="es-ES" dirty="0"/>
              <a:t>La etiqueta contiene casi toda esa información. Por eso es importante llevar la etiqueta del producto a la clínica junto con el paciente. Recuerde, si no puede sacarle la etiqueta al envase, entonces, es mejor que se lleve el envase con usted para la clínica.</a:t>
            </a:r>
          </a:p>
        </p:txBody>
      </p:sp>
      <p:sp>
        <p:nvSpPr>
          <p:cNvPr id="4" name="Slide Number Placeholder 3"/>
          <p:cNvSpPr>
            <a:spLocks noGrp="1"/>
          </p:cNvSpPr>
          <p:nvPr>
            <p:ph type="sldNum" sz="quarter" idx="10"/>
          </p:nvPr>
        </p:nvSpPr>
        <p:spPr/>
        <p:txBody>
          <a:bodyPr/>
          <a:lstStyle/>
          <a:p>
            <a:fld id="{22155127-CA1E-478F-BA63-AAB13D71007A}" type="slidenum">
              <a:rPr lang="en-US" smtClean="0"/>
              <a:t>55</a:t>
            </a:fld>
            <a:endParaRPr lang="en-US"/>
          </a:p>
        </p:txBody>
      </p:sp>
    </p:spTree>
    <p:extLst>
      <p:ext uri="{BB962C8B-B14F-4D97-AF65-F5344CB8AC3E}">
        <p14:creationId xmlns:p14="http://schemas.microsoft.com/office/powerpoint/2010/main" val="617904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Responsabilidades de los patrones en agricultura. Veamos cuáles son las responsabilidades de su patrón. </a:t>
            </a:r>
          </a:p>
        </p:txBody>
      </p:sp>
      <p:sp>
        <p:nvSpPr>
          <p:cNvPr id="4" name="Slide Number Placeholder 3"/>
          <p:cNvSpPr>
            <a:spLocks noGrp="1"/>
          </p:cNvSpPr>
          <p:nvPr>
            <p:ph type="sldNum" sz="quarter" idx="10"/>
          </p:nvPr>
        </p:nvSpPr>
        <p:spPr/>
        <p:txBody>
          <a:bodyPr/>
          <a:lstStyle/>
          <a:p>
            <a:fld id="{22155127-CA1E-478F-BA63-AAB13D71007A}" type="slidenum">
              <a:rPr lang="en-US" smtClean="0"/>
              <a:t>56</a:t>
            </a:fld>
            <a:endParaRPr lang="en-US"/>
          </a:p>
        </p:txBody>
      </p:sp>
    </p:spTree>
    <p:extLst>
      <p:ext uri="{BB962C8B-B14F-4D97-AF65-F5344CB8AC3E}">
        <p14:creationId xmlns:p14="http://schemas.microsoft.com/office/powerpoint/2010/main" val="372805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Su patrón debe poner la información sobre el cuidado que hay que tener con los pesticidas, cómo aplicarlo y los peligros que representan en un área central del sitio de operación.</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57</a:t>
            </a:fld>
            <a:endParaRPr lang="en-US"/>
          </a:p>
        </p:txBody>
      </p:sp>
    </p:spTree>
    <p:extLst>
      <p:ext uri="{BB962C8B-B14F-4D97-AF65-F5344CB8AC3E}">
        <p14:creationId xmlns:p14="http://schemas.microsoft.com/office/powerpoint/2010/main" val="3304120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Su patrón está obligado a hacerle saber a los trabajadores la ubicación del centro médico más cercano e informarlos sobre cualquier cambio que ocurra en el centro médico.</a:t>
            </a:r>
            <a:endParaRPr lang="en-US"/>
          </a:p>
        </p:txBody>
      </p:sp>
      <p:sp>
        <p:nvSpPr>
          <p:cNvPr id="4" name="Slide Number Placeholder 3"/>
          <p:cNvSpPr>
            <a:spLocks noGrp="1"/>
          </p:cNvSpPr>
          <p:nvPr>
            <p:ph type="sldNum" sz="quarter" idx="10"/>
          </p:nvPr>
        </p:nvSpPr>
        <p:spPr/>
        <p:txBody>
          <a:bodyPr/>
          <a:lstStyle/>
          <a:p>
            <a:fld id="{22155127-CA1E-478F-BA63-AAB13D71007A}" type="slidenum">
              <a:rPr lang="en-US" smtClean="0"/>
              <a:t>58</a:t>
            </a:fld>
            <a:endParaRPr lang="en-US"/>
          </a:p>
        </p:txBody>
      </p:sp>
    </p:spTree>
    <p:extLst>
      <p:ext uri="{BB962C8B-B14F-4D97-AF65-F5344CB8AC3E}">
        <p14:creationId xmlns:p14="http://schemas.microsoft.com/office/powerpoint/2010/main" val="41349979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Sus derechos.</a:t>
            </a:r>
          </a:p>
          <a:p>
            <a:endParaRPr lang="es-ES" dirty="0"/>
          </a:p>
          <a:p>
            <a:r>
              <a:rPr lang="es-ES" dirty="0"/>
              <a:t>¿Cuáles son sus derechos como trabajadores del campo?</a:t>
            </a:r>
          </a:p>
          <a:p>
            <a:endParaRPr lang="es-ES" dirty="0"/>
          </a:p>
          <a:p>
            <a:r>
              <a:rPr lang="es-ES" dirty="0"/>
              <a:t> </a:t>
            </a:r>
            <a:r>
              <a:rPr lang="es-ES" sz="1200" i="1" kern="1200" dirty="0">
                <a:solidFill>
                  <a:schemeClr val="tx1"/>
                </a:solidFill>
                <a:effectLst/>
                <a:latin typeface="+mn-lt"/>
                <a:ea typeface="+mn-ea"/>
                <a:cs typeface="+mn-cs"/>
              </a:rPr>
              <a:t>Permita tiempo para que los participantes respondan.</a:t>
            </a:r>
            <a:endParaRPr lang="es-ES" dirty="0"/>
          </a:p>
          <a:p>
            <a:endParaRPr lang="es-ES" dirty="0"/>
          </a:p>
          <a:p>
            <a:r>
              <a:rPr lang="es-ES" dirty="0"/>
              <a:t>Ustedes como trabajadores tienen derechos. No importa si usted tiene H2A, si vive aquí, si usted entró por el rio. De todas maneras, usted es un trabajador y como tanto usted tiene derechos. Los patrones no pueden intimidar, amenazar, obligar, discriminar, desanimar, o despedir a ningún trabajador o manipulador de pesticidas por cumplir o intentar tu cumplir con el WPS. En otras palabras, los patrones no pueden hacerle nada al trabajador que está cumpliendo con las reglas de seguridad.</a:t>
            </a:r>
          </a:p>
          <a:p>
            <a:pPr marL="171450" indent="-171450">
              <a:buFont typeface="Arial" panose="020B0604020202020204" pitchFamily="34" charset="0"/>
              <a:buChar char="•"/>
            </a:pPr>
            <a:r>
              <a:rPr lang="es-ES" dirty="0"/>
              <a:t>Usted tiene el derecho de negarse a participar en cualquier actividad que usted crea está violando la WPS</a:t>
            </a:r>
          </a:p>
          <a:p>
            <a:pPr marL="171450" indent="-171450">
              <a:buFont typeface="Arial" panose="020B0604020202020204" pitchFamily="34" charset="0"/>
              <a:buChar char="•"/>
            </a:pPr>
            <a:r>
              <a:rPr lang="es-ES" dirty="0"/>
              <a:t>Usted puede reportar cualquier violación a la WPS</a:t>
            </a:r>
          </a:p>
          <a:p>
            <a:pPr marL="171450" indent="-171450">
              <a:buFont typeface="Arial" panose="020B0604020202020204" pitchFamily="34" charset="0"/>
              <a:buChar char="•"/>
            </a:pPr>
            <a:r>
              <a:rPr lang="es-ES" dirty="0"/>
              <a:t>Usted puede reportar información a la EPA o a cualquier representante autorizado del gobierno federal y estadal sobre cualquier violación de las normas del WPS</a:t>
            </a:r>
          </a:p>
          <a:p>
            <a:pPr marL="171450" indent="-171450">
              <a:buFont typeface="Arial" panose="020B0604020202020204" pitchFamily="34" charset="0"/>
              <a:buChar char="•"/>
            </a:pPr>
            <a:r>
              <a:rPr lang="es-ES" dirty="0"/>
              <a:t>Usted tiene que tener acceso sin restricciones a toda la información puesta en la zona central del establecimiento.</a:t>
            </a:r>
          </a:p>
          <a:p>
            <a:pPr marL="171450" indent="-171450">
              <a:buFont typeface="Arial" panose="020B0604020202020204" pitchFamily="34" charset="0"/>
              <a:buChar char="•"/>
            </a:pPr>
            <a:r>
              <a:rPr lang="es-ES" dirty="0"/>
              <a:t>Usted también puede designar a otra persona para que lo ayude a obtener la información que usted necesite sobre los pesticidas.</a:t>
            </a:r>
          </a:p>
          <a:p>
            <a:endParaRPr lang="es-ES" dirty="0"/>
          </a:p>
          <a:p>
            <a:r>
              <a:rPr lang="es-ES" dirty="0"/>
              <a:t>Estos son sus derechos. También sabemos que a veces puede ser bastante difícil defender sus derechos porque usted podría tener miedo de perder su trabajo. Entendemos eso. Pero, recuerde, usted tiene derechos. </a:t>
            </a:r>
          </a:p>
        </p:txBody>
      </p:sp>
      <p:sp>
        <p:nvSpPr>
          <p:cNvPr id="4" name="Slide Number Placeholder 3"/>
          <p:cNvSpPr>
            <a:spLocks noGrp="1"/>
          </p:cNvSpPr>
          <p:nvPr>
            <p:ph type="sldNum" sz="quarter" idx="10"/>
          </p:nvPr>
        </p:nvSpPr>
        <p:spPr/>
        <p:txBody>
          <a:bodyPr/>
          <a:lstStyle/>
          <a:p>
            <a:fld id="{22155127-CA1E-478F-BA63-AAB13D71007A}" type="slidenum">
              <a:rPr lang="en-US" smtClean="0"/>
              <a:t>59</a:t>
            </a:fld>
            <a:endParaRPr lang="en-US"/>
          </a:p>
        </p:txBody>
      </p:sp>
    </p:spTree>
    <p:extLst>
      <p:ext uri="{BB962C8B-B14F-4D97-AF65-F5344CB8AC3E}">
        <p14:creationId xmlns:p14="http://schemas.microsoft.com/office/powerpoint/2010/main" val="344229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Ok, ya ustedes nombraron varios pesticidas. Pero, ahora vamos a revisar y posiblemente nombrar los que ya ustedes dijeron:</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 pesticida (</a:t>
            </a:r>
            <a:r>
              <a:rPr lang="es-MX" sz="1200" b="1" kern="1200" dirty="0">
                <a:solidFill>
                  <a:schemeClr val="tx1"/>
                </a:solidFill>
                <a:effectLst/>
                <a:latin typeface="+mn-lt"/>
                <a:ea typeface="+mn-ea"/>
                <a:cs typeface="+mn-cs"/>
              </a:rPr>
              <a:t>tambié</a:t>
            </a:r>
            <a:r>
              <a:rPr lang="es-MX" sz="1200" b="1" kern="1200" baseline="0" dirty="0">
                <a:solidFill>
                  <a:schemeClr val="tx1"/>
                </a:solidFill>
                <a:effectLst/>
                <a:latin typeface="+mn-lt"/>
                <a:ea typeface="+mn-ea"/>
                <a:cs typeface="+mn-cs"/>
              </a:rPr>
              <a:t>n llamado “veneno”)</a:t>
            </a:r>
            <a:r>
              <a:rPr lang="es-MX" sz="1200" b="1"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es una substancia que se utiliza para proteger a las plantas y controlar plagas como insectos, maleza, hongos y enfermedades producidas por hongos y raticidas. Los tipos de pesticidas más comúnmente utilizados en agricultura son insecticidas, herbicidas, fungicidas y raticidas. </a:t>
            </a:r>
            <a:endParaRPr lang="en-US" sz="1200" b="1"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6</a:t>
            </a:fld>
            <a:endParaRPr lang="en-US"/>
          </a:p>
        </p:txBody>
      </p:sp>
    </p:spTree>
    <p:extLst>
      <p:ext uri="{BB962C8B-B14F-4D97-AF65-F5344CB8AC3E}">
        <p14:creationId xmlns:p14="http://schemas.microsoft.com/office/powerpoint/2010/main" val="3645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Para reportar cualquier violación para la agencia regulatoria de su estado llame al:</a:t>
            </a:r>
            <a:endParaRPr lang="en-US" dirty="0"/>
          </a:p>
        </p:txBody>
      </p:sp>
      <p:sp>
        <p:nvSpPr>
          <p:cNvPr id="4" name="Slide Number Placeholder 3"/>
          <p:cNvSpPr>
            <a:spLocks noGrp="1"/>
          </p:cNvSpPr>
          <p:nvPr>
            <p:ph type="sldNum" sz="quarter" idx="10"/>
          </p:nvPr>
        </p:nvSpPr>
        <p:spPr/>
        <p:txBody>
          <a:bodyPr/>
          <a:lstStyle/>
          <a:p>
            <a:fld id="{F1DD816E-4997-4701-848D-ABDBDC08B7C5}" type="slidenum">
              <a:rPr lang="en-US" smtClean="0"/>
              <a:t>60</a:t>
            </a:fld>
            <a:endParaRPr lang="en-US"/>
          </a:p>
        </p:txBody>
      </p:sp>
    </p:spTree>
    <p:extLst>
      <p:ext uri="{BB962C8B-B14F-4D97-AF65-F5344CB8AC3E}">
        <p14:creationId xmlns:p14="http://schemas.microsoft.com/office/powerpoint/2010/main" val="2306274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Para reportar cualquier violación para la agencia regulatoria de su estado llame al:</a:t>
            </a:r>
            <a:endParaRPr lang="en-US" dirty="0"/>
          </a:p>
        </p:txBody>
      </p:sp>
      <p:sp>
        <p:nvSpPr>
          <p:cNvPr id="4" name="Slide Number Placeholder 3"/>
          <p:cNvSpPr>
            <a:spLocks noGrp="1"/>
          </p:cNvSpPr>
          <p:nvPr>
            <p:ph type="sldNum" sz="quarter" idx="10"/>
          </p:nvPr>
        </p:nvSpPr>
        <p:spPr/>
        <p:txBody>
          <a:bodyPr/>
          <a:lstStyle/>
          <a:p>
            <a:fld id="{F1DD816E-4997-4701-848D-ABDBDC08B7C5}" type="slidenum">
              <a:rPr lang="en-US" smtClean="0"/>
              <a:t>61</a:t>
            </a:fld>
            <a:endParaRPr lang="en-US"/>
          </a:p>
        </p:txBody>
      </p:sp>
    </p:spTree>
    <p:extLst>
      <p:ext uri="{BB962C8B-B14F-4D97-AF65-F5344CB8AC3E}">
        <p14:creationId xmlns:p14="http://schemas.microsoft.com/office/powerpoint/2010/main" val="2306274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a:t>Gracias por su participación en este entrenamiento. Le queremos enfatizar que usted debe asegurarse de protegerse usted mismo y a su familia de la exposición a los pesticidas. Muchísimas gracias.</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62</a:t>
            </a:fld>
            <a:endParaRPr lang="en-US"/>
          </a:p>
        </p:txBody>
      </p:sp>
    </p:spTree>
    <p:extLst>
      <p:ext uri="{BB962C8B-B14F-4D97-AF65-F5344CB8AC3E}">
        <p14:creationId xmlns:p14="http://schemas.microsoft.com/office/powerpoint/2010/main" val="388747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a:solidFill>
                  <a:schemeClr val="tx1"/>
                </a:solidFill>
                <a:effectLst/>
                <a:latin typeface="+mn-lt"/>
                <a:ea typeface="+mn-ea"/>
                <a:cs typeface="+mn-cs"/>
              </a:rPr>
              <a:t>Insecticidas son los que se usan para matar insectos. </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7</a:t>
            </a:fld>
            <a:endParaRPr lang="en-US"/>
          </a:p>
        </p:txBody>
      </p:sp>
    </p:spTree>
    <p:extLst>
      <p:ext uri="{BB962C8B-B14F-4D97-AF65-F5344CB8AC3E}">
        <p14:creationId xmlns:p14="http://schemas.microsoft.com/office/powerpoint/2010/main" val="120378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218" rtl="0" eaLnBrk="1" fontAlgn="auto" latinLnBrk="0" hangingPunct="1">
              <a:lnSpc>
                <a:spcPct val="100000"/>
              </a:lnSpc>
              <a:spcBef>
                <a:spcPts val="0"/>
              </a:spcBef>
              <a:spcAft>
                <a:spcPts val="0"/>
              </a:spcAft>
              <a:buClrTx/>
              <a:buSzTx/>
              <a:buFontTx/>
              <a:buNone/>
              <a:tabLst/>
              <a:defRPr/>
            </a:pPr>
            <a:r>
              <a:rPr lang="es-MX" sz="1200" kern="1200">
                <a:solidFill>
                  <a:schemeClr val="tx1"/>
                </a:solidFill>
                <a:effectLst/>
                <a:latin typeface="+mn-lt"/>
                <a:ea typeface="+mn-ea"/>
                <a:cs typeface="+mn-cs"/>
              </a:rPr>
              <a:t>Herbicidas son los que se usan para matar el zacate o maleza.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8</a:t>
            </a:fld>
            <a:endParaRPr lang="en-US"/>
          </a:p>
        </p:txBody>
      </p:sp>
    </p:spTree>
    <p:extLst>
      <p:ext uri="{BB962C8B-B14F-4D97-AF65-F5344CB8AC3E}">
        <p14:creationId xmlns:p14="http://schemas.microsoft.com/office/powerpoint/2010/main" val="145598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sz="1200" kern="1200">
                <a:solidFill>
                  <a:schemeClr val="tx1"/>
                </a:solidFill>
                <a:effectLst/>
                <a:latin typeface="+mn-lt"/>
                <a:ea typeface="+mn-ea"/>
                <a:cs typeface="+mn-cs"/>
              </a:rPr>
              <a:t>Fungicidas son los que se usan para matar hongos o las enfermedades causadas por los hongos.</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9</a:t>
            </a:fld>
            <a:endParaRPr lang="en-US"/>
          </a:p>
        </p:txBody>
      </p:sp>
    </p:spTree>
    <p:extLst>
      <p:ext uri="{BB962C8B-B14F-4D97-AF65-F5344CB8AC3E}">
        <p14:creationId xmlns:p14="http://schemas.microsoft.com/office/powerpoint/2010/main" val="376534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7" indent="0" algn="ctr">
              <a:buNone/>
              <a:defRPr>
                <a:solidFill>
                  <a:schemeClr val="tx1">
                    <a:tint val="75000"/>
                  </a:schemeClr>
                </a:solidFill>
              </a:defRPr>
            </a:lvl2pPr>
            <a:lvl3pPr marL="914218" indent="0" algn="ctr">
              <a:buNone/>
              <a:defRPr>
                <a:solidFill>
                  <a:schemeClr val="tx1">
                    <a:tint val="75000"/>
                  </a:schemeClr>
                </a:solidFill>
              </a:defRPr>
            </a:lvl3pPr>
            <a:lvl4pPr marL="1371328" indent="0" algn="ctr">
              <a:buNone/>
              <a:defRPr>
                <a:solidFill>
                  <a:schemeClr val="tx1">
                    <a:tint val="75000"/>
                  </a:schemeClr>
                </a:solidFill>
              </a:defRPr>
            </a:lvl4pPr>
            <a:lvl5pPr marL="1828437" indent="0" algn="ctr">
              <a:buNone/>
              <a:defRPr>
                <a:solidFill>
                  <a:schemeClr val="tx1">
                    <a:tint val="75000"/>
                  </a:schemeClr>
                </a:solidFill>
              </a:defRPr>
            </a:lvl5pPr>
            <a:lvl6pPr marL="2285550" indent="0" algn="ctr">
              <a:buNone/>
              <a:defRPr>
                <a:solidFill>
                  <a:schemeClr val="tx1">
                    <a:tint val="75000"/>
                  </a:schemeClr>
                </a:solidFill>
              </a:defRPr>
            </a:lvl6pPr>
            <a:lvl7pPr marL="2742654" indent="0" algn="ctr">
              <a:buNone/>
              <a:defRPr>
                <a:solidFill>
                  <a:schemeClr val="tx1">
                    <a:tint val="75000"/>
                  </a:schemeClr>
                </a:solidFill>
              </a:defRPr>
            </a:lvl7pPr>
            <a:lvl8pPr marL="3199760"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06205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45129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07" indent="0">
              <a:buNone/>
              <a:defRPr sz="1900">
                <a:solidFill>
                  <a:schemeClr val="tx1">
                    <a:tint val="75000"/>
                  </a:schemeClr>
                </a:solidFill>
              </a:defRPr>
            </a:lvl2pPr>
            <a:lvl3pPr marL="914218" indent="0">
              <a:buNone/>
              <a:defRPr sz="1600">
                <a:solidFill>
                  <a:schemeClr val="tx1">
                    <a:tint val="75000"/>
                  </a:schemeClr>
                </a:solidFill>
              </a:defRPr>
            </a:lvl3pPr>
            <a:lvl4pPr marL="1371328" indent="0">
              <a:buNone/>
              <a:defRPr sz="1500">
                <a:solidFill>
                  <a:schemeClr val="tx1">
                    <a:tint val="75000"/>
                  </a:schemeClr>
                </a:solidFill>
              </a:defRPr>
            </a:lvl4pPr>
            <a:lvl5pPr marL="1828437" indent="0">
              <a:buNone/>
              <a:defRPr sz="1500">
                <a:solidFill>
                  <a:schemeClr val="tx1">
                    <a:tint val="75000"/>
                  </a:schemeClr>
                </a:solidFill>
              </a:defRPr>
            </a:lvl5pPr>
            <a:lvl6pPr marL="2285550" indent="0">
              <a:buNone/>
              <a:defRPr sz="1500">
                <a:solidFill>
                  <a:schemeClr val="tx1">
                    <a:tint val="75000"/>
                  </a:schemeClr>
                </a:solidFill>
              </a:defRPr>
            </a:lvl6pPr>
            <a:lvl7pPr marL="2742654" indent="0">
              <a:buNone/>
              <a:defRPr sz="1500">
                <a:solidFill>
                  <a:schemeClr val="tx1">
                    <a:tint val="75000"/>
                  </a:schemeClr>
                </a:solidFill>
              </a:defRPr>
            </a:lvl7pPr>
            <a:lvl8pPr marL="3199760" indent="0">
              <a:buNone/>
              <a:defRPr sz="1500">
                <a:solidFill>
                  <a:schemeClr val="tx1">
                    <a:tint val="75000"/>
                  </a:schemeClr>
                </a:solidFill>
              </a:defRPr>
            </a:lvl8pPr>
            <a:lvl9pPr marL="365686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76462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AFBDC-7256-41B1-A2A3-45652747C3DA}" type="datetimeFigureOut">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8770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4"/>
            <a:ext cx="5386917"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4"/>
            <a:ext cx="5389033"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AFBDC-7256-41B1-A2A3-45652747C3DA}" type="datetimeFigureOut">
              <a:rPr lang="en-US" smtClean="0"/>
              <a:t>4/30/2021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411804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AFBDC-7256-41B1-A2A3-45652747C3DA}" type="datetimeFigureOut">
              <a:rPr lang="en-US" smtClean="0"/>
              <a:t>4/30/2021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218296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FBDC-7256-41B1-A2A3-45652747C3DA}" type="datetimeFigureOut">
              <a:rPr lang="en-US" smtClean="0"/>
              <a:t>4/30/2021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176499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fld id="{C11AFBDC-7256-41B1-A2A3-45652747C3DA}" type="datetimeFigureOut">
              <a:rPr lang="en-US" smtClean="0"/>
              <a:t>4/30/2021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fld id="{43985FD0-B85B-484E-BDC6-E1A44D1BA947}" type="slidenum">
              <a:rPr lang="en-US" smtClean="0"/>
              <a:t>‹#›</a:t>
            </a:fld>
            <a:endParaRPr lang="en-US"/>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0.png"/><Relationship Id="rId5" Type="http://schemas.openxmlformats.org/officeDocument/2006/relationships/tags" Target="../tags/tag6.xml"/><Relationship Id="rId10" Type="http://schemas.openxmlformats.org/officeDocument/2006/relationships/notesSlide" Target="../notesSlides/notesSlide16.xml"/><Relationship Id="rId4" Type="http://schemas.openxmlformats.org/officeDocument/2006/relationships/tags" Target="../tags/tag5.xml"/><Relationship Id="rId9"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4.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4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1D4DB95-6A6C-4D1F-B541-3EF2C1311599}"/>
              </a:ext>
            </a:extLst>
          </p:cNvPr>
          <p:cNvSpPr/>
          <p:nvPr/>
        </p:nvSpPr>
        <p:spPr>
          <a:xfrm>
            <a:off x="9906000" y="6581001"/>
            <a:ext cx="2254400" cy="276999"/>
          </a:xfrm>
          <a:prstGeom prst="rect">
            <a:avLst/>
          </a:prstGeom>
        </p:spPr>
        <p:txBody>
          <a:bodyPr wrap="none">
            <a:spAutoFit/>
          </a:bodyPr>
          <a:lstStyle/>
          <a:p>
            <a:r>
              <a:rPr lang="nn-NO" sz="1200" dirty="0">
                <a:solidFill>
                  <a:schemeClr val="bg1"/>
                </a:solidFill>
                <a:effectLst>
                  <a:outerShdw blurRad="38100" dist="38100" dir="2700000" algn="tl">
                    <a:srgbClr val="000000">
                      <a:alpha val="43137"/>
                    </a:srgbClr>
                  </a:outerShdw>
                </a:effectLst>
                <a:latin typeface="+mj-lt"/>
              </a:rPr>
              <a:t>EPA WPS  Worker PST 00036</a:t>
            </a:r>
            <a:endParaRPr lang="en-US" sz="12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9584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5334001" y="304804"/>
            <a:ext cx="3717652" cy="1123380"/>
          </a:xfrm>
          <a:prstGeom prst="rect">
            <a:avLst/>
          </a:prstGeom>
        </p:spPr>
        <p:txBody>
          <a:bodyPr wrap="none" lIns="91424" tIns="45718" rIns="91424" bIns="45718">
            <a:spAutoFit/>
          </a:bodyPr>
          <a:lstStyle/>
          <a:p>
            <a:r>
              <a:rPr lang="en-US" sz="6700">
                <a:solidFill>
                  <a:schemeClr val="bg1"/>
                </a:solidFill>
                <a:effectLst>
                  <a:outerShdw blurRad="38100" dist="38100" dir="2700000" algn="tl">
                    <a:srgbClr val="000000">
                      <a:alpha val="43137"/>
                    </a:srgbClr>
                  </a:outerShdw>
                </a:effectLst>
                <a:latin typeface="+mj-lt"/>
              </a:rPr>
              <a:t>Raticidas</a:t>
            </a:r>
          </a:p>
        </p:txBody>
      </p:sp>
    </p:spTree>
    <p:extLst>
      <p:ext uri="{BB962C8B-B14F-4D97-AF65-F5344CB8AC3E}">
        <p14:creationId xmlns:p14="http://schemas.microsoft.com/office/powerpoint/2010/main" val="397079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0"/>
            <a:ext cx="6120052" cy="6858000"/>
          </a:xfrm>
          <a:prstGeom prst="rect">
            <a:avLst/>
          </a:prstGeom>
        </p:spPr>
      </p:pic>
      <p:sp>
        <p:nvSpPr>
          <p:cNvPr id="4" name="Cloud Callout 3"/>
          <p:cNvSpPr/>
          <p:nvPr/>
        </p:nvSpPr>
        <p:spPr>
          <a:xfrm rot="12805338">
            <a:off x="567185" y="625412"/>
            <a:ext cx="4576565" cy="3433478"/>
          </a:xfrm>
          <a:prstGeom prst="cloudCallout">
            <a:avLst>
              <a:gd name="adj1" fmla="val -66957"/>
              <a:gd name="adj2" fmla="val 62580"/>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874267" y="1600200"/>
            <a:ext cx="3962400" cy="1754322"/>
          </a:xfrm>
          <a:prstGeom prst="rect">
            <a:avLst/>
          </a:prstGeom>
          <a:noFill/>
        </p:spPr>
        <p:txBody>
          <a:bodyPr wrap="square" lIns="91424" tIns="45718" rIns="91424" bIns="45718" rtlCol="0">
            <a:spAutoFit/>
          </a:bodyPr>
          <a:lstStyle/>
          <a:p>
            <a:pPr algn="ctr"/>
            <a:r>
              <a:rPr lang="en-US" sz="3600" dirty="0">
                <a:solidFill>
                  <a:schemeClr val="tx2"/>
                </a:solidFill>
                <a:latin typeface="Tekton Pro" pitchFamily="34" charset="0"/>
              </a:rPr>
              <a:t>¿</a:t>
            </a:r>
            <a:r>
              <a:rPr lang="en-US" sz="3600" dirty="0" err="1">
                <a:solidFill>
                  <a:schemeClr val="tx2"/>
                </a:solidFill>
                <a:latin typeface="Tekton Pro" pitchFamily="34" charset="0"/>
              </a:rPr>
              <a:t>Dónde</a:t>
            </a:r>
            <a:r>
              <a:rPr lang="en-US" sz="3600" dirty="0">
                <a:solidFill>
                  <a:schemeClr val="tx2"/>
                </a:solidFill>
                <a:latin typeface="Tekton Pro" pitchFamily="34" charset="0"/>
              </a:rPr>
              <a:t> </a:t>
            </a:r>
            <a:r>
              <a:rPr lang="en-US" sz="3600" dirty="0" err="1">
                <a:solidFill>
                  <a:schemeClr val="tx2"/>
                </a:solidFill>
                <a:latin typeface="Tekton Pro" pitchFamily="34" charset="0"/>
              </a:rPr>
              <a:t>podemos</a:t>
            </a:r>
            <a:r>
              <a:rPr lang="en-US" sz="3600" dirty="0">
                <a:solidFill>
                  <a:schemeClr val="tx2"/>
                </a:solidFill>
                <a:latin typeface="Tekton Pro" pitchFamily="34" charset="0"/>
              </a:rPr>
              <a:t> </a:t>
            </a:r>
            <a:r>
              <a:rPr lang="en-US" sz="3600" dirty="0" err="1">
                <a:solidFill>
                  <a:schemeClr val="tx2"/>
                </a:solidFill>
                <a:latin typeface="Tekton Pro" pitchFamily="34" charset="0"/>
              </a:rPr>
              <a:t>encontrar</a:t>
            </a:r>
            <a:r>
              <a:rPr lang="en-US" sz="3600" dirty="0">
                <a:solidFill>
                  <a:schemeClr val="tx2"/>
                </a:solidFill>
                <a:latin typeface="Tekton Pro" pitchFamily="34" charset="0"/>
              </a:rPr>
              <a:t> </a:t>
            </a:r>
            <a:r>
              <a:rPr lang="en-US" sz="3600" dirty="0" err="1">
                <a:solidFill>
                  <a:schemeClr val="tx2"/>
                </a:solidFill>
                <a:latin typeface="Tekton Pro" pitchFamily="34" charset="0"/>
              </a:rPr>
              <a:t>pesticidas</a:t>
            </a:r>
            <a:r>
              <a:rPr lang="en-US" sz="3600" dirty="0">
                <a:solidFill>
                  <a:schemeClr val="tx2"/>
                </a:solidFill>
                <a:latin typeface="Tekton Pro" pitchFamily="34" charset="0"/>
              </a:rPr>
              <a:t>? </a:t>
            </a:r>
          </a:p>
        </p:txBody>
      </p:sp>
      <p:sp>
        <p:nvSpPr>
          <p:cNvPr id="6" name="TextBox 5"/>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137623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4435946" y="222300"/>
            <a:ext cx="3320107" cy="1446546"/>
          </a:xfrm>
          <a:prstGeom prst="rect">
            <a:avLst/>
          </a:prstGeom>
        </p:spPr>
        <p:txBody>
          <a:bodyPr wrap="none" lIns="91424" tIns="45718" rIns="91424" bIns="45718">
            <a:spAutoFit/>
          </a:bodyPr>
          <a:lstStyle/>
          <a:p>
            <a:r>
              <a:rPr lang="en-US" sz="8800" dirty="0" err="1">
                <a:solidFill>
                  <a:srgbClr val="FFFFFF"/>
                </a:solidFill>
                <a:effectLst>
                  <a:outerShdw blurRad="38100" dist="38100" dir="2700000" algn="tl">
                    <a:srgbClr val="000000">
                      <a:alpha val="43137"/>
                    </a:srgbClr>
                  </a:outerShdw>
                </a:effectLst>
                <a:latin typeface="Helvetica"/>
              </a:rPr>
              <a:t>Brisas</a:t>
            </a:r>
            <a:endParaRPr lang="en-US" sz="8800" dirty="0">
              <a:solidFill>
                <a:srgbClr val="FFFFFF"/>
              </a:solidFill>
              <a:effectLst>
                <a:outerShdw blurRad="38100" dist="38100" dir="2700000" algn="tl">
                  <a:srgbClr val="000000">
                    <a:alpha val="43137"/>
                  </a:srgbClr>
                </a:outerShdw>
              </a:effectLst>
              <a:latin typeface="Helvetica"/>
            </a:endParaRPr>
          </a:p>
        </p:txBody>
      </p:sp>
      <p:sp>
        <p:nvSpPr>
          <p:cNvPr id="6" name="Rectangle 5"/>
          <p:cNvSpPr/>
          <p:nvPr/>
        </p:nvSpPr>
        <p:spPr>
          <a:xfrm>
            <a:off x="776936" y="2084570"/>
            <a:ext cx="4648200" cy="4163830"/>
          </a:xfrm>
          <a:prstGeom prst="rect">
            <a:avLst/>
          </a:prstGeom>
          <a:blipFill>
            <a:blip r:embed="rId3" cstate="email">
              <a:extLst>
                <a:ext uri="{28A0092B-C50C-407E-A947-70E740481C1C}">
                  <a14:useLocalDpi xmlns:a14="http://schemas.microsoft.com/office/drawing/2010/main"/>
                </a:ext>
              </a:extLst>
            </a:blip>
            <a:srcRect/>
            <a:stretch>
              <a:fillRect/>
            </a:stretch>
          </a:blipFill>
          <a:effectLst>
            <a:outerShdw blurRad="50800" dist="38100" algn="l" rotWithShape="0">
              <a:prstClr val="black">
                <a:alpha val="40000"/>
              </a:prstClr>
            </a:outerShdw>
          </a:effectLst>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9400" y="2084571"/>
            <a:ext cx="4648200" cy="416383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5720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7625"/>
            <a:ext cx="12192000" cy="8201025"/>
          </a:xfrm>
          <a:prstGeom prst="rect">
            <a:avLst/>
          </a:prstGeom>
        </p:spPr>
      </p:pic>
      <p:sp>
        <p:nvSpPr>
          <p:cNvPr id="3" name="Rectangle 2"/>
          <p:cNvSpPr/>
          <p:nvPr/>
        </p:nvSpPr>
        <p:spPr>
          <a:xfrm>
            <a:off x="1752600" y="0"/>
            <a:ext cx="8458200" cy="1200325"/>
          </a:xfrm>
          <a:prstGeom prst="rect">
            <a:avLst/>
          </a:prstGeom>
        </p:spPr>
        <p:txBody>
          <a:bodyPr wrap="square" lIns="91424" tIns="45718" rIns="91424" bIns="45718">
            <a:spAutoFit/>
          </a:bodyPr>
          <a:lstStyle/>
          <a:p>
            <a:pPr algn="ctr"/>
            <a:r>
              <a:rPr lang="es-ES" sz="3600" dirty="0">
                <a:latin typeface="+mj-lt"/>
              </a:rPr>
              <a:t>Plantas, frutas, vegetales y tierra que ha sido tratada con pesticidas</a:t>
            </a:r>
            <a:endParaRPr lang="en-US" sz="3600" dirty="0">
              <a:latin typeface="+mj-lt"/>
            </a:endParaRPr>
          </a:p>
        </p:txBody>
      </p:sp>
    </p:spTree>
    <p:extLst>
      <p:ext uri="{BB962C8B-B14F-4D97-AF65-F5344CB8AC3E}">
        <p14:creationId xmlns:p14="http://schemas.microsoft.com/office/powerpoint/2010/main" val="286358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03473272"/>
              </p:ext>
            </p:extLst>
          </p:nvPr>
        </p:nvGraphicFramePr>
        <p:xfrm>
          <a:off x="152400" y="381000"/>
          <a:ext cx="11887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213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2401" y="781053"/>
            <a:ext cx="6705600" cy="6076951"/>
          </a:xfrm>
          <a:prstGeom prst="rect">
            <a:avLst/>
          </a:prstGeom>
        </p:spPr>
      </p:pic>
      <p:sp>
        <p:nvSpPr>
          <p:cNvPr id="9" name="Cloud Callout 8"/>
          <p:cNvSpPr/>
          <p:nvPr/>
        </p:nvSpPr>
        <p:spPr>
          <a:xfrm rot="12805338">
            <a:off x="1376577" y="154495"/>
            <a:ext cx="4181055" cy="3763506"/>
          </a:xfrm>
          <a:prstGeom prst="cloudCallout">
            <a:avLst>
              <a:gd name="adj1" fmla="val -55610"/>
              <a:gd name="adj2" fmla="val 20919"/>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10" name="TextBox 9"/>
          <p:cNvSpPr txBox="1"/>
          <p:nvPr/>
        </p:nvSpPr>
        <p:spPr>
          <a:xfrm>
            <a:off x="1676400" y="1447800"/>
            <a:ext cx="3505200" cy="1569660"/>
          </a:xfrm>
          <a:prstGeom prst="rect">
            <a:avLst/>
          </a:prstGeom>
          <a:noFill/>
        </p:spPr>
        <p:txBody>
          <a:bodyPr wrap="square" lIns="91424" tIns="45718" rIns="91424" bIns="45718" rtlCol="0">
            <a:spAutoFit/>
          </a:bodyPr>
          <a:lstStyle/>
          <a:p>
            <a:pPr algn="ctr"/>
            <a:r>
              <a:rPr lang="es-ES" sz="3200" dirty="0">
                <a:solidFill>
                  <a:schemeClr val="bg1"/>
                </a:solidFill>
                <a:effectLst>
                  <a:outerShdw blurRad="38100" dist="38100" dir="2700000" algn="tl">
                    <a:srgbClr val="000000">
                      <a:alpha val="43137"/>
                    </a:srgbClr>
                  </a:outerShdw>
                </a:effectLst>
                <a:latin typeface="Tekton Pro" pitchFamily="34" charset="0"/>
              </a:rPr>
              <a:t>¿Cómo entran los pesticidas a mi cuerpo?</a:t>
            </a:r>
            <a:endParaRPr lang="en-US" sz="3200" dirty="0">
              <a:solidFill>
                <a:schemeClr val="bg1"/>
              </a:solidFill>
              <a:effectLst>
                <a:outerShdw blurRad="38100" dist="38100" dir="2700000" algn="tl">
                  <a:srgbClr val="000000">
                    <a:alpha val="43137"/>
                  </a:srgbClr>
                </a:outerShdw>
              </a:effectLst>
              <a:latin typeface="Tekton Pro" pitchFamily="34" charset="0"/>
            </a:endParaRPr>
          </a:p>
        </p:txBody>
      </p:sp>
    </p:spTree>
    <p:extLst>
      <p:ext uri="{BB962C8B-B14F-4D97-AF65-F5344CB8AC3E}">
        <p14:creationId xmlns:p14="http://schemas.microsoft.com/office/powerpoint/2010/main" val="408955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FC54A51-5270-4430-8243-AFDA15D1D6D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93259" y="858468"/>
            <a:ext cx="3344201" cy="5638800"/>
          </a:xfrm>
          <a:prstGeom prst="rect">
            <a:avLst/>
          </a:prstGeom>
        </p:spPr>
      </p:pic>
      <p:cxnSp>
        <p:nvCxnSpPr>
          <p:cNvPr id="8" name="Straight Arrow Connector 7"/>
          <p:cNvCxnSpPr>
            <a:cxnSpLocks/>
            <a:stCxn id="6" idx="1"/>
          </p:cNvCxnSpPr>
          <p:nvPr>
            <p:custDataLst>
              <p:tags r:id="rId1"/>
            </p:custDataLst>
          </p:nvPr>
        </p:nvCxnSpPr>
        <p:spPr>
          <a:xfrm flipH="1">
            <a:off x="7620000" y="3281472"/>
            <a:ext cx="533400" cy="2204929"/>
          </a:xfrm>
          <a:prstGeom prst="straightConnector1">
            <a:avLst/>
          </a:prstGeom>
          <a:ln>
            <a:solidFill>
              <a:srgbClr val="4BACC6"/>
            </a:solidFill>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custDataLst>
              <p:tags r:id="rId2"/>
            </p:custDataLst>
          </p:nvPr>
        </p:nvCxnSpPr>
        <p:spPr>
          <a:xfrm flipH="1" flipV="1">
            <a:off x="5957471" y="2286011"/>
            <a:ext cx="2205471" cy="1067175"/>
          </a:xfrm>
          <a:prstGeom prst="straightConnector1">
            <a:avLst/>
          </a:prstGeom>
          <a:ln>
            <a:solidFill>
              <a:srgbClr val="4BACC6"/>
            </a:solidFill>
            <a:tailEnd type="arrow"/>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p:nvPr>
            <p:custDataLst>
              <p:tags r:id="rId3"/>
            </p:custDataLst>
          </p:nvPr>
        </p:nvCxnSpPr>
        <p:spPr>
          <a:xfrm>
            <a:off x="4156377" y="2218770"/>
            <a:ext cx="1253837" cy="264459"/>
          </a:xfrm>
          <a:prstGeom prst="straightConnector1">
            <a:avLst/>
          </a:prstGeom>
          <a:ln>
            <a:solidFill>
              <a:srgbClr val="4BACC6"/>
            </a:solidFill>
            <a:tailEnd type="arrow"/>
          </a:ln>
        </p:spPr>
        <p:style>
          <a:lnRef idx="3">
            <a:schemeClr val="accent5"/>
          </a:lnRef>
          <a:fillRef idx="0">
            <a:schemeClr val="accent5"/>
          </a:fillRef>
          <a:effectRef idx="2">
            <a:schemeClr val="accent5"/>
          </a:effectRef>
          <a:fontRef idx="minor">
            <a:schemeClr val="tx1"/>
          </a:fontRef>
        </p:style>
      </p:cxnSp>
      <p:sp>
        <p:nvSpPr>
          <p:cNvPr id="27" name="TextBox 26"/>
          <p:cNvSpPr txBox="1"/>
          <p:nvPr>
            <p:custDataLst>
              <p:tags r:id="rId4"/>
            </p:custDataLst>
          </p:nvPr>
        </p:nvSpPr>
        <p:spPr>
          <a:xfrm>
            <a:off x="1962172" y="1930775"/>
            <a:ext cx="2303463" cy="647700"/>
          </a:xfrm>
          <a:prstGeom prst="rect">
            <a:avLst/>
          </a:prstGeom>
          <a:solidFill>
            <a:srgbClr val="4BACC6"/>
          </a:solidFill>
          <a:ln>
            <a:solidFill>
              <a:srgbClr val="4BACC6"/>
            </a:solidFill>
          </a:ln>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a:defRPr/>
            </a:pPr>
            <a:r>
              <a:rPr lang="en-US" sz="360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Nariz</a:t>
            </a:r>
            <a:endParaRPr lang="en-US" sz="36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p:cNvSpPr txBox="1"/>
          <p:nvPr>
            <p:custDataLst>
              <p:tags r:id="rId5"/>
            </p:custDataLst>
          </p:nvPr>
        </p:nvSpPr>
        <p:spPr>
          <a:xfrm>
            <a:off x="8153400" y="2958360"/>
            <a:ext cx="2133600" cy="646222"/>
          </a:xfrm>
          <a:prstGeom prst="rect">
            <a:avLst/>
          </a:prstGeom>
          <a:solidFill>
            <a:srgbClr val="4BACC6"/>
          </a:solidFill>
          <a:ln>
            <a:solidFill>
              <a:srgbClr val="4BACC6"/>
            </a:solidFill>
          </a:ln>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fontAlgn="base">
              <a:spcBef>
                <a:spcPct val="0"/>
              </a:spcBef>
              <a:spcAft>
                <a:spcPct val="0"/>
              </a:spcAft>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Piel</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y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ojos</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cxnSp>
        <p:nvCxnSpPr>
          <p:cNvPr id="2061" name="Straight Arrow Connector 2060"/>
          <p:cNvCxnSpPr>
            <a:stCxn id="2059" idx="3"/>
          </p:cNvCxnSpPr>
          <p:nvPr>
            <p:custDataLst>
              <p:tags r:id="rId6"/>
            </p:custDataLst>
          </p:nvPr>
        </p:nvCxnSpPr>
        <p:spPr>
          <a:xfrm flipV="1">
            <a:off x="4295788" y="2765819"/>
            <a:ext cx="1190625" cy="1287463"/>
          </a:xfrm>
          <a:prstGeom prst="straightConnector1">
            <a:avLst/>
          </a:prstGeom>
          <a:ln>
            <a:solidFill>
              <a:srgbClr val="4BACC6"/>
            </a:solidFill>
            <a:tailEnd type="arrow"/>
          </a:ln>
        </p:spPr>
        <p:style>
          <a:lnRef idx="3">
            <a:schemeClr val="accent5"/>
          </a:lnRef>
          <a:fillRef idx="0">
            <a:schemeClr val="accent5"/>
          </a:fillRef>
          <a:effectRef idx="2">
            <a:schemeClr val="accent5"/>
          </a:effectRef>
          <a:fontRef idx="minor">
            <a:schemeClr val="tx1"/>
          </a:fontRef>
        </p:style>
      </p:cxnSp>
      <p:sp>
        <p:nvSpPr>
          <p:cNvPr id="2059" name="TextBox 2058"/>
          <p:cNvSpPr txBox="1"/>
          <p:nvPr>
            <p:custDataLst>
              <p:tags r:id="rId7"/>
            </p:custDataLst>
          </p:nvPr>
        </p:nvSpPr>
        <p:spPr>
          <a:xfrm>
            <a:off x="1992321" y="3731021"/>
            <a:ext cx="2303463" cy="646113"/>
          </a:xfrm>
          <a:prstGeom prst="rect">
            <a:avLst/>
          </a:prstGeom>
          <a:solidFill>
            <a:srgbClr val="4BACC6"/>
          </a:solidFill>
          <a:ln>
            <a:solidFill>
              <a:srgbClr val="4BACC6"/>
            </a:solidFill>
          </a:ln>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a:defRPr/>
            </a:pPr>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Boca</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
        <p:nvSpPr>
          <p:cNvPr id="2" name="Rectangle 1"/>
          <p:cNvSpPr/>
          <p:nvPr>
            <p:custDataLst>
              <p:tags r:id="rId8"/>
            </p:custDataLst>
          </p:nvPr>
        </p:nvSpPr>
        <p:spPr>
          <a:xfrm>
            <a:off x="1524000" y="174171"/>
            <a:ext cx="9130288" cy="769437"/>
          </a:xfrm>
          <a:prstGeom prst="rect">
            <a:avLst/>
          </a:prstGeom>
        </p:spPr>
        <p:txBody>
          <a:bodyPr wrap="none" lIns="91424" tIns="45718" rIns="91424" bIns="45718">
            <a:spAutoFit/>
          </a:bodyPr>
          <a:lstStyle/>
          <a:p>
            <a:pPr defTabSz="913362"/>
            <a:r>
              <a:rPr lang="es-ES" sz="4400" dirty="0">
                <a:solidFill>
                  <a:srgbClr val="4C5059"/>
                </a:solidFill>
                <a:latin typeface="Calibri" panose="020F0502020204030204" pitchFamily="34" charset="0"/>
                <a:cs typeface="Calibri" panose="020F0502020204030204" pitchFamily="34" charset="0"/>
              </a:rPr>
              <a:t>Cómo entran los pesticidas a su cuerpo</a:t>
            </a:r>
            <a:endParaRPr lang="en-US" sz="4400" dirty="0">
              <a:solidFill>
                <a:srgbClr val="4C50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82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9"/>
                                        </p:tgtEl>
                                        <p:attrNameLst>
                                          <p:attrName>style.visibility</p:attrName>
                                        </p:attrNameLst>
                                      </p:cBhvr>
                                      <p:to>
                                        <p:strVal val="visible"/>
                                      </p:to>
                                    </p:set>
                                    <p:animEffect transition="in" filter="fade">
                                      <p:cBhvr>
                                        <p:cTn id="15" dur="500"/>
                                        <p:tgtEl>
                                          <p:spTgt spid="2059"/>
                                        </p:tgtEl>
                                      </p:cBhvr>
                                    </p:animEffect>
                                  </p:childTnLst>
                                </p:cTn>
                              </p:par>
                              <p:par>
                                <p:cTn id="16" presetID="10" presetClass="entr" presetSubtype="0" fill="hold" nodeType="withEffect">
                                  <p:stCondLst>
                                    <p:cond delay="0"/>
                                  </p:stCondLst>
                                  <p:childTnLst>
                                    <p:set>
                                      <p:cBhvr>
                                        <p:cTn id="17" dur="1" fill="hold">
                                          <p:stCondLst>
                                            <p:cond delay="0"/>
                                          </p:stCondLst>
                                        </p:cTn>
                                        <p:tgtEl>
                                          <p:spTgt spid="2061"/>
                                        </p:tgtEl>
                                        <p:attrNameLst>
                                          <p:attrName>style.visibility</p:attrName>
                                        </p:attrNameLst>
                                      </p:cBhvr>
                                      <p:to>
                                        <p:strVal val="visible"/>
                                      </p:to>
                                    </p:set>
                                    <p:animEffect transition="in" filter="fade">
                                      <p:cBhvr>
                                        <p:cTn id="18" dur="500"/>
                                        <p:tgtEl>
                                          <p:spTgt spid="20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20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nsanne\Desktop\Converting to flipchart (Seguridad Lessons)\UMASH Server\Images on Slides\bottles v2.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30121" y="1524002"/>
            <a:ext cx="1813215" cy="3385579"/>
          </a:xfrm>
          <a:prstGeom prst="rect">
            <a:avLst/>
          </a:prstGeom>
          <a:noFill/>
        </p:spPr>
      </p:pic>
      <p:pic>
        <p:nvPicPr>
          <p:cNvPr id="3" name="Picture 2" descr="C:\Users\jnsanne\Desktop\Converting to flipchart (Seguridad Lessons)\UMASH Server\Images on Slides\bottles v2.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191001" y="1362078"/>
            <a:ext cx="2762251" cy="3385579"/>
          </a:xfrm>
          <a:prstGeom prst="rect">
            <a:avLst/>
          </a:prstGeom>
          <a:noFill/>
        </p:spPr>
      </p:pic>
      <p:pic>
        <p:nvPicPr>
          <p:cNvPr id="4" name="Picture 2" descr="C:\Users\jnsanne\Desktop\Converting to flipchart (Seguridad Lessons)\UMASH Server\Images on Slides\bottles v2.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39001" y="1371602"/>
            <a:ext cx="3064741" cy="3385579"/>
          </a:xfrm>
          <a:prstGeom prst="rect">
            <a:avLst/>
          </a:prstGeom>
          <a:noFill/>
        </p:spPr>
      </p:pic>
      <p:sp>
        <p:nvSpPr>
          <p:cNvPr id="2" name="Rectangle 1"/>
          <p:cNvSpPr/>
          <p:nvPr>
            <p:custDataLst>
              <p:tags r:id="rId1"/>
            </p:custDataLst>
          </p:nvPr>
        </p:nvSpPr>
        <p:spPr>
          <a:xfrm>
            <a:off x="3743326" y="5602070"/>
            <a:ext cx="4865435" cy="646331"/>
          </a:xfrm>
          <a:prstGeom prst="rect">
            <a:avLst/>
          </a:prstGeom>
        </p:spPr>
        <p:txBody>
          <a:bodyPr wrap="none" lIns="91424" tIns="45718" rIns="91424" bIns="45718">
            <a:spAutoFit/>
          </a:bodyPr>
          <a:lstStyle/>
          <a:p>
            <a:pPr defTabSz="913362"/>
            <a:r>
              <a:rPr lang="en-US" sz="3600">
                <a:solidFill>
                  <a:srgbClr val="4C5059"/>
                </a:solidFill>
                <a:latin typeface="Helvetica" panose="020B0604020202020204" pitchFamily="34" charset="0"/>
                <a:cs typeface="Helvetica" panose="020B0604020202020204" pitchFamily="34" charset="0"/>
              </a:rPr>
              <a:t>Relación dosis-tiempo</a:t>
            </a:r>
            <a:endParaRPr lang="en-US" sz="3600" dirty="0">
              <a:solidFill>
                <a:srgbClr val="4C5059"/>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877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124" name="Picture 4" descr="C:\Users\jnsanne\Desktop\Converting to flipchart (Seguridad Lessons)\UMASH Server\Lesson5_Chemicals\Images on Slides\MothersDayImage_slidepx (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50282" y="-10391"/>
            <a:ext cx="4710545" cy="6858000"/>
          </a:xfrm>
          <a:prstGeom prst="rect">
            <a:avLst/>
          </a:prstGeom>
          <a:noFill/>
        </p:spPr>
      </p:pic>
      <p:sp>
        <p:nvSpPr>
          <p:cNvPr id="7" name="Title 3"/>
          <p:cNvSpPr txBox="1">
            <a:spLocks/>
          </p:cNvSpPr>
          <p:nvPr>
            <p:custDataLst>
              <p:tags r:id="rId1"/>
            </p:custDataLst>
          </p:nvPr>
        </p:nvSpPr>
        <p:spPr bwMode="auto">
          <a:xfrm>
            <a:off x="1440869" y="419100"/>
            <a:ext cx="4281059" cy="1295400"/>
          </a:xfrm>
          <a:prstGeom prst="rect">
            <a:avLst/>
          </a:prstGeom>
          <a:noFill/>
          <a:ln>
            <a:noFill/>
            <a:headEnd/>
            <a:tailEnd/>
          </a:ln>
        </p:spPr>
        <p:style>
          <a:lnRef idx="1">
            <a:schemeClr val="accent3"/>
          </a:lnRef>
          <a:fillRef idx="3">
            <a:schemeClr val="accent3"/>
          </a:fillRef>
          <a:effectRef idx="2">
            <a:schemeClr val="accent3"/>
          </a:effectRef>
          <a:fontRef idx="minor">
            <a:schemeClr val="lt1"/>
          </a:fontRef>
        </p:style>
        <p:txBody>
          <a:bodyPr vert="horz" wrap="square" lIns="91316" tIns="45666" rIns="91316" bIns="45666"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marL="52377" lvl="1" defTabSz="819750"/>
            <a:r>
              <a:rPr lang="es-MX" sz="5400" dirty="0">
                <a:solidFill>
                  <a:srgbClr val="FFFFFF"/>
                </a:solidFill>
                <a:effectLst>
                  <a:outerShdw blurRad="38100" dist="38100" dir="2700000" algn="tl">
                    <a:srgbClr val="000000">
                      <a:alpha val="43137"/>
                    </a:srgbClr>
                  </a:outerShdw>
                </a:effectLst>
                <a:latin typeface="Calibri" panose="020F0502020204030204" pitchFamily="34" charset="0"/>
              </a:rPr>
              <a:t>Otros factores </a:t>
            </a:r>
          </a:p>
        </p:txBody>
      </p:sp>
      <p:sp>
        <p:nvSpPr>
          <p:cNvPr id="5" name="Rectangle 4"/>
          <p:cNvSpPr>
            <a:spLocks noChangeArrowheads="1"/>
          </p:cNvSpPr>
          <p:nvPr>
            <p:custDataLst>
              <p:tags r:id="rId2"/>
            </p:custDataLst>
          </p:nvPr>
        </p:nvSpPr>
        <p:spPr bwMode="auto">
          <a:xfrm>
            <a:off x="9282558" y="6640890"/>
            <a:ext cx="1400935" cy="22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61" tIns="40986" rIns="81961" bIns="40986">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defTabSz="819750">
              <a:spcBef>
                <a:spcPct val="20000"/>
              </a:spcBef>
            </a:pPr>
            <a:r>
              <a:rPr lang="en-US" altLang="en-US" sz="900" dirty="0">
                <a:solidFill>
                  <a:srgbClr val="FFFFFF"/>
                </a:solidFill>
                <a:latin typeface="Arial" pitchFamily="34" charset="0"/>
              </a:rPr>
              <a:t>Photo © earldotter.com</a:t>
            </a:r>
          </a:p>
        </p:txBody>
      </p:sp>
      <p:sp>
        <p:nvSpPr>
          <p:cNvPr id="8" name="Content Placeholder 2"/>
          <p:cNvSpPr>
            <a:spLocks noGrp="1"/>
          </p:cNvSpPr>
          <p:nvPr>
            <p:ph idx="1"/>
            <p:custDataLst>
              <p:tags r:id="rId3"/>
            </p:custDataLst>
          </p:nvPr>
        </p:nvSpPr>
        <p:spPr>
          <a:xfrm>
            <a:off x="457200" y="1981200"/>
            <a:ext cx="6248399" cy="3810000"/>
          </a:xfrm>
        </p:spPr>
        <p:txBody>
          <a:bodyPr>
            <a:normAutofit/>
          </a:bodyPr>
          <a:lstStyle/>
          <a:p>
            <a:pPr marL="463455" indent="-463455">
              <a:lnSpc>
                <a:spcPct val="110000"/>
              </a:lnSpc>
              <a:spcBef>
                <a:spcPts val="600"/>
              </a:spcBef>
              <a:buFont typeface="Wingdings" panose="05000000000000000000" pitchFamily="2" charset="2"/>
              <a:buChar char="ü"/>
            </a:pPr>
            <a:r>
              <a:rPr lang="es-CL" sz="3100" dirty="0">
                <a:solidFill>
                  <a:schemeClr val="bg1"/>
                </a:solidFill>
                <a:effectLst>
                  <a:outerShdw blurRad="38100" dist="38100" dir="2700000" algn="tl">
                    <a:srgbClr val="000000">
                      <a:alpha val="43137"/>
                    </a:srgbClr>
                  </a:outerShdw>
                </a:effectLst>
                <a:latin typeface="+mj-lt"/>
              </a:rPr>
              <a:t>El tipo de pesticidas</a:t>
            </a:r>
          </a:p>
          <a:p>
            <a:pPr marL="463455" indent="-463455">
              <a:lnSpc>
                <a:spcPct val="110000"/>
              </a:lnSpc>
              <a:spcBef>
                <a:spcPts val="600"/>
              </a:spcBef>
              <a:buFont typeface="Wingdings" panose="05000000000000000000" pitchFamily="2" charset="2"/>
              <a:buChar char="ü"/>
            </a:pPr>
            <a:r>
              <a:rPr lang="es-CL" sz="3100" dirty="0">
                <a:solidFill>
                  <a:schemeClr val="bg1"/>
                </a:solidFill>
                <a:effectLst>
                  <a:outerShdw blurRad="38100" dist="38100" dir="2700000" algn="tl">
                    <a:srgbClr val="000000">
                      <a:alpha val="43137"/>
                    </a:srgbClr>
                  </a:outerShdw>
                </a:effectLst>
                <a:latin typeface="+mj-lt"/>
              </a:rPr>
              <a:t>Sensibilidad a los pesticidas</a:t>
            </a:r>
          </a:p>
          <a:p>
            <a:pPr marL="463455" indent="-463455">
              <a:lnSpc>
                <a:spcPct val="110000"/>
              </a:lnSpc>
              <a:spcBef>
                <a:spcPts val="600"/>
              </a:spcBef>
              <a:buFont typeface="Wingdings" panose="05000000000000000000" pitchFamily="2" charset="2"/>
              <a:buChar char="ü"/>
            </a:pPr>
            <a:r>
              <a:rPr lang="es-ES" sz="3100" dirty="0">
                <a:solidFill>
                  <a:schemeClr val="bg1"/>
                </a:solidFill>
                <a:effectLst>
                  <a:outerShdw blurRad="38100" dist="38100" dir="2700000" algn="tl">
                    <a:srgbClr val="000000">
                      <a:alpha val="43137"/>
                    </a:srgbClr>
                  </a:outerShdw>
                </a:effectLst>
                <a:latin typeface="+mj-lt"/>
              </a:rPr>
              <a:t>El sexo de la persona</a:t>
            </a:r>
          </a:p>
          <a:p>
            <a:pPr marL="463455" indent="-463455">
              <a:lnSpc>
                <a:spcPct val="110000"/>
              </a:lnSpc>
              <a:spcBef>
                <a:spcPts val="600"/>
              </a:spcBef>
              <a:buFont typeface="Wingdings" panose="05000000000000000000" pitchFamily="2" charset="2"/>
              <a:buChar char="ü"/>
            </a:pPr>
            <a:r>
              <a:rPr lang="es-CL" sz="3100" dirty="0">
                <a:solidFill>
                  <a:schemeClr val="bg1"/>
                </a:solidFill>
                <a:effectLst>
                  <a:outerShdw blurRad="38100" dist="38100" dir="2700000" algn="tl">
                    <a:srgbClr val="000000">
                      <a:alpha val="43137"/>
                    </a:srgbClr>
                  </a:outerShdw>
                </a:effectLst>
                <a:latin typeface="+mj-lt"/>
              </a:rPr>
              <a:t>La edad</a:t>
            </a:r>
          </a:p>
          <a:p>
            <a:pPr marL="463455" indent="-463455">
              <a:lnSpc>
                <a:spcPct val="110000"/>
              </a:lnSpc>
              <a:spcBef>
                <a:spcPts val="600"/>
              </a:spcBef>
              <a:buFont typeface="Wingdings" panose="05000000000000000000" pitchFamily="2" charset="2"/>
              <a:buChar char="ü"/>
            </a:pPr>
            <a:r>
              <a:rPr lang="es-ES" sz="3100" dirty="0">
                <a:solidFill>
                  <a:schemeClr val="bg1"/>
                </a:solidFill>
                <a:effectLst>
                  <a:outerShdw blurRad="38100" dist="38100" dir="2700000" algn="tl">
                    <a:srgbClr val="000000">
                      <a:alpha val="43137"/>
                    </a:srgbClr>
                  </a:outerShdw>
                </a:effectLst>
                <a:latin typeface="+mj-lt"/>
              </a:rPr>
              <a:t>La salud de la persona</a:t>
            </a:r>
          </a:p>
          <a:p>
            <a:pPr marL="463455" indent="-463455">
              <a:lnSpc>
                <a:spcPct val="110000"/>
              </a:lnSpc>
              <a:spcBef>
                <a:spcPts val="600"/>
              </a:spcBef>
              <a:buFont typeface="Wingdings" panose="05000000000000000000" pitchFamily="2" charset="2"/>
              <a:buChar char="ü"/>
            </a:pPr>
            <a:r>
              <a:rPr lang="es-ES" sz="3100" dirty="0">
                <a:solidFill>
                  <a:schemeClr val="bg1"/>
                </a:solidFill>
                <a:effectLst>
                  <a:outerShdw blurRad="38100" dist="38100" dir="2700000" algn="tl">
                    <a:srgbClr val="000000">
                      <a:alpha val="43137"/>
                    </a:srgbClr>
                  </a:outerShdw>
                </a:effectLst>
                <a:latin typeface="+mj-lt"/>
              </a:rPr>
              <a:t>El tamaño de la persona</a:t>
            </a:r>
            <a:endParaRPr lang="es-CL" sz="31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539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lide(from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lide(from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lide(fromRigh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slide(fromRigh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slide(fromRigh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113" y="0"/>
            <a:ext cx="7355759" cy="6858000"/>
          </a:xfrm>
          <a:prstGeom prst="rect">
            <a:avLst/>
          </a:prstGeom>
        </p:spPr>
      </p:pic>
      <p:sp>
        <p:nvSpPr>
          <p:cNvPr id="4" name="Cloud Callout 3"/>
          <p:cNvSpPr/>
          <p:nvPr/>
        </p:nvSpPr>
        <p:spPr>
          <a:xfrm rot="19986841">
            <a:off x="1195715" y="682456"/>
            <a:ext cx="4951684" cy="3975381"/>
          </a:xfrm>
          <a:prstGeom prst="cloudCallout">
            <a:avLst>
              <a:gd name="adj1" fmla="val 63925"/>
              <a:gd name="adj2" fmla="val 30469"/>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1752600" y="1676400"/>
            <a:ext cx="3527876" cy="2308320"/>
          </a:xfrm>
          <a:prstGeom prst="rect">
            <a:avLst/>
          </a:prstGeom>
          <a:noFill/>
        </p:spPr>
        <p:txBody>
          <a:bodyPr wrap="square" lIns="91424" tIns="45718" rIns="91424" bIns="45718" rtlCol="0">
            <a:spAutoFit/>
          </a:bodyPr>
          <a:lstStyle/>
          <a:p>
            <a:pPr algn="ctr"/>
            <a:r>
              <a:rPr lang="es-ES" sz="3600" dirty="0">
                <a:solidFill>
                  <a:schemeClr val="bg1"/>
                </a:solidFill>
                <a:effectLst>
                  <a:outerShdw blurRad="38100" dist="38100" dir="2700000" algn="tl">
                    <a:srgbClr val="000000">
                      <a:alpha val="43137"/>
                    </a:srgbClr>
                  </a:outerShdw>
                </a:effectLst>
                <a:latin typeface="Tekton Pro" pitchFamily="34" charset="0"/>
              </a:rPr>
              <a:t>¿Qué pasa si yo estoy sobre expuesto a los pesticidas?</a:t>
            </a:r>
            <a:endParaRPr lang="en-US" sz="3600" dirty="0">
              <a:solidFill>
                <a:schemeClr val="bg1"/>
              </a:solidFill>
              <a:effectLst>
                <a:outerShdw blurRad="38100" dist="38100" dir="2700000" algn="tl">
                  <a:srgbClr val="000000">
                    <a:alpha val="43137"/>
                  </a:srgbClr>
                </a:outerShdw>
              </a:effectLst>
              <a:latin typeface="Tekton Pro" pitchFamily="34" charset="0"/>
            </a:endParaRPr>
          </a:p>
        </p:txBody>
      </p:sp>
      <p:sp>
        <p:nvSpPr>
          <p:cNvPr id="6" name="TextBox 5"/>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227968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514612"/>
            <a:ext cx="6858000" cy="1323439"/>
          </a:xfrm>
          <a:prstGeom prst="rect">
            <a:avLst/>
          </a:prstGeom>
          <a:noFill/>
        </p:spPr>
        <p:txBody>
          <a:bodyPr wrap="square" lIns="91424" tIns="45718" rIns="91424" bIns="45718" rtlCol="0">
            <a:spAutoFit/>
          </a:bodyPr>
          <a:lstStyle/>
          <a:p>
            <a:pPr algn="ctr"/>
            <a:r>
              <a:rPr lang="en-US" sz="8000">
                <a:latin typeface="+mj-lt"/>
              </a:rPr>
              <a:t>[Icebreaker]</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CC98A64-33AE-47C2-853A-8DF5AB29815B}"/>
              </a:ext>
            </a:extLst>
          </p:cNvPr>
          <p:cNvSpPr txBox="1"/>
          <p:nvPr/>
        </p:nvSpPr>
        <p:spPr>
          <a:xfrm>
            <a:off x="0" y="5181600"/>
            <a:ext cx="6934200" cy="1200329"/>
          </a:xfrm>
          <a:prstGeom prst="rect">
            <a:avLst/>
          </a:prstGeom>
          <a:solidFill>
            <a:srgbClr val="FF9900"/>
          </a:solidFill>
        </p:spPr>
        <p:txBody>
          <a:bodyPr wrap="square">
            <a:spAutoFit/>
          </a:bodyPr>
          <a:lstStyle/>
          <a:p>
            <a:r>
              <a:rPr lang="es-ES" sz="1800" dirty="0">
                <a:solidFill>
                  <a:schemeClr val="bg1"/>
                </a:solidFill>
                <a:latin typeface="Calibri" panose="020F0502020204030204" pitchFamily="34" charset="0"/>
                <a:ea typeface="Calibri" panose="020F0502020204030204" pitchFamily="34" charset="0"/>
              </a:rPr>
              <a:t>La EPA ha aprobado este material para capacitar completamente a los trabajadores sobre la seguridad de los pesticidas de acuerdo con la WPS 2015 (40 CFR 170). El número de aprobación es EPA WPS Worker PST 00036</a:t>
            </a:r>
            <a:endParaRPr lang="en-US" sz="1800" dirty="0">
              <a:solidFill>
                <a:schemeClr val="bg1"/>
              </a:solidFill>
            </a:endParaRPr>
          </a:p>
        </p:txBody>
      </p:sp>
    </p:spTree>
    <p:extLst>
      <p:ext uri="{BB962C8B-B14F-4D97-AF65-F5344CB8AC3E}">
        <p14:creationId xmlns:p14="http://schemas.microsoft.com/office/powerpoint/2010/main" val="3957387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7154" y="2365277"/>
            <a:ext cx="2088079" cy="1261769"/>
          </a:xfrm>
          <a:prstGeom prst="ellipse">
            <a:avLst/>
          </a:prstGeom>
          <a:ln>
            <a:noFill/>
          </a:ln>
          <a:effectLst>
            <a:softEdge rad="112500"/>
          </a:effectLst>
        </p:spPr>
      </p:pic>
      <p:sp>
        <p:nvSpPr>
          <p:cNvPr id="8" name="TextBox 7"/>
          <p:cNvSpPr txBox="1"/>
          <p:nvPr/>
        </p:nvSpPr>
        <p:spPr>
          <a:xfrm>
            <a:off x="647920" y="349666"/>
            <a:ext cx="4724400" cy="1323435"/>
          </a:xfrm>
          <a:prstGeom prst="rect">
            <a:avLst/>
          </a:prstGeom>
          <a:noFill/>
        </p:spPr>
        <p:txBody>
          <a:bodyPr wrap="square" lIns="91424" tIns="45718" rIns="91424" bIns="45718" rtlCol="0">
            <a:spAutoFit/>
          </a:bodyPr>
          <a:lstStyle/>
          <a:p>
            <a:r>
              <a:rPr lang="en-US" sz="4000" dirty="0">
                <a:solidFill>
                  <a:srgbClr val="FFC000"/>
                </a:solidFill>
                <a:effectLst>
                  <a:outerShdw blurRad="38100" dist="38100" dir="2700000" algn="tl">
                    <a:srgbClr val="000000">
                      <a:alpha val="43137"/>
                    </a:srgbClr>
                  </a:outerShdw>
                </a:effectLst>
                <a:latin typeface="+mj-lt"/>
              </a:rPr>
              <a:t>Dentro de </a:t>
            </a:r>
            <a:r>
              <a:rPr lang="en-US" sz="4000" dirty="0" err="1">
                <a:solidFill>
                  <a:srgbClr val="FFC000"/>
                </a:solidFill>
                <a:effectLst>
                  <a:outerShdw blurRad="38100" dist="38100" dir="2700000" algn="tl">
                    <a:srgbClr val="000000">
                      <a:alpha val="43137"/>
                    </a:srgbClr>
                  </a:outerShdw>
                </a:effectLst>
                <a:latin typeface="+mj-lt"/>
              </a:rPr>
              <a:t>unas</a:t>
            </a:r>
            <a:r>
              <a:rPr lang="en-US" sz="4000" dirty="0">
                <a:solidFill>
                  <a:srgbClr val="FFC000"/>
                </a:solidFill>
                <a:effectLst>
                  <a:outerShdw blurRad="38100" dist="38100" dir="2700000" algn="tl">
                    <a:srgbClr val="000000">
                      <a:alpha val="43137"/>
                    </a:srgbClr>
                  </a:outerShdw>
                </a:effectLst>
                <a:latin typeface="+mj-lt"/>
              </a:rPr>
              <a:t> </a:t>
            </a:r>
            <a:r>
              <a:rPr lang="en-US" sz="4000" dirty="0" err="1">
                <a:solidFill>
                  <a:srgbClr val="FFC000"/>
                </a:solidFill>
                <a:effectLst>
                  <a:outerShdw blurRad="38100" dist="38100" dir="2700000" algn="tl">
                    <a:srgbClr val="000000">
                      <a:alpha val="43137"/>
                    </a:srgbClr>
                  </a:outerShdw>
                </a:effectLst>
                <a:latin typeface="+mj-lt"/>
              </a:rPr>
              <a:t>pocas</a:t>
            </a:r>
            <a:r>
              <a:rPr lang="en-US" sz="4000" dirty="0">
                <a:solidFill>
                  <a:srgbClr val="FFC000"/>
                </a:solidFill>
                <a:effectLst>
                  <a:outerShdw blurRad="38100" dist="38100" dir="2700000" algn="tl">
                    <a:srgbClr val="000000">
                      <a:alpha val="43137"/>
                    </a:srgbClr>
                  </a:outerShdw>
                </a:effectLst>
                <a:latin typeface="+mj-lt"/>
              </a:rPr>
              <a:t> horas…</a:t>
            </a:r>
          </a:p>
        </p:txBody>
      </p:sp>
      <p:sp>
        <p:nvSpPr>
          <p:cNvPr id="15" name="Freeform 14"/>
          <p:cNvSpPr/>
          <p:nvPr/>
        </p:nvSpPr>
        <p:spPr>
          <a:xfrm>
            <a:off x="1652820" y="377695"/>
            <a:ext cx="8893271" cy="6465066"/>
          </a:xfrm>
          <a:custGeom>
            <a:avLst/>
            <a:gdLst>
              <a:gd name="connsiteX0" fmla="*/ 487088 w 9063821"/>
              <a:gd name="connsiteY0" fmla="*/ 6040371 h 6040371"/>
              <a:gd name="connsiteX1" fmla="*/ 258488 w 9063821"/>
              <a:gd name="connsiteY1" fmla="*/ 2958504 h 6040371"/>
              <a:gd name="connsiteX2" fmla="*/ 3636688 w 9063821"/>
              <a:gd name="connsiteY2" fmla="*/ 4380904 h 6040371"/>
              <a:gd name="connsiteX3" fmla="*/ 4940554 w 9063821"/>
              <a:gd name="connsiteY3" fmla="*/ 1315971 h 6040371"/>
              <a:gd name="connsiteX4" fmla="*/ 6430688 w 9063821"/>
              <a:gd name="connsiteY4" fmla="*/ 3638 h 6040371"/>
              <a:gd name="connsiteX5" fmla="*/ 8081688 w 9063821"/>
              <a:gd name="connsiteY5" fmla="*/ 1663104 h 6040371"/>
              <a:gd name="connsiteX6" fmla="*/ 7895421 w 9063821"/>
              <a:gd name="connsiteY6" fmla="*/ 4651838 h 6040371"/>
              <a:gd name="connsiteX7" fmla="*/ 9063821 w 9063821"/>
              <a:gd name="connsiteY7" fmla="*/ 5760971 h 6040371"/>
              <a:gd name="connsiteX8" fmla="*/ 9063821 w 9063821"/>
              <a:gd name="connsiteY8" fmla="*/ 5760971 h 6040371"/>
              <a:gd name="connsiteX9" fmla="*/ 8945288 w 9063821"/>
              <a:gd name="connsiteY9" fmla="*/ 5710171 h 6040371"/>
              <a:gd name="connsiteX0" fmla="*/ 487088 w 9063821"/>
              <a:gd name="connsiteY0" fmla="*/ 5720873 h 5720873"/>
              <a:gd name="connsiteX1" fmla="*/ 258488 w 9063821"/>
              <a:gd name="connsiteY1" fmla="*/ 2639006 h 5720873"/>
              <a:gd name="connsiteX2" fmla="*/ 3636688 w 9063821"/>
              <a:gd name="connsiteY2" fmla="*/ 4061406 h 5720873"/>
              <a:gd name="connsiteX3" fmla="*/ 4940554 w 9063821"/>
              <a:gd name="connsiteY3" fmla="*/ 996473 h 5720873"/>
              <a:gd name="connsiteX4" fmla="*/ 6439154 w 9063821"/>
              <a:gd name="connsiteY4" fmla="*/ 5873 h 5720873"/>
              <a:gd name="connsiteX5" fmla="*/ 8081688 w 9063821"/>
              <a:gd name="connsiteY5" fmla="*/ 1343606 h 5720873"/>
              <a:gd name="connsiteX6" fmla="*/ 7895421 w 9063821"/>
              <a:gd name="connsiteY6" fmla="*/ 4332340 h 5720873"/>
              <a:gd name="connsiteX7" fmla="*/ 9063821 w 9063821"/>
              <a:gd name="connsiteY7" fmla="*/ 5441473 h 5720873"/>
              <a:gd name="connsiteX8" fmla="*/ 9063821 w 9063821"/>
              <a:gd name="connsiteY8" fmla="*/ 5441473 h 5720873"/>
              <a:gd name="connsiteX9" fmla="*/ 8945288 w 9063821"/>
              <a:gd name="connsiteY9" fmla="*/ 5390673 h 5720873"/>
              <a:gd name="connsiteX0" fmla="*/ 487088 w 9063821"/>
              <a:gd name="connsiteY0" fmla="*/ 5718898 h 5718898"/>
              <a:gd name="connsiteX1" fmla="*/ 258488 w 9063821"/>
              <a:gd name="connsiteY1" fmla="*/ 2637031 h 5718898"/>
              <a:gd name="connsiteX2" fmla="*/ 3636688 w 9063821"/>
              <a:gd name="connsiteY2" fmla="*/ 4059431 h 5718898"/>
              <a:gd name="connsiteX3" fmla="*/ 4669621 w 9063821"/>
              <a:gd name="connsiteY3" fmla="*/ 2704765 h 5718898"/>
              <a:gd name="connsiteX4" fmla="*/ 4940554 w 9063821"/>
              <a:gd name="connsiteY4" fmla="*/ 994498 h 5718898"/>
              <a:gd name="connsiteX5" fmla="*/ 6439154 w 9063821"/>
              <a:gd name="connsiteY5" fmla="*/ 3898 h 5718898"/>
              <a:gd name="connsiteX6" fmla="*/ 8081688 w 9063821"/>
              <a:gd name="connsiteY6" fmla="*/ 1341631 h 5718898"/>
              <a:gd name="connsiteX7" fmla="*/ 7895421 w 9063821"/>
              <a:gd name="connsiteY7" fmla="*/ 4330365 h 5718898"/>
              <a:gd name="connsiteX8" fmla="*/ 9063821 w 9063821"/>
              <a:gd name="connsiteY8" fmla="*/ 5439498 h 5718898"/>
              <a:gd name="connsiteX9" fmla="*/ 9063821 w 9063821"/>
              <a:gd name="connsiteY9" fmla="*/ 5439498 h 5718898"/>
              <a:gd name="connsiteX10" fmla="*/ 8945288 w 9063821"/>
              <a:gd name="connsiteY10" fmla="*/ 5388698 h 5718898"/>
              <a:gd name="connsiteX0" fmla="*/ 487088 w 9063821"/>
              <a:gd name="connsiteY0" fmla="*/ 5718063 h 5718063"/>
              <a:gd name="connsiteX1" fmla="*/ 258488 w 9063821"/>
              <a:gd name="connsiteY1" fmla="*/ 2636196 h 5718063"/>
              <a:gd name="connsiteX2" fmla="*/ 3636688 w 9063821"/>
              <a:gd name="connsiteY2" fmla="*/ 4058596 h 5718063"/>
              <a:gd name="connsiteX3" fmla="*/ 4669621 w 9063821"/>
              <a:gd name="connsiteY3" fmla="*/ 2703930 h 5718063"/>
              <a:gd name="connsiteX4" fmla="*/ 4991354 w 9063821"/>
              <a:gd name="connsiteY4" fmla="*/ 1027530 h 5718063"/>
              <a:gd name="connsiteX5" fmla="*/ 6439154 w 9063821"/>
              <a:gd name="connsiteY5" fmla="*/ 3063 h 5718063"/>
              <a:gd name="connsiteX6" fmla="*/ 8081688 w 9063821"/>
              <a:gd name="connsiteY6" fmla="*/ 1340796 h 5718063"/>
              <a:gd name="connsiteX7" fmla="*/ 7895421 w 9063821"/>
              <a:gd name="connsiteY7" fmla="*/ 4329530 h 5718063"/>
              <a:gd name="connsiteX8" fmla="*/ 9063821 w 9063821"/>
              <a:gd name="connsiteY8" fmla="*/ 5438663 h 5718063"/>
              <a:gd name="connsiteX9" fmla="*/ 9063821 w 9063821"/>
              <a:gd name="connsiteY9" fmla="*/ 5438663 h 5718063"/>
              <a:gd name="connsiteX10" fmla="*/ 8945288 w 9063821"/>
              <a:gd name="connsiteY10" fmla="*/ 5387863 h 5718063"/>
              <a:gd name="connsiteX0" fmla="*/ 487088 w 9063821"/>
              <a:gd name="connsiteY0" fmla="*/ 5718243 h 5718243"/>
              <a:gd name="connsiteX1" fmla="*/ 258488 w 9063821"/>
              <a:gd name="connsiteY1" fmla="*/ 2636376 h 5718243"/>
              <a:gd name="connsiteX2" fmla="*/ 3636688 w 9063821"/>
              <a:gd name="connsiteY2" fmla="*/ 4058776 h 5718243"/>
              <a:gd name="connsiteX3" fmla="*/ 4830487 w 9063821"/>
              <a:gd name="connsiteY3" fmla="*/ 2932710 h 5718243"/>
              <a:gd name="connsiteX4" fmla="*/ 4991354 w 9063821"/>
              <a:gd name="connsiteY4" fmla="*/ 1027710 h 5718243"/>
              <a:gd name="connsiteX5" fmla="*/ 6439154 w 9063821"/>
              <a:gd name="connsiteY5" fmla="*/ 3243 h 5718243"/>
              <a:gd name="connsiteX6" fmla="*/ 8081688 w 9063821"/>
              <a:gd name="connsiteY6" fmla="*/ 1340976 h 5718243"/>
              <a:gd name="connsiteX7" fmla="*/ 7895421 w 9063821"/>
              <a:gd name="connsiteY7" fmla="*/ 4329710 h 5718243"/>
              <a:gd name="connsiteX8" fmla="*/ 9063821 w 9063821"/>
              <a:gd name="connsiteY8" fmla="*/ 5438843 h 5718243"/>
              <a:gd name="connsiteX9" fmla="*/ 9063821 w 9063821"/>
              <a:gd name="connsiteY9" fmla="*/ 5438843 h 5718243"/>
              <a:gd name="connsiteX10" fmla="*/ 8945288 w 9063821"/>
              <a:gd name="connsiteY10" fmla="*/ 5388043 h 5718243"/>
              <a:gd name="connsiteX0" fmla="*/ 295851 w 8872584"/>
              <a:gd name="connsiteY0" fmla="*/ 5718243 h 5718243"/>
              <a:gd name="connsiteX1" fmla="*/ 380518 w 8872584"/>
              <a:gd name="connsiteY1" fmla="*/ 3110510 h 5718243"/>
              <a:gd name="connsiteX2" fmla="*/ 3445451 w 8872584"/>
              <a:gd name="connsiteY2" fmla="*/ 4058776 h 5718243"/>
              <a:gd name="connsiteX3" fmla="*/ 4639250 w 8872584"/>
              <a:gd name="connsiteY3" fmla="*/ 2932710 h 5718243"/>
              <a:gd name="connsiteX4" fmla="*/ 4800117 w 8872584"/>
              <a:gd name="connsiteY4" fmla="*/ 1027710 h 5718243"/>
              <a:gd name="connsiteX5" fmla="*/ 6247917 w 8872584"/>
              <a:gd name="connsiteY5" fmla="*/ 3243 h 5718243"/>
              <a:gd name="connsiteX6" fmla="*/ 7890451 w 8872584"/>
              <a:gd name="connsiteY6" fmla="*/ 1340976 h 5718243"/>
              <a:gd name="connsiteX7" fmla="*/ 7704184 w 8872584"/>
              <a:gd name="connsiteY7" fmla="*/ 4329710 h 5718243"/>
              <a:gd name="connsiteX8" fmla="*/ 8872584 w 8872584"/>
              <a:gd name="connsiteY8" fmla="*/ 5438843 h 5718243"/>
              <a:gd name="connsiteX9" fmla="*/ 8872584 w 8872584"/>
              <a:gd name="connsiteY9" fmla="*/ 5438843 h 5718243"/>
              <a:gd name="connsiteX10" fmla="*/ 8754051 w 8872584"/>
              <a:gd name="connsiteY10" fmla="*/ 5388043 h 5718243"/>
              <a:gd name="connsiteX0" fmla="*/ 206554 w 8783287"/>
              <a:gd name="connsiteY0" fmla="*/ 5718243 h 5718243"/>
              <a:gd name="connsiteX1" fmla="*/ 291221 w 8783287"/>
              <a:gd name="connsiteY1" fmla="*/ 3110510 h 5718243"/>
              <a:gd name="connsiteX2" fmla="*/ 1739019 w 8783287"/>
              <a:gd name="connsiteY2" fmla="*/ 3237509 h 5718243"/>
              <a:gd name="connsiteX3" fmla="*/ 3356154 w 8783287"/>
              <a:gd name="connsiteY3" fmla="*/ 4058776 h 5718243"/>
              <a:gd name="connsiteX4" fmla="*/ 4549953 w 8783287"/>
              <a:gd name="connsiteY4" fmla="*/ 2932710 h 5718243"/>
              <a:gd name="connsiteX5" fmla="*/ 4710820 w 8783287"/>
              <a:gd name="connsiteY5" fmla="*/ 1027710 h 5718243"/>
              <a:gd name="connsiteX6" fmla="*/ 6158620 w 8783287"/>
              <a:gd name="connsiteY6" fmla="*/ 3243 h 5718243"/>
              <a:gd name="connsiteX7" fmla="*/ 7801154 w 8783287"/>
              <a:gd name="connsiteY7" fmla="*/ 1340976 h 5718243"/>
              <a:gd name="connsiteX8" fmla="*/ 7614887 w 8783287"/>
              <a:gd name="connsiteY8" fmla="*/ 4329710 h 5718243"/>
              <a:gd name="connsiteX9" fmla="*/ 8783287 w 8783287"/>
              <a:gd name="connsiteY9" fmla="*/ 5438843 h 5718243"/>
              <a:gd name="connsiteX10" fmla="*/ 8783287 w 8783287"/>
              <a:gd name="connsiteY10" fmla="*/ 5438843 h 5718243"/>
              <a:gd name="connsiteX11" fmla="*/ 8664754 w 8783287"/>
              <a:gd name="connsiteY11" fmla="*/ 5388043 h 5718243"/>
              <a:gd name="connsiteX0" fmla="*/ 215594 w 8792327"/>
              <a:gd name="connsiteY0" fmla="*/ 5718243 h 5718243"/>
              <a:gd name="connsiteX1" fmla="*/ 274861 w 8792327"/>
              <a:gd name="connsiteY1" fmla="*/ 3296777 h 5718243"/>
              <a:gd name="connsiteX2" fmla="*/ 1748059 w 8792327"/>
              <a:gd name="connsiteY2" fmla="*/ 3237509 h 5718243"/>
              <a:gd name="connsiteX3" fmla="*/ 3365194 w 8792327"/>
              <a:gd name="connsiteY3" fmla="*/ 4058776 h 5718243"/>
              <a:gd name="connsiteX4" fmla="*/ 4558993 w 8792327"/>
              <a:gd name="connsiteY4" fmla="*/ 2932710 h 5718243"/>
              <a:gd name="connsiteX5" fmla="*/ 4719860 w 8792327"/>
              <a:gd name="connsiteY5" fmla="*/ 1027710 h 5718243"/>
              <a:gd name="connsiteX6" fmla="*/ 6167660 w 8792327"/>
              <a:gd name="connsiteY6" fmla="*/ 3243 h 5718243"/>
              <a:gd name="connsiteX7" fmla="*/ 7810194 w 8792327"/>
              <a:gd name="connsiteY7" fmla="*/ 1340976 h 5718243"/>
              <a:gd name="connsiteX8" fmla="*/ 7623927 w 8792327"/>
              <a:gd name="connsiteY8" fmla="*/ 4329710 h 5718243"/>
              <a:gd name="connsiteX9" fmla="*/ 8792327 w 8792327"/>
              <a:gd name="connsiteY9" fmla="*/ 5438843 h 5718243"/>
              <a:gd name="connsiteX10" fmla="*/ 8792327 w 8792327"/>
              <a:gd name="connsiteY10" fmla="*/ 5438843 h 5718243"/>
              <a:gd name="connsiteX11" fmla="*/ 8673794 w 8792327"/>
              <a:gd name="connsiteY11" fmla="*/ 5388043 h 5718243"/>
              <a:gd name="connsiteX0" fmla="*/ 215594 w 8792327"/>
              <a:gd name="connsiteY0" fmla="*/ 5650826 h 5650826"/>
              <a:gd name="connsiteX1" fmla="*/ 274861 w 8792327"/>
              <a:gd name="connsiteY1" fmla="*/ 3229360 h 5650826"/>
              <a:gd name="connsiteX2" fmla="*/ 1748059 w 8792327"/>
              <a:gd name="connsiteY2" fmla="*/ 3170092 h 5650826"/>
              <a:gd name="connsiteX3" fmla="*/ 3365194 w 8792327"/>
              <a:gd name="connsiteY3" fmla="*/ 3991359 h 5650826"/>
              <a:gd name="connsiteX4" fmla="*/ 4558993 w 8792327"/>
              <a:gd name="connsiteY4" fmla="*/ 2865293 h 5650826"/>
              <a:gd name="connsiteX5" fmla="*/ 4719860 w 8792327"/>
              <a:gd name="connsiteY5" fmla="*/ 960293 h 5650826"/>
              <a:gd name="connsiteX6" fmla="*/ 6159193 w 8792327"/>
              <a:gd name="connsiteY6" fmla="*/ 3559 h 5650826"/>
              <a:gd name="connsiteX7" fmla="*/ 7810194 w 8792327"/>
              <a:gd name="connsiteY7" fmla="*/ 1273559 h 5650826"/>
              <a:gd name="connsiteX8" fmla="*/ 7623927 w 8792327"/>
              <a:gd name="connsiteY8" fmla="*/ 4262293 h 5650826"/>
              <a:gd name="connsiteX9" fmla="*/ 8792327 w 8792327"/>
              <a:gd name="connsiteY9" fmla="*/ 5371426 h 5650826"/>
              <a:gd name="connsiteX10" fmla="*/ 8792327 w 8792327"/>
              <a:gd name="connsiteY10" fmla="*/ 5371426 h 5650826"/>
              <a:gd name="connsiteX11" fmla="*/ 8673794 w 8792327"/>
              <a:gd name="connsiteY11" fmla="*/ 5320626 h 5650826"/>
              <a:gd name="connsiteX0" fmla="*/ 212513 w 8789246"/>
              <a:gd name="connsiteY0" fmla="*/ 5650826 h 5650826"/>
              <a:gd name="connsiteX1" fmla="*/ 280247 w 8789246"/>
              <a:gd name="connsiteY1" fmla="*/ 3322493 h 5650826"/>
              <a:gd name="connsiteX2" fmla="*/ 1744978 w 8789246"/>
              <a:gd name="connsiteY2" fmla="*/ 3170092 h 5650826"/>
              <a:gd name="connsiteX3" fmla="*/ 3362113 w 8789246"/>
              <a:gd name="connsiteY3" fmla="*/ 3991359 h 5650826"/>
              <a:gd name="connsiteX4" fmla="*/ 4555912 w 8789246"/>
              <a:gd name="connsiteY4" fmla="*/ 2865293 h 5650826"/>
              <a:gd name="connsiteX5" fmla="*/ 4716779 w 8789246"/>
              <a:gd name="connsiteY5" fmla="*/ 960293 h 5650826"/>
              <a:gd name="connsiteX6" fmla="*/ 6156112 w 8789246"/>
              <a:gd name="connsiteY6" fmla="*/ 3559 h 5650826"/>
              <a:gd name="connsiteX7" fmla="*/ 7807113 w 8789246"/>
              <a:gd name="connsiteY7" fmla="*/ 1273559 h 5650826"/>
              <a:gd name="connsiteX8" fmla="*/ 7620846 w 8789246"/>
              <a:gd name="connsiteY8" fmla="*/ 4262293 h 5650826"/>
              <a:gd name="connsiteX9" fmla="*/ 8789246 w 8789246"/>
              <a:gd name="connsiteY9" fmla="*/ 5371426 h 5650826"/>
              <a:gd name="connsiteX10" fmla="*/ 8789246 w 8789246"/>
              <a:gd name="connsiteY10" fmla="*/ 5371426 h 5650826"/>
              <a:gd name="connsiteX11" fmla="*/ 8670713 w 8789246"/>
              <a:gd name="connsiteY11" fmla="*/ 5320626 h 5650826"/>
              <a:gd name="connsiteX0" fmla="*/ 212513 w 8789246"/>
              <a:gd name="connsiteY0" fmla="*/ 5650826 h 5650826"/>
              <a:gd name="connsiteX1" fmla="*/ 280247 w 8789246"/>
              <a:gd name="connsiteY1" fmla="*/ 3322493 h 5650826"/>
              <a:gd name="connsiteX2" fmla="*/ 1744978 w 8789246"/>
              <a:gd name="connsiteY2" fmla="*/ 3170092 h 5650826"/>
              <a:gd name="connsiteX3" fmla="*/ 3370579 w 8789246"/>
              <a:gd name="connsiteY3" fmla="*/ 3855892 h 5650826"/>
              <a:gd name="connsiteX4" fmla="*/ 4555912 w 8789246"/>
              <a:gd name="connsiteY4" fmla="*/ 2865293 h 5650826"/>
              <a:gd name="connsiteX5" fmla="*/ 4716779 w 8789246"/>
              <a:gd name="connsiteY5" fmla="*/ 960293 h 5650826"/>
              <a:gd name="connsiteX6" fmla="*/ 6156112 w 8789246"/>
              <a:gd name="connsiteY6" fmla="*/ 3559 h 5650826"/>
              <a:gd name="connsiteX7" fmla="*/ 7807113 w 8789246"/>
              <a:gd name="connsiteY7" fmla="*/ 1273559 h 5650826"/>
              <a:gd name="connsiteX8" fmla="*/ 7620846 w 8789246"/>
              <a:gd name="connsiteY8" fmla="*/ 4262293 h 5650826"/>
              <a:gd name="connsiteX9" fmla="*/ 8789246 w 8789246"/>
              <a:gd name="connsiteY9" fmla="*/ 5371426 h 5650826"/>
              <a:gd name="connsiteX10" fmla="*/ 8789246 w 8789246"/>
              <a:gd name="connsiteY10" fmla="*/ 5371426 h 5650826"/>
              <a:gd name="connsiteX11" fmla="*/ 8670713 w 8789246"/>
              <a:gd name="connsiteY11" fmla="*/ 5320626 h 5650826"/>
              <a:gd name="connsiteX0" fmla="*/ 212513 w 8789246"/>
              <a:gd name="connsiteY0" fmla="*/ 5655131 h 5655131"/>
              <a:gd name="connsiteX1" fmla="*/ 280247 w 8789246"/>
              <a:gd name="connsiteY1" fmla="*/ 3326798 h 5655131"/>
              <a:gd name="connsiteX2" fmla="*/ 1744978 w 8789246"/>
              <a:gd name="connsiteY2" fmla="*/ 3174397 h 5655131"/>
              <a:gd name="connsiteX3" fmla="*/ 3370579 w 8789246"/>
              <a:gd name="connsiteY3" fmla="*/ 3860197 h 5655131"/>
              <a:gd name="connsiteX4" fmla="*/ 4555912 w 8789246"/>
              <a:gd name="connsiteY4" fmla="*/ 2869598 h 5655131"/>
              <a:gd name="connsiteX5" fmla="*/ 4843779 w 8789246"/>
              <a:gd name="connsiteY5" fmla="*/ 846065 h 5655131"/>
              <a:gd name="connsiteX6" fmla="*/ 6156112 w 8789246"/>
              <a:gd name="connsiteY6" fmla="*/ 7864 h 5655131"/>
              <a:gd name="connsiteX7" fmla="*/ 7807113 w 8789246"/>
              <a:gd name="connsiteY7" fmla="*/ 1277864 h 5655131"/>
              <a:gd name="connsiteX8" fmla="*/ 7620846 w 8789246"/>
              <a:gd name="connsiteY8" fmla="*/ 4266598 h 5655131"/>
              <a:gd name="connsiteX9" fmla="*/ 8789246 w 8789246"/>
              <a:gd name="connsiteY9" fmla="*/ 5375731 h 5655131"/>
              <a:gd name="connsiteX10" fmla="*/ 8789246 w 8789246"/>
              <a:gd name="connsiteY10" fmla="*/ 5375731 h 5655131"/>
              <a:gd name="connsiteX11" fmla="*/ 8670713 w 8789246"/>
              <a:gd name="connsiteY11" fmla="*/ 5324931 h 5655131"/>
              <a:gd name="connsiteX0" fmla="*/ 182448 w 8869248"/>
              <a:gd name="connsiteY0" fmla="*/ 6264731 h 6264731"/>
              <a:gd name="connsiteX1" fmla="*/ 360249 w 8869248"/>
              <a:gd name="connsiteY1" fmla="*/ 3326798 h 6264731"/>
              <a:gd name="connsiteX2" fmla="*/ 1824980 w 8869248"/>
              <a:gd name="connsiteY2" fmla="*/ 3174397 h 6264731"/>
              <a:gd name="connsiteX3" fmla="*/ 3450581 w 8869248"/>
              <a:gd name="connsiteY3" fmla="*/ 3860197 h 6264731"/>
              <a:gd name="connsiteX4" fmla="*/ 4635914 w 8869248"/>
              <a:gd name="connsiteY4" fmla="*/ 2869598 h 6264731"/>
              <a:gd name="connsiteX5" fmla="*/ 4923781 w 8869248"/>
              <a:gd name="connsiteY5" fmla="*/ 846065 h 6264731"/>
              <a:gd name="connsiteX6" fmla="*/ 6236114 w 8869248"/>
              <a:gd name="connsiteY6" fmla="*/ 7864 h 6264731"/>
              <a:gd name="connsiteX7" fmla="*/ 7887115 w 8869248"/>
              <a:gd name="connsiteY7" fmla="*/ 1277864 h 6264731"/>
              <a:gd name="connsiteX8" fmla="*/ 7700848 w 8869248"/>
              <a:gd name="connsiteY8" fmla="*/ 4266598 h 6264731"/>
              <a:gd name="connsiteX9" fmla="*/ 8869248 w 8869248"/>
              <a:gd name="connsiteY9" fmla="*/ 5375731 h 6264731"/>
              <a:gd name="connsiteX10" fmla="*/ 8869248 w 8869248"/>
              <a:gd name="connsiteY10" fmla="*/ 5375731 h 6264731"/>
              <a:gd name="connsiteX11" fmla="*/ 8750715 w 8869248"/>
              <a:gd name="connsiteY11" fmla="*/ 5324931 h 6264731"/>
              <a:gd name="connsiteX0" fmla="*/ 182448 w 8869248"/>
              <a:gd name="connsiteY0" fmla="*/ 6222989 h 6222989"/>
              <a:gd name="connsiteX1" fmla="*/ 360249 w 8869248"/>
              <a:gd name="connsiteY1" fmla="*/ 3285056 h 6222989"/>
              <a:gd name="connsiteX2" fmla="*/ 1824980 w 8869248"/>
              <a:gd name="connsiteY2" fmla="*/ 3132655 h 6222989"/>
              <a:gd name="connsiteX3" fmla="*/ 3450581 w 8869248"/>
              <a:gd name="connsiteY3" fmla="*/ 3818455 h 6222989"/>
              <a:gd name="connsiteX4" fmla="*/ 4635914 w 8869248"/>
              <a:gd name="connsiteY4" fmla="*/ 2827856 h 6222989"/>
              <a:gd name="connsiteX5" fmla="*/ 4923781 w 8869248"/>
              <a:gd name="connsiteY5" fmla="*/ 804323 h 6222989"/>
              <a:gd name="connsiteX6" fmla="*/ 6253047 w 8869248"/>
              <a:gd name="connsiteY6" fmla="*/ 8455 h 6222989"/>
              <a:gd name="connsiteX7" fmla="*/ 7887115 w 8869248"/>
              <a:gd name="connsiteY7" fmla="*/ 1236122 h 6222989"/>
              <a:gd name="connsiteX8" fmla="*/ 7700848 w 8869248"/>
              <a:gd name="connsiteY8" fmla="*/ 4224856 h 6222989"/>
              <a:gd name="connsiteX9" fmla="*/ 8869248 w 8869248"/>
              <a:gd name="connsiteY9" fmla="*/ 5333989 h 6222989"/>
              <a:gd name="connsiteX10" fmla="*/ 8869248 w 8869248"/>
              <a:gd name="connsiteY10" fmla="*/ 5333989 h 6222989"/>
              <a:gd name="connsiteX11" fmla="*/ 8750715 w 8869248"/>
              <a:gd name="connsiteY11" fmla="*/ 5283189 h 6222989"/>
              <a:gd name="connsiteX0" fmla="*/ 194908 w 8881708"/>
              <a:gd name="connsiteY0" fmla="*/ 6222989 h 6222989"/>
              <a:gd name="connsiteX1" fmla="*/ 330375 w 8881708"/>
              <a:gd name="connsiteY1" fmla="*/ 3412056 h 6222989"/>
              <a:gd name="connsiteX2" fmla="*/ 1837440 w 8881708"/>
              <a:gd name="connsiteY2" fmla="*/ 3132655 h 6222989"/>
              <a:gd name="connsiteX3" fmla="*/ 3463041 w 8881708"/>
              <a:gd name="connsiteY3" fmla="*/ 3818455 h 6222989"/>
              <a:gd name="connsiteX4" fmla="*/ 4648374 w 8881708"/>
              <a:gd name="connsiteY4" fmla="*/ 2827856 h 6222989"/>
              <a:gd name="connsiteX5" fmla="*/ 4936241 w 8881708"/>
              <a:gd name="connsiteY5" fmla="*/ 804323 h 6222989"/>
              <a:gd name="connsiteX6" fmla="*/ 6265507 w 8881708"/>
              <a:gd name="connsiteY6" fmla="*/ 8455 h 6222989"/>
              <a:gd name="connsiteX7" fmla="*/ 7899575 w 8881708"/>
              <a:gd name="connsiteY7" fmla="*/ 1236122 h 6222989"/>
              <a:gd name="connsiteX8" fmla="*/ 7713308 w 8881708"/>
              <a:gd name="connsiteY8" fmla="*/ 4224856 h 6222989"/>
              <a:gd name="connsiteX9" fmla="*/ 8881708 w 8881708"/>
              <a:gd name="connsiteY9" fmla="*/ 5333989 h 6222989"/>
              <a:gd name="connsiteX10" fmla="*/ 8881708 w 8881708"/>
              <a:gd name="connsiteY10" fmla="*/ 5333989 h 6222989"/>
              <a:gd name="connsiteX11" fmla="*/ 8763175 w 8881708"/>
              <a:gd name="connsiteY11" fmla="*/ 5283189 h 6222989"/>
              <a:gd name="connsiteX0" fmla="*/ 203076 w 8889876"/>
              <a:gd name="connsiteY0" fmla="*/ 6222989 h 6222989"/>
              <a:gd name="connsiteX1" fmla="*/ 313143 w 8889876"/>
              <a:gd name="connsiteY1" fmla="*/ 3539056 h 6222989"/>
              <a:gd name="connsiteX2" fmla="*/ 1845608 w 8889876"/>
              <a:gd name="connsiteY2" fmla="*/ 3132655 h 6222989"/>
              <a:gd name="connsiteX3" fmla="*/ 3471209 w 8889876"/>
              <a:gd name="connsiteY3" fmla="*/ 3818455 h 6222989"/>
              <a:gd name="connsiteX4" fmla="*/ 4656542 w 8889876"/>
              <a:gd name="connsiteY4" fmla="*/ 2827856 h 6222989"/>
              <a:gd name="connsiteX5" fmla="*/ 4944409 w 8889876"/>
              <a:gd name="connsiteY5" fmla="*/ 804323 h 6222989"/>
              <a:gd name="connsiteX6" fmla="*/ 6273675 w 8889876"/>
              <a:gd name="connsiteY6" fmla="*/ 8455 h 6222989"/>
              <a:gd name="connsiteX7" fmla="*/ 7907743 w 8889876"/>
              <a:gd name="connsiteY7" fmla="*/ 1236122 h 6222989"/>
              <a:gd name="connsiteX8" fmla="*/ 7721476 w 8889876"/>
              <a:gd name="connsiteY8" fmla="*/ 4224856 h 6222989"/>
              <a:gd name="connsiteX9" fmla="*/ 8889876 w 8889876"/>
              <a:gd name="connsiteY9" fmla="*/ 5333989 h 6222989"/>
              <a:gd name="connsiteX10" fmla="*/ 8889876 w 8889876"/>
              <a:gd name="connsiteY10" fmla="*/ 5333989 h 6222989"/>
              <a:gd name="connsiteX11" fmla="*/ 8771343 w 8889876"/>
              <a:gd name="connsiteY11" fmla="*/ 5283189 h 6222989"/>
              <a:gd name="connsiteX0" fmla="*/ 203076 w 8889876"/>
              <a:gd name="connsiteY0" fmla="*/ 6222989 h 6222989"/>
              <a:gd name="connsiteX1" fmla="*/ 313143 w 8889876"/>
              <a:gd name="connsiteY1" fmla="*/ 3539056 h 6222989"/>
              <a:gd name="connsiteX2" fmla="*/ 1845608 w 8889876"/>
              <a:gd name="connsiteY2" fmla="*/ 3132655 h 6222989"/>
              <a:gd name="connsiteX3" fmla="*/ 3462742 w 8889876"/>
              <a:gd name="connsiteY3" fmla="*/ 3767655 h 6222989"/>
              <a:gd name="connsiteX4" fmla="*/ 4656542 w 8889876"/>
              <a:gd name="connsiteY4" fmla="*/ 2827856 h 6222989"/>
              <a:gd name="connsiteX5" fmla="*/ 4944409 w 8889876"/>
              <a:gd name="connsiteY5" fmla="*/ 804323 h 6222989"/>
              <a:gd name="connsiteX6" fmla="*/ 6273675 w 8889876"/>
              <a:gd name="connsiteY6" fmla="*/ 8455 h 6222989"/>
              <a:gd name="connsiteX7" fmla="*/ 7907743 w 8889876"/>
              <a:gd name="connsiteY7" fmla="*/ 1236122 h 6222989"/>
              <a:gd name="connsiteX8" fmla="*/ 7721476 w 8889876"/>
              <a:gd name="connsiteY8" fmla="*/ 4224856 h 6222989"/>
              <a:gd name="connsiteX9" fmla="*/ 8889876 w 8889876"/>
              <a:gd name="connsiteY9" fmla="*/ 5333989 h 6222989"/>
              <a:gd name="connsiteX10" fmla="*/ 8889876 w 8889876"/>
              <a:gd name="connsiteY10" fmla="*/ 5333989 h 6222989"/>
              <a:gd name="connsiteX11" fmla="*/ 8771343 w 8889876"/>
              <a:gd name="connsiteY11" fmla="*/ 5283189 h 6222989"/>
              <a:gd name="connsiteX0" fmla="*/ 203076 w 8889876"/>
              <a:gd name="connsiteY0" fmla="*/ 6224373 h 6224373"/>
              <a:gd name="connsiteX1" fmla="*/ 313143 w 8889876"/>
              <a:gd name="connsiteY1" fmla="*/ 3540440 h 6224373"/>
              <a:gd name="connsiteX2" fmla="*/ 1845608 w 8889876"/>
              <a:gd name="connsiteY2" fmla="*/ 3134039 h 6224373"/>
              <a:gd name="connsiteX3" fmla="*/ 3462742 w 8889876"/>
              <a:gd name="connsiteY3" fmla="*/ 3769039 h 6224373"/>
              <a:gd name="connsiteX4" fmla="*/ 4656542 w 8889876"/>
              <a:gd name="connsiteY4" fmla="*/ 2829240 h 6224373"/>
              <a:gd name="connsiteX5" fmla="*/ 5012142 w 8889876"/>
              <a:gd name="connsiteY5" fmla="*/ 780307 h 6224373"/>
              <a:gd name="connsiteX6" fmla="*/ 6273675 w 8889876"/>
              <a:gd name="connsiteY6" fmla="*/ 9839 h 6224373"/>
              <a:gd name="connsiteX7" fmla="*/ 7907743 w 8889876"/>
              <a:gd name="connsiteY7" fmla="*/ 1237506 h 6224373"/>
              <a:gd name="connsiteX8" fmla="*/ 7721476 w 8889876"/>
              <a:gd name="connsiteY8" fmla="*/ 4226240 h 6224373"/>
              <a:gd name="connsiteX9" fmla="*/ 8889876 w 8889876"/>
              <a:gd name="connsiteY9" fmla="*/ 5335373 h 6224373"/>
              <a:gd name="connsiteX10" fmla="*/ 8889876 w 8889876"/>
              <a:gd name="connsiteY10" fmla="*/ 5335373 h 6224373"/>
              <a:gd name="connsiteX11" fmla="*/ 8771343 w 8889876"/>
              <a:gd name="connsiteY11" fmla="*/ 5284573 h 6224373"/>
              <a:gd name="connsiteX0" fmla="*/ 286915 w 8973715"/>
              <a:gd name="connsiteY0" fmla="*/ 6224373 h 6224373"/>
              <a:gd name="connsiteX1" fmla="*/ 202248 w 8973715"/>
              <a:gd name="connsiteY1" fmla="*/ 3523507 h 6224373"/>
              <a:gd name="connsiteX2" fmla="*/ 1929447 w 8973715"/>
              <a:gd name="connsiteY2" fmla="*/ 3134039 h 6224373"/>
              <a:gd name="connsiteX3" fmla="*/ 3546581 w 8973715"/>
              <a:gd name="connsiteY3" fmla="*/ 3769039 h 6224373"/>
              <a:gd name="connsiteX4" fmla="*/ 4740381 w 8973715"/>
              <a:gd name="connsiteY4" fmla="*/ 2829240 h 6224373"/>
              <a:gd name="connsiteX5" fmla="*/ 5095981 w 8973715"/>
              <a:gd name="connsiteY5" fmla="*/ 780307 h 6224373"/>
              <a:gd name="connsiteX6" fmla="*/ 6357514 w 8973715"/>
              <a:gd name="connsiteY6" fmla="*/ 9839 h 6224373"/>
              <a:gd name="connsiteX7" fmla="*/ 7991582 w 8973715"/>
              <a:gd name="connsiteY7" fmla="*/ 1237506 h 6224373"/>
              <a:gd name="connsiteX8" fmla="*/ 7805315 w 8973715"/>
              <a:gd name="connsiteY8" fmla="*/ 4226240 h 6224373"/>
              <a:gd name="connsiteX9" fmla="*/ 8973715 w 8973715"/>
              <a:gd name="connsiteY9" fmla="*/ 5335373 h 6224373"/>
              <a:gd name="connsiteX10" fmla="*/ 8973715 w 8973715"/>
              <a:gd name="connsiteY10" fmla="*/ 5335373 h 6224373"/>
              <a:gd name="connsiteX11" fmla="*/ 8855182 w 8973715"/>
              <a:gd name="connsiteY11" fmla="*/ 5284573 h 6224373"/>
              <a:gd name="connsiteX0" fmla="*/ 287470 w 8974270"/>
              <a:gd name="connsiteY0" fmla="*/ 6224373 h 6224373"/>
              <a:gd name="connsiteX1" fmla="*/ 202803 w 8974270"/>
              <a:gd name="connsiteY1" fmla="*/ 3523507 h 6224373"/>
              <a:gd name="connsiteX2" fmla="*/ 1938468 w 8974270"/>
              <a:gd name="connsiteY2" fmla="*/ 3007039 h 6224373"/>
              <a:gd name="connsiteX3" fmla="*/ 3547136 w 8974270"/>
              <a:gd name="connsiteY3" fmla="*/ 3769039 h 6224373"/>
              <a:gd name="connsiteX4" fmla="*/ 4740936 w 8974270"/>
              <a:gd name="connsiteY4" fmla="*/ 2829240 h 6224373"/>
              <a:gd name="connsiteX5" fmla="*/ 5096536 w 8974270"/>
              <a:gd name="connsiteY5" fmla="*/ 780307 h 6224373"/>
              <a:gd name="connsiteX6" fmla="*/ 6358069 w 8974270"/>
              <a:gd name="connsiteY6" fmla="*/ 9839 h 6224373"/>
              <a:gd name="connsiteX7" fmla="*/ 7992137 w 8974270"/>
              <a:gd name="connsiteY7" fmla="*/ 1237506 h 6224373"/>
              <a:gd name="connsiteX8" fmla="*/ 7805870 w 8974270"/>
              <a:gd name="connsiteY8" fmla="*/ 4226240 h 6224373"/>
              <a:gd name="connsiteX9" fmla="*/ 8974270 w 8974270"/>
              <a:gd name="connsiteY9" fmla="*/ 5335373 h 6224373"/>
              <a:gd name="connsiteX10" fmla="*/ 8974270 w 8974270"/>
              <a:gd name="connsiteY10" fmla="*/ 5335373 h 6224373"/>
              <a:gd name="connsiteX11" fmla="*/ 8855737 w 8974270"/>
              <a:gd name="connsiteY11" fmla="*/ 5284573 h 6224373"/>
              <a:gd name="connsiteX0" fmla="*/ 287470 w 8974270"/>
              <a:gd name="connsiteY0" fmla="*/ 6224373 h 6224373"/>
              <a:gd name="connsiteX1" fmla="*/ 202803 w 8974270"/>
              <a:gd name="connsiteY1" fmla="*/ 3523507 h 6224373"/>
              <a:gd name="connsiteX2" fmla="*/ 1938468 w 8974270"/>
              <a:gd name="connsiteY2" fmla="*/ 3007039 h 6224373"/>
              <a:gd name="connsiteX3" fmla="*/ 3555603 w 8974270"/>
              <a:gd name="connsiteY3" fmla="*/ 3667439 h 6224373"/>
              <a:gd name="connsiteX4" fmla="*/ 4740936 w 8974270"/>
              <a:gd name="connsiteY4" fmla="*/ 2829240 h 6224373"/>
              <a:gd name="connsiteX5" fmla="*/ 5096536 w 8974270"/>
              <a:gd name="connsiteY5" fmla="*/ 780307 h 6224373"/>
              <a:gd name="connsiteX6" fmla="*/ 6358069 w 8974270"/>
              <a:gd name="connsiteY6" fmla="*/ 9839 h 6224373"/>
              <a:gd name="connsiteX7" fmla="*/ 7992137 w 8974270"/>
              <a:gd name="connsiteY7" fmla="*/ 1237506 h 6224373"/>
              <a:gd name="connsiteX8" fmla="*/ 7805870 w 8974270"/>
              <a:gd name="connsiteY8" fmla="*/ 4226240 h 6224373"/>
              <a:gd name="connsiteX9" fmla="*/ 8974270 w 8974270"/>
              <a:gd name="connsiteY9" fmla="*/ 5335373 h 6224373"/>
              <a:gd name="connsiteX10" fmla="*/ 8974270 w 8974270"/>
              <a:gd name="connsiteY10" fmla="*/ 5335373 h 6224373"/>
              <a:gd name="connsiteX11" fmla="*/ 8855737 w 8974270"/>
              <a:gd name="connsiteY11" fmla="*/ 5284573 h 6224373"/>
              <a:gd name="connsiteX0" fmla="*/ 287470 w 8974270"/>
              <a:gd name="connsiteY0" fmla="*/ 6224089 h 6224089"/>
              <a:gd name="connsiteX1" fmla="*/ 202803 w 8974270"/>
              <a:gd name="connsiteY1" fmla="*/ 3523223 h 6224089"/>
              <a:gd name="connsiteX2" fmla="*/ 1938468 w 8974270"/>
              <a:gd name="connsiteY2" fmla="*/ 3006755 h 6224089"/>
              <a:gd name="connsiteX3" fmla="*/ 3555603 w 8974270"/>
              <a:gd name="connsiteY3" fmla="*/ 3667155 h 6224089"/>
              <a:gd name="connsiteX4" fmla="*/ 4453069 w 8974270"/>
              <a:gd name="connsiteY4" fmla="*/ 2744289 h 6224089"/>
              <a:gd name="connsiteX5" fmla="*/ 5096536 w 8974270"/>
              <a:gd name="connsiteY5" fmla="*/ 780023 h 6224089"/>
              <a:gd name="connsiteX6" fmla="*/ 6358069 w 8974270"/>
              <a:gd name="connsiteY6" fmla="*/ 9555 h 6224089"/>
              <a:gd name="connsiteX7" fmla="*/ 7992137 w 8974270"/>
              <a:gd name="connsiteY7" fmla="*/ 1237222 h 6224089"/>
              <a:gd name="connsiteX8" fmla="*/ 7805870 w 8974270"/>
              <a:gd name="connsiteY8" fmla="*/ 4225956 h 6224089"/>
              <a:gd name="connsiteX9" fmla="*/ 8974270 w 8974270"/>
              <a:gd name="connsiteY9" fmla="*/ 5335089 h 6224089"/>
              <a:gd name="connsiteX10" fmla="*/ 8974270 w 8974270"/>
              <a:gd name="connsiteY10" fmla="*/ 5335089 h 6224089"/>
              <a:gd name="connsiteX11" fmla="*/ 8855737 w 8974270"/>
              <a:gd name="connsiteY11" fmla="*/ 5284289 h 6224089"/>
              <a:gd name="connsiteX0" fmla="*/ 287470 w 8974270"/>
              <a:gd name="connsiteY0" fmla="*/ 6190833 h 6190833"/>
              <a:gd name="connsiteX1" fmla="*/ 202803 w 8974270"/>
              <a:gd name="connsiteY1" fmla="*/ 3489967 h 6190833"/>
              <a:gd name="connsiteX2" fmla="*/ 1938468 w 8974270"/>
              <a:gd name="connsiteY2" fmla="*/ 2973499 h 6190833"/>
              <a:gd name="connsiteX3" fmla="*/ 3555603 w 8974270"/>
              <a:gd name="connsiteY3" fmla="*/ 3633899 h 6190833"/>
              <a:gd name="connsiteX4" fmla="*/ 4453069 w 8974270"/>
              <a:gd name="connsiteY4" fmla="*/ 2711033 h 6190833"/>
              <a:gd name="connsiteX5" fmla="*/ 5096536 w 8974270"/>
              <a:gd name="connsiteY5" fmla="*/ 746767 h 6190833"/>
              <a:gd name="connsiteX6" fmla="*/ 6408869 w 8974270"/>
              <a:gd name="connsiteY6" fmla="*/ 10166 h 6190833"/>
              <a:gd name="connsiteX7" fmla="*/ 7992137 w 8974270"/>
              <a:gd name="connsiteY7" fmla="*/ 1203966 h 6190833"/>
              <a:gd name="connsiteX8" fmla="*/ 7805870 w 8974270"/>
              <a:gd name="connsiteY8" fmla="*/ 4192700 h 6190833"/>
              <a:gd name="connsiteX9" fmla="*/ 8974270 w 8974270"/>
              <a:gd name="connsiteY9" fmla="*/ 5301833 h 6190833"/>
              <a:gd name="connsiteX10" fmla="*/ 8974270 w 8974270"/>
              <a:gd name="connsiteY10" fmla="*/ 5301833 h 6190833"/>
              <a:gd name="connsiteX11" fmla="*/ 8855737 w 8974270"/>
              <a:gd name="connsiteY11" fmla="*/ 5251033 h 6190833"/>
              <a:gd name="connsiteX0" fmla="*/ 287470 w 8974270"/>
              <a:gd name="connsiteY0" fmla="*/ 6190833 h 6190833"/>
              <a:gd name="connsiteX1" fmla="*/ 202803 w 8974270"/>
              <a:gd name="connsiteY1" fmla="*/ 3489967 h 6190833"/>
              <a:gd name="connsiteX2" fmla="*/ 1938468 w 8974270"/>
              <a:gd name="connsiteY2" fmla="*/ 2973499 h 6190833"/>
              <a:gd name="connsiteX3" fmla="*/ 3357483 w 8974270"/>
              <a:gd name="connsiteY3" fmla="*/ 3176699 h 6190833"/>
              <a:gd name="connsiteX4" fmla="*/ 4453069 w 8974270"/>
              <a:gd name="connsiteY4" fmla="*/ 2711033 h 6190833"/>
              <a:gd name="connsiteX5" fmla="*/ 5096536 w 8974270"/>
              <a:gd name="connsiteY5" fmla="*/ 746767 h 6190833"/>
              <a:gd name="connsiteX6" fmla="*/ 6408869 w 8974270"/>
              <a:gd name="connsiteY6" fmla="*/ 10166 h 6190833"/>
              <a:gd name="connsiteX7" fmla="*/ 7992137 w 8974270"/>
              <a:gd name="connsiteY7" fmla="*/ 1203966 h 6190833"/>
              <a:gd name="connsiteX8" fmla="*/ 7805870 w 8974270"/>
              <a:gd name="connsiteY8" fmla="*/ 4192700 h 6190833"/>
              <a:gd name="connsiteX9" fmla="*/ 8974270 w 8974270"/>
              <a:gd name="connsiteY9" fmla="*/ 5301833 h 6190833"/>
              <a:gd name="connsiteX10" fmla="*/ 8974270 w 8974270"/>
              <a:gd name="connsiteY10" fmla="*/ 5301833 h 6190833"/>
              <a:gd name="connsiteX11" fmla="*/ 8855737 w 8974270"/>
              <a:gd name="connsiteY11" fmla="*/ 5251033 h 6190833"/>
              <a:gd name="connsiteX0" fmla="*/ 287470 w 8974270"/>
              <a:gd name="connsiteY0" fmla="*/ 6190506 h 6190506"/>
              <a:gd name="connsiteX1" fmla="*/ 202803 w 8974270"/>
              <a:gd name="connsiteY1" fmla="*/ 3489640 h 6190506"/>
              <a:gd name="connsiteX2" fmla="*/ 1938468 w 8974270"/>
              <a:gd name="connsiteY2" fmla="*/ 2973172 h 6190506"/>
              <a:gd name="connsiteX3" fmla="*/ 3357483 w 8974270"/>
              <a:gd name="connsiteY3" fmla="*/ 3176372 h 6190506"/>
              <a:gd name="connsiteX4" fmla="*/ 4209229 w 8974270"/>
              <a:gd name="connsiteY4" fmla="*/ 2619266 h 6190506"/>
              <a:gd name="connsiteX5" fmla="*/ 5096536 w 8974270"/>
              <a:gd name="connsiteY5" fmla="*/ 746440 h 6190506"/>
              <a:gd name="connsiteX6" fmla="*/ 6408869 w 8974270"/>
              <a:gd name="connsiteY6" fmla="*/ 9839 h 6190506"/>
              <a:gd name="connsiteX7" fmla="*/ 7992137 w 8974270"/>
              <a:gd name="connsiteY7" fmla="*/ 1203639 h 6190506"/>
              <a:gd name="connsiteX8" fmla="*/ 7805870 w 8974270"/>
              <a:gd name="connsiteY8" fmla="*/ 4192373 h 6190506"/>
              <a:gd name="connsiteX9" fmla="*/ 8974270 w 8974270"/>
              <a:gd name="connsiteY9" fmla="*/ 5301506 h 6190506"/>
              <a:gd name="connsiteX10" fmla="*/ 8974270 w 8974270"/>
              <a:gd name="connsiteY10" fmla="*/ 5301506 h 6190506"/>
              <a:gd name="connsiteX11" fmla="*/ 8855737 w 8974270"/>
              <a:gd name="connsiteY11" fmla="*/ 5250706 h 6190506"/>
              <a:gd name="connsiteX0" fmla="*/ 287470 w 8974270"/>
              <a:gd name="connsiteY0" fmla="*/ 6181375 h 6181375"/>
              <a:gd name="connsiteX1" fmla="*/ 202803 w 8974270"/>
              <a:gd name="connsiteY1" fmla="*/ 3480509 h 6181375"/>
              <a:gd name="connsiteX2" fmla="*/ 1938468 w 8974270"/>
              <a:gd name="connsiteY2" fmla="*/ 2964041 h 6181375"/>
              <a:gd name="connsiteX3" fmla="*/ 3357483 w 8974270"/>
              <a:gd name="connsiteY3" fmla="*/ 3167241 h 6181375"/>
              <a:gd name="connsiteX4" fmla="*/ 4209229 w 8974270"/>
              <a:gd name="connsiteY4" fmla="*/ 2610135 h 6181375"/>
              <a:gd name="connsiteX5" fmla="*/ 5096536 w 8974270"/>
              <a:gd name="connsiteY5" fmla="*/ 737309 h 6181375"/>
              <a:gd name="connsiteX6" fmla="*/ 6408869 w 8974270"/>
              <a:gd name="connsiteY6" fmla="*/ 708 h 6181375"/>
              <a:gd name="connsiteX7" fmla="*/ 8495056 w 8974270"/>
              <a:gd name="connsiteY7" fmla="*/ 843988 h 6181375"/>
              <a:gd name="connsiteX8" fmla="*/ 7805870 w 8974270"/>
              <a:gd name="connsiteY8" fmla="*/ 4183242 h 6181375"/>
              <a:gd name="connsiteX9" fmla="*/ 8974270 w 8974270"/>
              <a:gd name="connsiteY9" fmla="*/ 5292375 h 6181375"/>
              <a:gd name="connsiteX10" fmla="*/ 8974270 w 8974270"/>
              <a:gd name="connsiteY10" fmla="*/ 5292375 h 6181375"/>
              <a:gd name="connsiteX11" fmla="*/ 8855737 w 8974270"/>
              <a:gd name="connsiteY11" fmla="*/ 5241575 h 6181375"/>
              <a:gd name="connsiteX0" fmla="*/ 287470 w 8974270"/>
              <a:gd name="connsiteY0" fmla="*/ 6501101 h 6501101"/>
              <a:gd name="connsiteX1" fmla="*/ 202803 w 8974270"/>
              <a:gd name="connsiteY1" fmla="*/ 3800235 h 6501101"/>
              <a:gd name="connsiteX2" fmla="*/ 1938468 w 8974270"/>
              <a:gd name="connsiteY2" fmla="*/ 3283767 h 6501101"/>
              <a:gd name="connsiteX3" fmla="*/ 3357483 w 8974270"/>
              <a:gd name="connsiteY3" fmla="*/ 3486967 h 6501101"/>
              <a:gd name="connsiteX4" fmla="*/ 4209229 w 8974270"/>
              <a:gd name="connsiteY4" fmla="*/ 2929861 h 6501101"/>
              <a:gd name="connsiteX5" fmla="*/ 5096536 w 8974270"/>
              <a:gd name="connsiteY5" fmla="*/ 1057035 h 6501101"/>
              <a:gd name="connsiteX6" fmla="*/ 6469828 w 8974270"/>
              <a:gd name="connsiteY6" fmla="*/ 394 h 6501101"/>
              <a:gd name="connsiteX7" fmla="*/ 8495056 w 8974270"/>
              <a:gd name="connsiteY7" fmla="*/ 1163714 h 6501101"/>
              <a:gd name="connsiteX8" fmla="*/ 7805870 w 8974270"/>
              <a:gd name="connsiteY8" fmla="*/ 4502968 h 6501101"/>
              <a:gd name="connsiteX9" fmla="*/ 8974270 w 8974270"/>
              <a:gd name="connsiteY9" fmla="*/ 5612101 h 6501101"/>
              <a:gd name="connsiteX10" fmla="*/ 8974270 w 8974270"/>
              <a:gd name="connsiteY10" fmla="*/ 5612101 h 6501101"/>
              <a:gd name="connsiteX11" fmla="*/ 8855737 w 8974270"/>
              <a:gd name="connsiteY11" fmla="*/ 5561301 h 6501101"/>
              <a:gd name="connsiteX0" fmla="*/ 236460 w 8923260"/>
              <a:gd name="connsiteY0" fmla="*/ 6501101 h 6501101"/>
              <a:gd name="connsiteX1" fmla="*/ 258473 w 8923260"/>
              <a:gd name="connsiteY1" fmla="*/ 3922155 h 6501101"/>
              <a:gd name="connsiteX2" fmla="*/ 1887458 w 8923260"/>
              <a:gd name="connsiteY2" fmla="*/ 3283767 h 6501101"/>
              <a:gd name="connsiteX3" fmla="*/ 3306473 w 8923260"/>
              <a:gd name="connsiteY3" fmla="*/ 3486967 h 6501101"/>
              <a:gd name="connsiteX4" fmla="*/ 4158219 w 8923260"/>
              <a:gd name="connsiteY4" fmla="*/ 2929861 h 6501101"/>
              <a:gd name="connsiteX5" fmla="*/ 5045526 w 8923260"/>
              <a:gd name="connsiteY5" fmla="*/ 1057035 h 6501101"/>
              <a:gd name="connsiteX6" fmla="*/ 6418818 w 8923260"/>
              <a:gd name="connsiteY6" fmla="*/ 394 h 6501101"/>
              <a:gd name="connsiteX7" fmla="*/ 8444046 w 8923260"/>
              <a:gd name="connsiteY7" fmla="*/ 1163714 h 6501101"/>
              <a:gd name="connsiteX8" fmla="*/ 7754860 w 8923260"/>
              <a:gd name="connsiteY8" fmla="*/ 4502968 h 6501101"/>
              <a:gd name="connsiteX9" fmla="*/ 8923260 w 8923260"/>
              <a:gd name="connsiteY9" fmla="*/ 5612101 h 6501101"/>
              <a:gd name="connsiteX10" fmla="*/ 8923260 w 8923260"/>
              <a:gd name="connsiteY10" fmla="*/ 5612101 h 6501101"/>
              <a:gd name="connsiteX11" fmla="*/ 8804727 w 8923260"/>
              <a:gd name="connsiteY11" fmla="*/ 5561301 h 6501101"/>
              <a:gd name="connsiteX0" fmla="*/ 206470 w 8893270"/>
              <a:gd name="connsiteY0" fmla="*/ 6501101 h 6501101"/>
              <a:gd name="connsiteX1" fmla="*/ 228483 w 8893270"/>
              <a:gd name="connsiteY1" fmla="*/ 3922155 h 6501101"/>
              <a:gd name="connsiteX2" fmla="*/ 1278348 w 8893270"/>
              <a:gd name="connsiteY2" fmla="*/ 2948487 h 6501101"/>
              <a:gd name="connsiteX3" fmla="*/ 3276483 w 8893270"/>
              <a:gd name="connsiteY3" fmla="*/ 3486967 h 6501101"/>
              <a:gd name="connsiteX4" fmla="*/ 4128229 w 8893270"/>
              <a:gd name="connsiteY4" fmla="*/ 2929861 h 6501101"/>
              <a:gd name="connsiteX5" fmla="*/ 5015536 w 8893270"/>
              <a:gd name="connsiteY5" fmla="*/ 1057035 h 6501101"/>
              <a:gd name="connsiteX6" fmla="*/ 6388828 w 8893270"/>
              <a:gd name="connsiteY6" fmla="*/ 394 h 6501101"/>
              <a:gd name="connsiteX7" fmla="*/ 8414056 w 8893270"/>
              <a:gd name="connsiteY7" fmla="*/ 1163714 h 6501101"/>
              <a:gd name="connsiteX8" fmla="*/ 7724870 w 8893270"/>
              <a:gd name="connsiteY8" fmla="*/ 4502968 h 6501101"/>
              <a:gd name="connsiteX9" fmla="*/ 8893270 w 8893270"/>
              <a:gd name="connsiteY9" fmla="*/ 5612101 h 6501101"/>
              <a:gd name="connsiteX10" fmla="*/ 8893270 w 8893270"/>
              <a:gd name="connsiteY10" fmla="*/ 5612101 h 6501101"/>
              <a:gd name="connsiteX11" fmla="*/ 8774737 w 8893270"/>
              <a:gd name="connsiteY11" fmla="*/ 5561301 h 6501101"/>
              <a:gd name="connsiteX0" fmla="*/ 206470 w 8893270"/>
              <a:gd name="connsiteY0" fmla="*/ 6501101 h 6501101"/>
              <a:gd name="connsiteX1" fmla="*/ 228483 w 8893270"/>
              <a:gd name="connsiteY1" fmla="*/ 3922155 h 6501101"/>
              <a:gd name="connsiteX2" fmla="*/ 1278348 w 8893270"/>
              <a:gd name="connsiteY2" fmla="*/ 2948487 h 6501101"/>
              <a:gd name="connsiteX3" fmla="*/ 2401021 w 8893270"/>
              <a:gd name="connsiteY3" fmla="*/ 3392140 h 6501101"/>
              <a:gd name="connsiteX4" fmla="*/ 3276483 w 8893270"/>
              <a:gd name="connsiteY4" fmla="*/ 3486967 h 6501101"/>
              <a:gd name="connsiteX5" fmla="*/ 4128229 w 8893270"/>
              <a:gd name="connsiteY5" fmla="*/ 2929861 h 6501101"/>
              <a:gd name="connsiteX6" fmla="*/ 5015536 w 8893270"/>
              <a:gd name="connsiteY6" fmla="*/ 1057035 h 6501101"/>
              <a:gd name="connsiteX7" fmla="*/ 6388828 w 8893270"/>
              <a:gd name="connsiteY7" fmla="*/ 394 h 6501101"/>
              <a:gd name="connsiteX8" fmla="*/ 8414056 w 8893270"/>
              <a:gd name="connsiteY8" fmla="*/ 1163714 h 6501101"/>
              <a:gd name="connsiteX9" fmla="*/ 7724870 w 8893270"/>
              <a:gd name="connsiteY9" fmla="*/ 4502968 h 6501101"/>
              <a:gd name="connsiteX10" fmla="*/ 8893270 w 8893270"/>
              <a:gd name="connsiteY10" fmla="*/ 5612101 h 6501101"/>
              <a:gd name="connsiteX11" fmla="*/ 8893270 w 8893270"/>
              <a:gd name="connsiteY11" fmla="*/ 5612101 h 6501101"/>
              <a:gd name="connsiteX12" fmla="*/ 8774737 w 8893270"/>
              <a:gd name="connsiteY12" fmla="*/ 5561301 h 6501101"/>
              <a:gd name="connsiteX0" fmla="*/ 206470 w 8893270"/>
              <a:gd name="connsiteY0" fmla="*/ 6364035 h 6364035"/>
              <a:gd name="connsiteX1" fmla="*/ 228483 w 8893270"/>
              <a:gd name="connsiteY1" fmla="*/ 3785089 h 6364035"/>
              <a:gd name="connsiteX2" fmla="*/ 1278348 w 8893270"/>
              <a:gd name="connsiteY2" fmla="*/ 2811421 h 6364035"/>
              <a:gd name="connsiteX3" fmla="*/ 2401021 w 8893270"/>
              <a:gd name="connsiteY3" fmla="*/ 3255074 h 6364035"/>
              <a:gd name="connsiteX4" fmla="*/ 3276483 w 8893270"/>
              <a:gd name="connsiteY4" fmla="*/ 3349901 h 6364035"/>
              <a:gd name="connsiteX5" fmla="*/ 4128229 w 8893270"/>
              <a:gd name="connsiteY5" fmla="*/ 2792795 h 6364035"/>
              <a:gd name="connsiteX6" fmla="*/ 5015536 w 8893270"/>
              <a:gd name="connsiteY6" fmla="*/ 919969 h 6364035"/>
              <a:gd name="connsiteX7" fmla="*/ 6388827 w 8893270"/>
              <a:gd name="connsiteY7" fmla="*/ 488 h 6364035"/>
              <a:gd name="connsiteX8" fmla="*/ 8414056 w 8893270"/>
              <a:gd name="connsiteY8" fmla="*/ 1026648 h 6364035"/>
              <a:gd name="connsiteX9" fmla="*/ 7724870 w 8893270"/>
              <a:gd name="connsiteY9" fmla="*/ 4365902 h 6364035"/>
              <a:gd name="connsiteX10" fmla="*/ 8893270 w 8893270"/>
              <a:gd name="connsiteY10" fmla="*/ 5475035 h 6364035"/>
              <a:gd name="connsiteX11" fmla="*/ 8893270 w 8893270"/>
              <a:gd name="connsiteY11" fmla="*/ 5475035 h 6364035"/>
              <a:gd name="connsiteX12" fmla="*/ 8774737 w 8893270"/>
              <a:gd name="connsiteY12" fmla="*/ 5424235 h 6364035"/>
              <a:gd name="connsiteX0" fmla="*/ 206470 w 8893270"/>
              <a:gd name="connsiteY0" fmla="*/ 6366172 h 6366172"/>
              <a:gd name="connsiteX1" fmla="*/ 228483 w 8893270"/>
              <a:gd name="connsiteY1" fmla="*/ 3787226 h 6366172"/>
              <a:gd name="connsiteX2" fmla="*/ 1278348 w 8893270"/>
              <a:gd name="connsiteY2" fmla="*/ 2813558 h 6366172"/>
              <a:gd name="connsiteX3" fmla="*/ 2401021 w 8893270"/>
              <a:gd name="connsiteY3" fmla="*/ 3257211 h 6366172"/>
              <a:gd name="connsiteX4" fmla="*/ 3276483 w 8893270"/>
              <a:gd name="connsiteY4" fmla="*/ 3352038 h 6366172"/>
              <a:gd name="connsiteX5" fmla="*/ 4128229 w 8893270"/>
              <a:gd name="connsiteY5" fmla="*/ 2794932 h 6366172"/>
              <a:gd name="connsiteX6" fmla="*/ 5015536 w 8893270"/>
              <a:gd name="connsiteY6" fmla="*/ 922106 h 6366172"/>
              <a:gd name="connsiteX7" fmla="*/ 6388827 w 8893270"/>
              <a:gd name="connsiteY7" fmla="*/ 2625 h 6366172"/>
              <a:gd name="connsiteX8" fmla="*/ 8642655 w 8893270"/>
              <a:gd name="connsiteY8" fmla="*/ 1181185 h 6366172"/>
              <a:gd name="connsiteX9" fmla="*/ 7724870 w 8893270"/>
              <a:gd name="connsiteY9" fmla="*/ 4368039 h 6366172"/>
              <a:gd name="connsiteX10" fmla="*/ 8893270 w 8893270"/>
              <a:gd name="connsiteY10" fmla="*/ 5477172 h 6366172"/>
              <a:gd name="connsiteX11" fmla="*/ 8893270 w 8893270"/>
              <a:gd name="connsiteY11" fmla="*/ 5477172 h 6366172"/>
              <a:gd name="connsiteX12" fmla="*/ 8774737 w 8893270"/>
              <a:gd name="connsiteY12" fmla="*/ 5426372 h 6366172"/>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276483 w 8893270"/>
              <a:gd name="connsiteY4" fmla="*/ 3450932 h 6465066"/>
              <a:gd name="connsiteX5" fmla="*/ 4128229 w 8893270"/>
              <a:gd name="connsiteY5" fmla="*/ 289382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128229 w 8893270"/>
              <a:gd name="connsiteY5" fmla="*/ 289382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417789 w 8893270"/>
              <a:gd name="connsiteY5" fmla="*/ 303098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417789 w 8893270"/>
              <a:gd name="connsiteY5" fmla="*/ 3030986 h 6465066"/>
              <a:gd name="connsiteX6" fmla="*/ 4412701 w 8893270"/>
              <a:gd name="connsiteY6" fmla="*/ 1877825 h 6465066"/>
              <a:gd name="connsiteX7" fmla="*/ 5015536 w 8893270"/>
              <a:gd name="connsiteY7" fmla="*/ 1021000 h 6465066"/>
              <a:gd name="connsiteX8" fmla="*/ 6388827 w 8893270"/>
              <a:gd name="connsiteY8" fmla="*/ 101519 h 6465066"/>
              <a:gd name="connsiteX9" fmla="*/ 7765500 w 8893270"/>
              <a:gd name="connsiteY9" fmla="*/ 155705 h 6465066"/>
              <a:gd name="connsiteX10" fmla="*/ 8642655 w 8893270"/>
              <a:gd name="connsiteY10" fmla="*/ 1280079 h 6465066"/>
              <a:gd name="connsiteX11" fmla="*/ 7724870 w 8893270"/>
              <a:gd name="connsiteY11" fmla="*/ 4466933 h 6465066"/>
              <a:gd name="connsiteX12" fmla="*/ 8893270 w 8893270"/>
              <a:gd name="connsiteY12" fmla="*/ 5576066 h 6465066"/>
              <a:gd name="connsiteX13" fmla="*/ 8893270 w 8893270"/>
              <a:gd name="connsiteY13" fmla="*/ 5576066 h 6465066"/>
              <a:gd name="connsiteX14" fmla="*/ 8774737 w 8893270"/>
              <a:gd name="connsiteY14"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001221 w 8893270"/>
              <a:gd name="connsiteY5" fmla="*/ 3630425 h 6465066"/>
              <a:gd name="connsiteX6" fmla="*/ 4417789 w 8893270"/>
              <a:gd name="connsiteY6" fmla="*/ 3030986 h 6465066"/>
              <a:gd name="connsiteX7" fmla="*/ 4412701 w 8893270"/>
              <a:gd name="connsiteY7" fmla="*/ 1877825 h 6465066"/>
              <a:gd name="connsiteX8" fmla="*/ 5015536 w 8893270"/>
              <a:gd name="connsiteY8" fmla="*/ 1021000 h 6465066"/>
              <a:gd name="connsiteX9" fmla="*/ 6388827 w 8893270"/>
              <a:gd name="connsiteY9" fmla="*/ 101519 h 6465066"/>
              <a:gd name="connsiteX10" fmla="*/ 7765500 w 8893270"/>
              <a:gd name="connsiteY10" fmla="*/ 155705 h 6465066"/>
              <a:gd name="connsiteX11" fmla="*/ 8642655 w 8893270"/>
              <a:gd name="connsiteY11" fmla="*/ 1280079 h 6465066"/>
              <a:gd name="connsiteX12" fmla="*/ 7724870 w 8893270"/>
              <a:gd name="connsiteY12" fmla="*/ 4466933 h 6465066"/>
              <a:gd name="connsiteX13" fmla="*/ 8893270 w 8893270"/>
              <a:gd name="connsiteY13" fmla="*/ 5576066 h 6465066"/>
              <a:gd name="connsiteX14" fmla="*/ 8893270 w 8893270"/>
              <a:gd name="connsiteY14" fmla="*/ 5576066 h 6465066"/>
              <a:gd name="connsiteX15" fmla="*/ 8774737 w 8893270"/>
              <a:gd name="connsiteY15"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056341 w 8893270"/>
              <a:gd name="connsiteY4" fmla="*/ 3752345 h 6465066"/>
              <a:gd name="connsiteX5" fmla="*/ 3474603 w 8893270"/>
              <a:gd name="connsiteY5" fmla="*/ 369477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056341 w 8893270"/>
              <a:gd name="connsiteY4" fmla="*/ 3752345 h 6465066"/>
              <a:gd name="connsiteX5" fmla="*/ 3550803 w 8893270"/>
              <a:gd name="connsiteY5" fmla="*/ 383193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550803 w 8893270"/>
              <a:gd name="connsiteY5" fmla="*/ 383193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550803 w 8893270"/>
              <a:gd name="connsiteY5" fmla="*/ 38319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383163 w 8893270"/>
              <a:gd name="connsiteY5" fmla="*/ 45177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626060 w 8893270"/>
              <a:gd name="connsiteY7" fmla="*/ 395046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248621 w 8893270"/>
              <a:gd name="connsiteY3" fmla="*/ 346278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626060 w 8893270"/>
              <a:gd name="connsiteY7" fmla="*/ 395046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248621 w 8893270"/>
              <a:gd name="connsiteY3" fmla="*/ 3462785 h 6465066"/>
              <a:gd name="connsiteX4" fmla="*/ 2888701 w 8893270"/>
              <a:gd name="connsiteY4" fmla="*/ 3996185 h 6465066"/>
              <a:gd name="connsiteX5" fmla="*/ 2995381 w 8893270"/>
              <a:gd name="connsiteY5" fmla="*/ 4270505 h 6465066"/>
              <a:gd name="connsiteX6" fmla="*/ 3383163 w 8893270"/>
              <a:gd name="connsiteY6" fmla="*/ 4517732 h 6465066"/>
              <a:gd name="connsiteX7" fmla="*/ 4107901 w 8893270"/>
              <a:gd name="connsiteY7" fmla="*/ 4468625 h 6465066"/>
              <a:gd name="connsiteX8" fmla="*/ 4626060 w 8893270"/>
              <a:gd name="connsiteY8" fmla="*/ 3950465 h 6465066"/>
              <a:gd name="connsiteX9" fmla="*/ 4417789 w 8893270"/>
              <a:gd name="connsiteY9" fmla="*/ 3030986 h 6465066"/>
              <a:gd name="connsiteX10" fmla="*/ 4412701 w 8893270"/>
              <a:gd name="connsiteY10" fmla="*/ 1877825 h 6465066"/>
              <a:gd name="connsiteX11" fmla="*/ 5015536 w 8893270"/>
              <a:gd name="connsiteY11" fmla="*/ 1021000 h 6465066"/>
              <a:gd name="connsiteX12" fmla="*/ 6388827 w 8893270"/>
              <a:gd name="connsiteY12" fmla="*/ 101519 h 6465066"/>
              <a:gd name="connsiteX13" fmla="*/ 7765500 w 8893270"/>
              <a:gd name="connsiteY13" fmla="*/ 155705 h 6465066"/>
              <a:gd name="connsiteX14" fmla="*/ 8642655 w 8893270"/>
              <a:gd name="connsiteY14" fmla="*/ 1280079 h 6465066"/>
              <a:gd name="connsiteX15" fmla="*/ 7724870 w 8893270"/>
              <a:gd name="connsiteY15" fmla="*/ 4466933 h 6465066"/>
              <a:gd name="connsiteX16" fmla="*/ 8893270 w 8893270"/>
              <a:gd name="connsiteY16" fmla="*/ 5576066 h 6465066"/>
              <a:gd name="connsiteX17" fmla="*/ 8893270 w 8893270"/>
              <a:gd name="connsiteY17" fmla="*/ 5576066 h 6465066"/>
              <a:gd name="connsiteX18" fmla="*/ 8774737 w 8893270"/>
              <a:gd name="connsiteY18"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888701 w 8893270"/>
              <a:gd name="connsiteY5" fmla="*/ 399618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26060 w 8893270"/>
              <a:gd name="connsiteY9" fmla="*/ 395046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26060 w 8893270"/>
              <a:gd name="connsiteY9" fmla="*/ 395046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473659 w 8893270"/>
              <a:gd name="connsiteY9" fmla="*/ 401142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473659 w 8893270"/>
              <a:gd name="connsiteY9" fmla="*/ 4011425 h 6465066"/>
              <a:gd name="connsiteX10" fmla="*/ 4844508 w 8893270"/>
              <a:gd name="connsiteY10" fmla="*/ 330530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56538 w 8893270"/>
              <a:gd name="connsiteY9" fmla="*/ 4118105 h 6465066"/>
              <a:gd name="connsiteX10" fmla="*/ 4844508 w 8893270"/>
              <a:gd name="connsiteY10" fmla="*/ 330530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3270" h="6465066">
                <a:moveTo>
                  <a:pt x="206470" y="6465066"/>
                </a:moveTo>
                <a:cubicBezTo>
                  <a:pt x="-170297" y="5062421"/>
                  <a:pt x="49837" y="4478222"/>
                  <a:pt x="228483" y="3886120"/>
                </a:cubicBezTo>
                <a:cubicBezTo>
                  <a:pt x="407129" y="3294018"/>
                  <a:pt x="974678" y="3018568"/>
                  <a:pt x="1278348" y="2912452"/>
                </a:cubicBezTo>
                <a:cubicBezTo>
                  <a:pt x="1582018" y="2806336"/>
                  <a:pt x="1888789" y="3157703"/>
                  <a:pt x="2050501" y="3249425"/>
                </a:cubicBezTo>
                <a:cubicBezTo>
                  <a:pt x="2212213" y="3341147"/>
                  <a:pt x="2108921" y="3356105"/>
                  <a:pt x="2248621" y="3462785"/>
                </a:cubicBezTo>
                <a:cubicBezTo>
                  <a:pt x="2388321" y="3569465"/>
                  <a:pt x="2637241" y="3945385"/>
                  <a:pt x="2766781" y="4057145"/>
                </a:cubicBezTo>
                <a:cubicBezTo>
                  <a:pt x="2896321" y="4168905"/>
                  <a:pt x="2912971" y="4183580"/>
                  <a:pt x="2995381" y="4270505"/>
                </a:cubicBezTo>
                <a:cubicBezTo>
                  <a:pt x="3077791" y="4357430"/>
                  <a:pt x="3197743" y="4484712"/>
                  <a:pt x="3383163" y="4517732"/>
                </a:cubicBezTo>
                <a:cubicBezTo>
                  <a:pt x="3568583" y="4550752"/>
                  <a:pt x="4074602" y="4474834"/>
                  <a:pt x="4107901" y="4468625"/>
                </a:cubicBezTo>
                <a:lnTo>
                  <a:pt x="4656538" y="4118105"/>
                </a:lnTo>
                <a:cubicBezTo>
                  <a:pt x="4813736" y="4007474"/>
                  <a:pt x="4885147" y="3678686"/>
                  <a:pt x="4844508" y="3305306"/>
                </a:cubicBezTo>
                <a:cubicBezTo>
                  <a:pt x="4803869" y="2931926"/>
                  <a:pt x="4313077" y="2212823"/>
                  <a:pt x="4412701" y="1877825"/>
                </a:cubicBezTo>
                <a:cubicBezTo>
                  <a:pt x="4512325" y="1542827"/>
                  <a:pt x="4686182" y="1317051"/>
                  <a:pt x="5015536" y="1021000"/>
                </a:cubicBezTo>
                <a:cubicBezTo>
                  <a:pt x="5344890" y="724949"/>
                  <a:pt x="5930500" y="245735"/>
                  <a:pt x="6388827" y="101519"/>
                </a:cubicBezTo>
                <a:cubicBezTo>
                  <a:pt x="6847154" y="-42697"/>
                  <a:pt x="7389862" y="-40722"/>
                  <a:pt x="7765500" y="155705"/>
                </a:cubicBezTo>
                <a:cubicBezTo>
                  <a:pt x="8141138" y="352132"/>
                  <a:pt x="8649427" y="561541"/>
                  <a:pt x="8642655" y="1280079"/>
                </a:cubicBezTo>
                <a:cubicBezTo>
                  <a:pt x="8635883" y="1998617"/>
                  <a:pt x="7683101" y="3750935"/>
                  <a:pt x="7724870" y="4466933"/>
                </a:cubicBezTo>
                <a:cubicBezTo>
                  <a:pt x="7766639" y="5182931"/>
                  <a:pt x="8893270" y="5576066"/>
                  <a:pt x="8893270" y="5576066"/>
                </a:cubicBezTo>
                <a:lnTo>
                  <a:pt x="8893270" y="5576066"/>
                </a:lnTo>
                <a:lnTo>
                  <a:pt x="8774737" y="5525266"/>
                </a:lnTo>
              </a:path>
            </a:pathLst>
          </a:cu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18" name="TextBox 17"/>
          <p:cNvSpPr txBox="1"/>
          <p:nvPr/>
        </p:nvSpPr>
        <p:spPr>
          <a:xfrm>
            <a:off x="3124200" y="2373868"/>
            <a:ext cx="1579279" cy="369332"/>
          </a:xfrm>
          <a:prstGeom prst="rect">
            <a:avLst/>
          </a:prstGeom>
          <a:noFill/>
        </p:spPr>
        <p:txBody>
          <a:bodyPr spcFirstLastPara="1" wrap="none" lIns="91424" tIns="45718" rIns="91424" bIns="45718" numCol="1" rtlCol="0">
            <a:prstTxWarp prst="textArchUp">
              <a:avLst/>
            </a:prstTxWarp>
            <a:spAutoFit/>
          </a:bodyPr>
          <a:lstStyle/>
          <a:p>
            <a:r>
              <a:rPr lang="en-US" spc="100" dirty="0">
                <a:solidFill>
                  <a:srgbClr val="FFC000"/>
                </a:solidFill>
                <a:latin typeface="Aharoni" panose="02010803020104030203" pitchFamily="2" charset="-79"/>
                <a:cs typeface="Aharoni" panose="02010803020104030203" pitchFamily="2" charset="-79"/>
              </a:rPr>
              <a:t>OJOS IRRITADOS</a:t>
            </a:r>
          </a:p>
        </p:txBody>
      </p:sp>
      <p:sp>
        <p:nvSpPr>
          <p:cNvPr id="19" name="TextBox 18"/>
          <p:cNvSpPr txBox="1"/>
          <p:nvPr/>
        </p:nvSpPr>
        <p:spPr>
          <a:xfrm>
            <a:off x="5094868" y="4388002"/>
            <a:ext cx="1579279" cy="369332"/>
          </a:xfrm>
          <a:prstGeom prst="rect">
            <a:avLst/>
          </a:prstGeom>
          <a:noFill/>
        </p:spPr>
        <p:txBody>
          <a:bodyPr spcFirstLastPara="1" wrap="none" lIns="91424" tIns="45718" rIns="91424" bIns="45718" numCol="1" rtlCol="0">
            <a:prstTxWarp prst="textArchUp">
              <a:avLst/>
            </a:prstTxWarp>
            <a:spAutoFit/>
          </a:bodyPr>
          <a:lstStyle/>
          <a:p>
            <a:r>
              <a:rPr lang="en-US" spc="100">
                <a:solidFill>
                  <a:srgbClr val="FFC000"/>
                </a:solidFill>
                <a:latin typeface="Aharoni" panose="02010803020104030203" pitchFamily="2" charset="-79"/>
                <a:cs typeface="Aharoni" panose="02010803020104030203" pitchFamily="2" charset="-79"/>
              </a:rPr>
              <a:t>RONCHAS</a:t>
            </a:r>
          </a:p>
        </p:txBody>
      </p:sp>
      <p:sp>
        <p:nvSpPr>
          <p:cNvPr id="20" name="TextBox 19"/>
          <p:cNvSpPr txBox="1"/>
          <p:nvPr/>
        </p:nvSpPr>
        <p:spPr>
          <a:xfrm>
            <a:off x="9317321" y="1981200"/>
            <a:ext cx="1579279" cy="369332"/>
          </a:xfrm>
          <a:prstGeom prst="rect">
            <a:avLst/>
          </a:prstGeom>
          <a:noFill/>
        </p:spPr>
        <p:txBody>
          <a:bodyPr spcFirstLastPara="1" wrap="none" lIns="91424" tIns="45718" rIns="91424" bIns="45718" numCol="1" rtlCol="0">
            <a:prstTxWarp prst="textArchDown">
              <a:avLst/>
            </a:prstTxWarp>
            <a:spAutoFit/>
          </a:bodyPr>
          <a:lstStyle/>
          <a:p>
            <a:r>
              <a:rPr lang="en-US" spc="100" dirty="0">
                <a:solidFill>
                  <a:srgbClr val="FFC000"/>
                </a:solidFill>
                <a:latin typeface="Aharoni" panose="02010803020104030203" pitchFamily="2" charset="-79"/>
                <a:cs typeface="Aharoni" panose="02010803020104030203" pitchFamily="2" charset="-79"/>
              </a:rPr>
              <a:t>DOLOR DE PECHO</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10690" y="3810000"/>
            <a:ext cx="2247901" cy="1662999"/>
          </a:xfrm>
          <a:prstGeom prst="ellipse">
            <a:avLst/>
          </a:prstGeom>
          <a:ln>
            <a:noFill/>
          </a:ln>
          <a:effectLst>
            <a:softEdge rad="112500"/>
          </a:effectLst>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555502">
            <a:off x="6174209" y="1112003"/>
            <a:ext cx="1750719" cy="1796735"/>
          </a:xfrm>
          <a:prstGeom prst="ellipse">
            <a:avLst/>
          </a:prstGeom>
          <a:ln>
            <a:noFill/>
          </a:ln>
          <a:effectLst>
            <a:softEdge rad="112500"/>
          </a:effectLst>
        </p:spPr>
      </p:pic>
      <p:sp>
        <p:nvSpPr>
          <p:cNvPr id="17" name="TextBox 16"/>
          <p:cNvSpPr txBox="1"/>
          <p:nvPr/>
        </p:nvSpPr>
        <p:spPr>
          <a:xfrm>
            <a:off x="6269321" y="2602468"/>
            <a:ext cx="1579279" cy="369332"/>
          </a:xfrm>
          <a:prstGeom prst="rect">
            <a:avLst/>
          </a:prstGeom>
          <a:noFill/>
        </p:spPr>
        <p:txBody>
          <a:bodyPr spcFirstLastPara="1" wrap="none" lIns="91424" tIns="45718" rIns="91424" bIns="45718" numCol="1" rtlCol="0">
            <a:prstTxWarp prst="textArchDown">
              <a:avLst/>
            </a:prstTxWarp>
            <a:spAutoFit/>
          </a:bodyPr>
          <a:lstStyle/>
          <a:p>
            <a:r>
              <a:rPr lang="en-US" spc="100" dirty="0">
                <a:solidFill>
                  <a:srgbClr val="FFC000"/>
                </a:solidFill>
                <a:latin typeface="Aharoni" panose="02010803020104030203" pitchFamily="2" charset="-79"/>
                <a:cs typeface="Aharoni" panose="02010803020104030203" pitchFamily="2" charset="-79"/>
              </a:rPr>
              <a:t>DOLOR DE CABEZA</a:t>
            </a: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95756" y="330318"/>
            <a:ext cx="1982991" cy="1987948"/>
          </a:xfrm>
          <a:prstGeom prst="ellipse">
            <a:avLst/>
          </a:prstGeom>
          <a:ln>
            <a:noFill/>
          </a:ln>
          <a:effectLst>
            <a:softEdge rad="112500"/>
          </a:effectLst>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26346" y="4419600"/>
            <a:ext cx="2055455" cy="2057400"/>
          </a:xfrm>
          <a:prstGeom prst="ellipse">
            <a:avLst/>
          </a:prstGeom>
          <a:ln>
            <a:noFill/>
          </a:ln>
          <a:effectLst>
            <a:softEdge rad="112500"/>
          </a:effectLst>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3831919"/>
            <a:ext cx="2202704" cy="2133600"/>
          </a:xfrm>
          <a:prstGeom prst="ellipse">
            <a:avLst/>
          </a:prstGeom>
          <a:ln>
            <a:noFill/>
          </a:ln>
          <a:effectLst>
            <a:softEdge rad="112500"/>
          </a:effectLst>
        </p:spPr>
      </p:pic>
      <p:sp>
        <p:nvSpPr>
          <p:cNvPr id="16" name="TextBox 15"/>
          <p:cNvSpPr txBox="1"/>
          <p:nvPr/>
        </p:nvSpPr>
        <p:spPr>
          <a:xfrm rot="21405073">
            <a:off x="1230329" y="5780853"/>
            <a:ext cx="1426957" cy="369332"/>
          </a:xfrm>
          <a:prstGeom prst="rect">
            <a:avLst/>
          </a:prstGeom>
          <a:noFill/>
        </p:spPr>
        <p:txBody>
          <a:bodyPr spcFirstLastPara="1" wrap="none" lIns="91424" tIns="45718" rIns="91424" bIns="45718" numCol="1" rtlCol="0">
            <a:prstTxWarp prst="textArchDown">
              <a:avLst>
                <a:gd name="adj" fmla="val 20829229"/>
              </a:avLst>
            </a:prstTxWarp>
            <a:spAutoFit/>
          </a:bodyPr>
          <a:lstStyle/>
          <a:p>
            <a:r>
              <a:rPr lang="en-US" spc="100" dirty="0">
                <a:solidFill>
                  <a:srgbClr val="FFC000"/>
                </a:solidFill>
                <a:latin typeface="Aharoni" panose="02010803020104030203" pitchFamily="2" charset="-79"/>
                <a:cs typeface="Aharoni" panose="02010803020104030203" pitchFamily="2" charset="-79"/>
              </a:rPr>
              <a:t>MAREADO</a:t>
            </a:r>
          </a:p>
        </p:txBody>
      </p:sp>
      <p:sp>
        <p:nvSpPr>
          <p:cNvPr id="3" name="Oval 2">
            <a:extLst>
              <a:ext uri="{FF2B5EF4-FFF2-40B4-BE49-F238E27FC236}">
                <a16:creationId xmlns:a16="http://schemas.microsoft.com/office/drawing/2014/main" id="{0DFCFD01-BBFF-4C4B-B86F-DF914E02DE15}"/>
              </a:ext>
            </a:extLst>
          </p:cNvPr>
          <p:cNvSpPr/>
          <p:nvPr/>
        </p:nvSpPr>
        <p:spPr>
          <a:xfrm>
            <a:off x="8841542" y="5410200"/>
            <a:ext cx="2136359" cy="780123"/>
          </a:xfrm>
          <a:prstGeom prst="ellipse">
            <a:avLst/>
          </a:prstGeom>
          <a:solidFill>
            <a:srgbClr val="506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480819" y="5189824"/>
            <a:ext cx="2690399" cy="446388"/>
          </a:xfrm>
          <a:prstGeom prst="rect">
            <a:avLst/>
          </a:prstGeom>
          <a:noFill/>
        </p:spPr>
        <p:txBody>
          <a:bodyPr spcFirstLastPara="1" wrap="none" lIns="91424" tIns="45718" rIns="91424" bIns="45718" numCol="1" rtlCol="0">
            <a:prstTxWarp prst="textArchDown">
              <a:avLst>
                <a:gd name="adj" fmla="val 21562026"/>
              </a:avLst>
            </a:prstTxWarp>
            <a:spAutoFit/>
          </a:bodyPr>
          <a:lstStyle/>
          <a:p>
            <a:r>
              <a:rPr lang="en-US" spc="100" dirty="0">
                <a:solidFill>
                  <a:srgbClr val="FFC000"/>
                </a:solidFill>
                <a:latin typeface="Aharoni" panose="02010803020104030203" pitchFamily="2" charset="-79"/>
                <a:cs typeface="Aharoni" panose="02010803020104030203" pitchFamily="2" charset="-79"/>
              </a:rPr>
              <a:t>CONVULSIONES Y</a:t>
            </a:r>
            <a:br>
              <a:rPr lang="en-US" spc="100" dirty="0">
                <a:solidFill>
                  <a:srgbClr val="FFC000"/>
                </a:solidFill>
                <a:latin typeface="Aharoni" panose="02010803020104030203" pitchFamily="2" charset="-79"/>
                <a:cs typeface="Aharoni" panose="02010803020104030203" pitchFamily="2" charset="-79"/>
              </a:rPr>
            </a:br>
            <a:r>
              <a:rPr lang="en-US" spc="100" dirty="0">
                <a:solidFill>
                  <a:srgbClr val="FFC000"/>
                </a:solidFill>
                <a:latin typeface="Aharoni" panose="02010803020104030203" pitchFamily="2" charset="-79"/>
                <a:cs typeface="Aharoni" panose="02010803020104030203" pitchFamily="2" charset="-79"/>
              </a:rPr>
              <a:t>HASTA PODRIA MORIR</a:t>
            </a:r>
          </a:p>
        </p:txBody>
      </p:sp>
    </p:spTree>
    <p:extLst>
      <p:ext uri="{BB962C8B-B14F-4D97-AF65-F5344CB8AC3E}">
        <p14:creationId xmlns:p14="http://schemas.microsoft.com/office/powerpoint/2010/main" val="4115550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p:cNvSpPr txBox="1"/>
          <p:nvPr/>
        </p:nvSpPr>
        <p:spPr>
          <a:xfrm>
            <a:off x="1610591" y="166527"/>
            <a:ext cx="9067800" cy="769437"/>
          </a:xfrm>
          <a:prstGeom prst="rect">
            <a:avLst/>
          </a:prstGeom>
          <a:noFill/>
        </p:spPr>
        <p:txBody>
          <a:bodyPr wrap="square" lIns="91424" tIns="45718" rIns="91424" bIns="45718" rtlCol="0">
            <a:spAutoFit/>
          </a:bodyPr>
          <a:lstStyle/>
          <a:p>
            <a:pPr algn="ctr"/>
            <a:r>
              <a:rPr lang="es-ES" sz="4400" dirty="0">
                <a:solidFill>
                  <a:schemeClr val="bg2">
                    <a:lumMod val="25000"/>
                  </a:schemeClr>
                </a:solidFill>
                <a:latin typeface="+mj-lt"/>
              </a:rPr>
              <a:t>Los posibles efectos a largo tiempo </a:t>
            </a:r>
            <a:endParaRPr lang="en-US" sz="4400" dirty="0">
              <a:solidFill>
                <a:schemeClr val="bg2">
                  <a:lumMod val="25000"/>
                </a:schemeClr>
              </a:solidFill>
              <a:latin typeface="+mj-lt"/>
            </a:endParaRPr>
          </a:p>
        </p:txBody>
      </p:sp>
      <p:pic>
        <p:nvPicPr>
          <p:cNvPr id="3077" name="Picture 5"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8976" y="4892115"/>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3982426"/>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9660" y="2706463"/>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2934" y="1767841"/>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3940" y="4062725"/>
            <a:ext cx="1103187"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Asma</a:t>
            </a:r>
          </a:p>
        </p:txBody>
      </p:sp>
      <p:sp>
        <p:nvSpPr>
          <p:cNvPr id="17" name="TextBox 16"/>
          <p:cNvSpPr txBox="1"/>
          <p:nvPr/>
        </p:nvSpPr>
        <p:spPr>
          <a:xfrm>
            <a:off x="8002345" y="3194144"/>
            <a:ext cx="1345240" cy="523220"/>
          </a:xfrm>
          <a:prstGeom prst="rect">
            <a:avLst/>
          </a:prstGeom>
          <a:noFill/>
        </p:spPr>
        <p:txBody>
          <a:bodyPr wrap="none" rtlCol="0">
            <a:spAutoFit/>
          </a:bodyPr>
          <a:lstStyle/>
          <a:p>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Cáncer</a:t>
            </a:r>
            <a:endPar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endParaRPr>
          </a:p>
        </p:txBody>
      </p:sp>
      <p:sp>
        <p:nvSpPr>
          <p:cNvPr id="18" name="TextBox 17"/>
          <p:cNvSpPr txBox="1"/>
          <p:nvPr/>
        </p:nvSpPr>
        <p:spPr>
          <a:xfrm>
            <a:off x="4514419" y="5135956"/>
            <a:ext cx="4745167" cy="523220"/>
          </a:xfrm>
          <a:prstGeom prst="rect">
            <a:avLst/>
          </a:prstGeom>
          <a:noFill/>
        </p:spPr>
        <p:txBody>
          <a:bodyPr wrap="square" rtlCol="0">
            <a:spAutoFit/>
          </a:bodyPr>
          <a:lstStyle/>
          <a:p>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Problemas</a:t>
            </a:r>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 </a:t>
            </a:r>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reproductivos</a:t>
            </a:r>
            <a:endPar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endParaRPr>
          </a:p>
        </p:txBody>
      </p:sp>
      <p:sp>
        <p:nvSpPr>
          <p:cNvPr id="19" name="TextBox 18"/>
          <p:cNvSpPr txBox="1"/>
          <p:nvPr/>
        </p:nvSpPr>
        <p:spPr>
          <a:xfrm>
            <a:off x="7027735" y="1750070"/>
            <a:ext cx="3932487" cy="523220"/>
          </a:xfrm>
          <a:prstGeom prst="rect">
            <a:avLst/>
          </a:prstGeom>
          <a:noFill/>
        </p:spPr>
        <p:txBody>
          <a:bodyPr wrap="none" rtlCol="0">
            <a:spAutoFit/>
          </a:bodyPr>
          <a:lstStyle/>
          <a:p>
            <a:r>
              <a:rPr lang="en-US" sz="2800">
                <a:solidFill>
                  <a:schemeClr val="bg1"/>
                </a:solidFill>
                <a:effectLst>
                  <a:outerShdw blurRad="38100" dist="38100" dir="2700000" algn="tl">
                    <a:srgbClr val="000000">
                      <a:alpha val="43137"/>
                    </a:srgbClr>
                  </a:outerShdw>
                </a:effectLst>
                <a:latin typeface="+mj-lt"/>
                <a:cs typeface="Arial" panose="020B0604020202020204" pitchFamily="34" charset="0"/>
              </a:rPr>
              <a:t>Defectos neurológicos </a:t>
            </a:r>
          </a:p>
        </p:txBody>
      </p:sp>
      <p:pic>
        <p:nvPicPr>
          <p:cNvPr id="22" name="Picture 5"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4419" y="1766214"/>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144246" y="1833049"/>
            <a:ext cx="1303562"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a:t>
            </a:r>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Otro</a:t>
            </a:r>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a:t>
            </a:r>
          </a:p>
        </p:txBody>
      </p:sp>
      <p:pic>
        <p:nvPicPr>
          <p:cNvPr id="16" name="Picture 5" descr="C:\Users\Jillian\AppData\Local\Microsoft\Windows\Temporary Internet Files\Content.IE5\G1HM1M89\MapMark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6953" y="2941319"/>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313245" y="2890691"/>
            <a:ext cx="3943708" cy="523220"/>
          </a:xfrm>
          <a:prstGeom prst="rect">
            <a:avLst/>
          </a:prstGeom>
          <a:noFill/>
        </p:spPr>
        <p:txBody>
          <a:bodyPr wrap="none" rtlCol="0">
            <a:spAutoFit/>
          </a:bodyPr>
          <a:lstStyle/>
          <a:p>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Defectos</a:t>
            </a:r>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 de </a:t>
            </a:r>
            <a:r>
              <a:rPr lang="en-US" sz="2800" dirty="0" err="1">
                <a:solidFill>
                  <a:schemeClr val="bg1"/>
                </a:solidFill>
                <a:effectLst>
                  <a:outerShdw blurRad="38100" dist="38100" dir="2700000" algn="tl">
                    <a:srgbClr val="000000">
                      <a:alpha val="43137"/>
                    </a:srgbClr>
                  </a:outerShdw>
                </a:effectLst>
                <a:latin typeface="+mj-lt"/>
                <a:cs typeface="Aharoni" panose="02010803020104030203" pitchFamily="2" charset="-79"/>
              </a:rPr>
              <a:t>nacimiento</a:t>
            </a:r>
            <a:endPar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endParaRPr>
          </a:p>
        </p:txBody>
      </p:sp>
    </p:spTree>
    <p:extLst>
      <p:ext uri="{BB962C8B-B14F-4D97-AF65-F5344CB8AC3E}">
        <p14:creationId xmlns:p14="http://schemas.microsoft.com/office/powerpoint/2010/main" val="2266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609600"/>
            <a:ext cx="2971800" cy="2971800"/>
          </a:xfrm>
          <a:prstGeom prst="rect">
            <a:avLst/>
          </a:prstGeom>
        </p:spPr>
      </p:pic>
      <p:sp>
        <p:nvSpPr>
          <p:cNvPr id="3" name="TextBox 2"/>
          <p:cNvSpPr txBox="1"/>
          <p:nvPr/>
        </p:nvSpPr>
        <p:spPr>
          <a:xfrm>
            <a:off x="5600700" y="4191000"/>
            <a:ext cx="6248400" cy="1200325"/>
          </a:xfrm>
          <a:prstGeom prst="rect">
            <a:avLst/>
          </a:prstGeom>
          <a:noFill/>
        </p:spPr>
        <p:txBody>
          <a:bodyPr wrap="square" lIns="91424" tIns="45718" rIns="91424" bIns="45718" rtlCol="0">
            <a:spAutoFit/>
          </a:bodyPr>
          <a:lstStyle/>
          <a:p>
            <a:pPr algn="ctr"/>
            <a:r>
              <a:rPr lang="es-ES" sz="3600" dirty="0">
                <a:solidFill>
                  <a:schemeClr val="bg1"/>
                </a:solidFill>
                <a:effectLst>
                  <a:outerShdw blurRad="38100" dist="38100" dir="2700000" algn="tl">
                    <a:srgbClr val="000000">
                      <a:alpha val="43137"/>
                    </a:srgbClr>
                  </a:outerShdw>
                </a:effectLst>
                <a:latin typeface="+mj-lt"/>
              </a:rPr>
              <a:t>¡Peligroso para las mujeres embarazadas!</a:t>
            </a:r>
            <a:endParaRPr lang="en-US" sz="3600" dirty="0">
              <a:solidFill>
                <a:schemeClr val="bg1"/>
              </a:solidFill>
              <a:effectLst>
                <a:outerShdw blurRad="38100" dist="38100" dir="2700000" algn="tl">
                  <a:srgbClr val="000000">
                    <a:alpha val="43137"/>
                  </a:srgbClr>
                </a:outerShdw>
              </a:effectLst>
              <a:latin typeface="+mj-lt"/>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5252484" cy="6858000"/>
          </a:xfrm>
          <a:prstGeom prst="rect">
            <a:avLst/>
          </a:prstGeom>
        </p:spPr>
      </p:pic>
    </p:spTree>
    <p:extLst>
      <p:ext uri="{BB962C8B-B14F-4D97-AF65-F5344CB8AC3E}">
        <p14:creationId xmlns:p14="http://schemas.microsoft.com/office/powerpoint/2010/main" val="121629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A772"/>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0"/>
            <a:ext cx="10668000" cy="6875219"/>
          </a:xfrm>
          <a:prstGeom prst="rect">
            <a:avLst/>
          </a:prstGeom>
        </p:spPr>
      </p:pic>
      <p:sp>
        <p:nvSpPr>
          <p:cNvPr id="2" name="Title 1"/>
          <p:cNvSpPr txBox="1">
            <a:spLocks/>
          </p:cNvSpPr>
          <p:nvPr/>
        </p:nvSpPr>
        <p:spPr>
          <a:xfrm>
            <a:off x="1828800" y="4876800"/>
            <a:ext cx="8610600" cy="1828800"/>
          </a:xfrm>
          <a:prstGeom prst="roundRect">
            <a:avLst/>
          </a:prstGeom>
          <a:solidFill>
            <a:srgbClr val="FFFFFF">
              <a:alpha val="78039"/>
            </a:srgbClr>
          </a:solidFill>
          <a:ln>
            <a:noFill/>
          </a:ln>
        </p:spPr>
        <p:txBody>
          <a:bodyPr lIns="91424" tIns="45718" rIns="91424" bIns="45718"/>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s-ES" sz="3600" b="1">
                <a:solidFill>
                  <a:srgbClr val="C00000"/>
                </a:solidFill>
              </a:rPr>
              <a:t>¡Mantengan a los niños fuera de las áreas donde se ha aplicado pesticidas</a:t>
            </a:r>
            <a:r>
              <a:rPr lang="en-US" sz="3600" b="1">
                <a:solidFill>
                  <a:srgbClr val="C00000"/>
                </a:solidFill>
              </a:rPr>
              <a:t>!</a:t>
            </a:r>
            <a:endParaRPr lang="en-US" sz="3600" b="1" dirty="0">
              <a:solidFill>
                <a:srgbClr val="C00000"/>
              </a:solidFill>
            </a:endParaRPr>
          </a:p>
        </p:txBody>
      </p:sp>
      <p:sp>
        <p:nvSpPr>
          <p:cNvPr id="4" name="TextBox 3"/>
          <p:cNvSpPr txBox="1"/>
          <p:nvPr/>
        </p:nvSpPr>
        <p:spPr>
          <a:xfrm>
            <a:off x="9454889" y="6613609"/>
            <a:ext cx="1226618" cy="261610"/>
          </a:xfrm>
          <a:prstGeom prst="rect">
            <a:avLst/>
          </a:prstGeom>
          <a:noFill/>
        </p:spPr>
        <p:txBody>
          <a:bodyPr wrap="none" rtlCol="0">
            <a:spAutoFit/>
          </a:bodyPr>
          <a:lstStyle/>
          <a:p>
            <a:r>
              <a:rPr lang="en-US" sz="1100">
                <a:latin typeface="+mj-lt"/>
              </a:rPr>
              <a:t>foto © Kate Bero</a:t>
            </a:r>
          </a:p>
        </p:txBody>
      </p:sp>
    </p:spTree>
    <p:extLst>
      <p:ext uri="{BB962C8B-B14F-4D97-AF65-F5344CB8AC3E}">
        <p14:creationId xmlns:p14="http://schemas.microsoft.com/office/powerpoint/2010/main" val="86042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Cloud Callout 5"/>
          <p:cNvSpPr/>
          <p:nvPr/>
        </p:nvSpPr>
        <p:spPr>
          <a:xfrm rot="19986841">
            <a:off x="6171794" y="537492"/>
            <a:ext cx="4633929" cy="3801889"/>
          </a:xfrm>
          <a:prstGeom prst="cloudCallout">
            <a:avLst>
              <a:gd name="adj1" fmla="val -64770"/>
              <a:gd name="adj2" fmla="val -20920"/>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7" name="TextBox 6"/>
          <p:cNvSpPr txBox="1"/>
          <p:nvPr/>
        </p:nvSpPr>
        <p:spPr>
          <a:xfrm>
            <a:off x="6888558" y="1366901"/>
            <a:ext cx="3200400" cy="2062099"/>
          </a:xfrm>
          <a:prstGeom prst="rect">
            <a:avLst/>
          </a:prstGeom>
          <a:noFill/>
        </p:spPr>
        <p:txBody>
          <a:bodyPr wrap="square" lIns="91424" tIns="45718" rIns="91424" bIns="45718" rtlCol="0">
            <a:spAutoFit/>
          </a:bodyPr>
          <a:lstStyle/>
          <a:p>
            <a:pPr algn="ctr"/>
            <a:r>
              <a:rPr lang="es-ES" sz="3200" dirty="0">
                <a:solidFill>
                  <a:schemeClr val="bg1"/>
                </a:solidFill>
                <a:effectLst>
                  <a:outerShdw blurRad="38100" dist="38100" dir="2700000" algn="tl">
                    <a:srgbClr val="000000">
                      <a:alpha val="43137"/>
                    </a:srgbClr>
                  </a:outerShdw>
                </a:effectLst>
                <a:latin typeface="Tekton Pro" pitchFamily="34" charset="0"/>
              </a:rPr>
              <a:t>¿Qué es un área de intervalo de entrada restringida?</a:t>
            </a:r>
            <a:endParaRPr lang="en-US" sz="3200" dirty="0">
              <a:solidFill>
                <a:schemeClr val="bg1"/>
              </a:solidFill>
              <a:effectLst>
                <a:outerShdw blurRad="38100" dist="38100" dir="2700000" algn="tl">
                  <a:srgbClr val="000000">
                    <a:alpha val="43137"/>
                  </a:srgbClr>
                </a:outerShdw>
              </a:effectLst>
              <a:latin typeface="Tekton Pro"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212" y="1139535"/>
            <a:ext cx="7315200" cy="5715001"/>
          </a:xfrm>
          <a:prstGeom prst="rect">
            <a:avLst/>
          </a:prstGeom>
        </p:spPr>
      </p:pic>
    </p:spTree>
    <p:extLst>
      <p:ext uri="{BB962C8B-B14F-4D97-AF65-F5344CB8AC3E}">
        <p14:creationId xmlns:p14="http://schemas.microsoft.com/office/powerpoint/2010/main" val="266700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6763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2278714"/>
              </p:ext>
            </p:extLst>
          </p:nvPr>
        </p:nvGraphicFramePr>
        <p:xfrm>
          <a:off x="533400" y="1295400"/>
          <a:ext cx="11125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657600" y="152401"/>
            <a:ext cx="4953000" cy="830997"/>
          </a:xfrm>
          <a:prstGeom prst="rect">
            <a:avLst/>
          </a:prstGeom>
          <a:noFill/>
        </p:spPr>
        <p:txBody>
          <a:bodyPr wrap="square" lIns="91424" tIns="45718" rIns="91424" bIns="45718" rtlCol="0">
            <a:spAutoFit/>
          </a:bodyPr>
          <a:lstStyle/>
          <a:p>
            <a:pPr algn="ctr"/>
            <a:r>
              <a:rPr lang="en-US" sz="4800">
                <a:solidFill>
                  <a:schemeClr val="accent4">
                    <a:lumMod val="20000"/>
                    <a:lumOff val="80000"/>
                  </a:schemeClr>
                </a:solidFill>
                <a:effectLst>
                  <a:outerShdw blurRad="38100" dist="38100" dir="2700000" algn="tl">
                    <a:srgbClr val="000000">
                      <a:alpha val="43137"/>
                    </a:srgbClr>
                  </a:outerShdw>
                </a:effectLst>
                <a:latin typeface="+mj-lt"/>
              </a:rPr>
              <a:t>Advertencias</a:t>
            </a:r>
          </a:p>
        </p:txBody>
      </p:sp>
      <p:sp>
        <p:nvSpPr>
          <p:cNvPr id="15" name="TextBox 14"/>
          <p:cNvSpPr txBox="1"/>
          <p:nvPr/>
        </p:nvSpPr>
        <p:spPr>
          <a:xfrm>
            <a:off x="3733800" y="5867401"/>
            <a:ext cx="4953000" cy="830997"/>
          </a:xfrm>
          <a:prstGeom prst="rect">
            <a:avLst/>
          </a:prstGeom>
          <a:noFill/>
        </p:spPr>
        <p:txBody>
          <a:bodyPr wrap="square" lIns="91424" tIns="45718" rIns="91424" bIns="45718" rtlCol="0">
            <a:spAutoFit/>
          </a:bodyPr>
          <a:lstStyle/>
          <a:p>
            <a:pPr algn="ctr"/>
            <a:r>
              <a:rPr lang="en-US" sz="4800">
                <a:solidFill>
                  <a:schemeClr val="accent4">
                    <a:lumMod val="20000"/>
                    <a:lumOff val="80000"/>
                  </a:schemeClr>
                </a:solidFill>
                <a:effectLst>
                  <a:outerShdw blurRad="38100" dist="38100" dir="2700000" algn="tl">
                    <a:srgbClr val="000000">
                      <a:alpha val="43137"/>
                    </a:srgbClr>
                  </a:outerShdw>
                </a:effectLst>
                <a:latin typeface="+mj-lt"/>
              </a:rPr>
              <a:t>o ambos…</a:t>
            </a:r>
          </a:p>
        </p:txBody>
      </p:sp>
    </p:spTree>
    <p:extLst>
      <p:ext uri="{BB962C8B-B14F-4D97-AF65-F5344CB8AC3E}">
        <p14:creationId xmlns:p14="http://schemas.microsoft.com/office/powerpoint/2010/main" val="169535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97282" name="TextBox 5"/>
          <p:cNvSpPr txBox="1">
            <a:spLocks noChangeArrowheads="1"/>
          </p:cNvSpPr>
          <p:nvPr>
            <p:custDataLst>
              <p:tags r:id="rId1"/>
            </p:custDataLst>
          </p:nvPr>
        </p:nvSpPr>
        <p:spPr bwMode="auto">
          <a:xfrm>
            <a:off x="304800" y="1752600"/>
            <a:ext cx="6172200" cy="2923803"/>
          </a:xfrm>
          <a:prstGeom prst="rect">
            <a:avLst/>
          </a:prstGeom>
          <a:noFill/>
          <a:ln w="9525">
            <a:noFill/>
            <a:miter lim="800000"/>
            <a:headEnd/>
            <a:tailEnd/>
          </a:ln>
        </p:spPr>
        <p:txBody>
          <a:bodyPr wrap="square" lIns="91365" tIns="45683" rIns="91365" bIns="45683">
            <a:spAutoFit/>
          </a:bodyPr>
          <a:lstStyle/>
          <a:p>
            <a:pPr algn="ctr" defTabSz="820583" fontAlgn="base">
              <a:spcBef>
                <a:spcPct val="0"/>
              </a:spcBef>
              <a:spcAft>
                <a:spcPct val="0"/>
              </a:spcAft>
            </a:pPr>
            <a:r>
              <a:rPr lang="es-ES" sz="7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Ficha de datos de seguridad</a:t>
            </a:r>
          </a:p>
          <a:p>
            <a:pPr algn="ctr" defTabSz="820583" fontAlgn="base">
              <a:spcBef>
                <a:spcPct val="0"/>
              </a:spcBef>
              <a:spcAft>
                <a:spcPct val="0"/>
              </a:spcAft>
            </a:pPr>
            <a:r>
              <a:rPr lang="es-MX" sz="4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(SDS)</a:t>
            </a:r>
          </a:p>
        </p:txBody>
      </p:sp>
      <p:pic>
        <p:nvPicPr>
          <p:cNvPr id="17410" name="Picture 2" descr="C:\Users\jnsanne\Desktop\Converting to flipchart (Seguridad Lessons)\UMASH Server\Lesson5_Chemicals\Images on Slides\IMG_2704_slidepx.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05600" y="0"/>
            <a:ext cx="5486401" cy="6858000"/>
          </a:xfrm>
          <a:prstGeom prst="rect">
            <a:avLst/>
          </a:prstGeom>
          <a:noFill/>
        </p:spPr>
      </p:pic>
      <p:sp>
        <p:nvSpPr>
          <p:cNvPr id="4" name="Rectangle 3"/>
          <p:cNvSpPr/>
          <p:nvPr>
            <p:custDataLst>
              <p:tags r:id="rId2"/>
            </p:custDataLst>
          </p:nvPr>
        </p:nvSpPr>
        <p:spPr>
          <a:xfrm>
            <a:off x="6722918" y="6573215"/>
            <a:ext cx="1433583" cy="267467"/>
          </a:xfrm>
          <a:prstGeom prst="rect">
            <a:avLst/>
          </a:prstGeom>
        </p:spPr>
        <p:txBody>
          <a:bodyPr wrap="none" lIns="82003" tIns="41000" rIns="82003" bIns="4100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defTabSz="820583"/>
            <a:r>
              <a:rPr lang="en-US" sz="1200" dirty="0">
                <a:solidFill>
                  <a:srgbClr val="FFFFFF"/>
                </a:solidFill>
              </a:rPr>
              <a:t>©Earl Dotter- NFMC</a:t>
            </a:r>
          </a:p>
        </p:txBody>
      </p:sp>
    </p:spTree>
    <p:extLst>
      <p:ext uri="{BB962C8B-B14F-4D97-AF65-F5344CB8AC3E}">
        <p14:creationId xmlns:p14="http://schemas.microsoft.com/office/powerpoint/2010/main" val="3856730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6318" y="0"/>
            <a:ext cx="5299364" cy="6858000"/>
          </a:xfrm>
          <a:prstGeom prst="rect">
            <a:avLst/>
          </a:prstGeom>
        </p:spPr>
      </p:pic>
    </p:spTree>
    <p:extLst>
      <p:ext uri="{BB962C8B-B14F-4D97-AF65-F5344CB8AC3E}">
        <p14:creationId xmlns:p14="http://schemas.microsoft.com/office/powerpoint/2010/main" val="177598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219456"/>
            <a:ext cx="9115881" cy="6272784"/>
          </a:xfrm>
          <a:prstGeom prst="rect">
            <a:avLst/>
          </a:prstGeom>
        </p:spPr>
      </p:pic>
      <p:sp>
        <p:nvSpPr>
          <p:cNvPr id="5" name="Rectangle 4"/>
          <p:cNvSpPr/>
          <p:nvPr/>
        </p:nvSpPr>
        <p:spPr>
          <a:xfrm>
            <a:off x="1828800" y="1600200"/>
            <a:ext cx="5791200" cy="381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7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 name="Picture 6" descr="A group of people standing in front of a crowd posing for the camera&#10;&#10;Description automatically generated">
            <a:extLst>
              <a:ext uri="{FF2B5EF4-FFF2-40B4-BE49-F238E27FC236}">
                <a16:creationId xmlns:a16="http://schemas.microsoft.com/office/drawing/2014/main" id="{8F6E5409-7112-4D82-B3A9-71F7B102B0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3001" y="-237662"/>
            <a:ext cx="7231380" cy="7112881"/>
          </a:xfrm>
          <a:prstGeom prst="rect">
            <a:avLst/>
          </a:prstGeom>
        </p:spPr>
      </p:pic>
      <p:sp>
        <p:nvSpPr>
          <p:cNvPr id="2" name="TextBox 1"/>
          <p:cNvSpPr txBox="1"/>
          <p:nvPr/>
        </p:nvSpPr>
        <p:spPr>
          <a:xfrm>
            <a:off x="8229600" y="6584960"/>
            <a:ext cx="1806905" cy="261610"/>
          </a:xfrm>
          <a:prstGeom prst="rect">
            <a:avLst/>
          </a:prstGeom>
          <a:noFill/>
        </p:spPr>
        <p:txBody>
          <a:bodyPr wrap="none" rtlCol="0">
            <a:spAutoFit/>
          </a:bodyPr>
          <a:lstStyle/>
          <a:p>
            <a:r>
              <a:rPr lang="en-US" sz="1100" dirty="0" err="1">
                <a:solidFill>
                  <a:schemeClr val="bg1"/>
                </a:solidFill>
                <a:latin typeface="+mj-lt"/>
              </a:rPr>
              <a:t>foto</a:t>
            </a:r>
            <a:r>
              <a:rPr lang="en-US" sz="1100" dirty="0">
                <a:solidFill>
                  <a:schemeClr val="bg1"/>
                </a:solidFill>
                <a:latin typeface="+mj-lt"/>
              </a:rPr>
              <a:t> ©www.earldotter.com</a:t>
            </a:r>
          </a:p>
        </p:txBody>
      </p:sp>
      <p:sp>
        <p:nvSpPr>
          <p:cNvPr id="8" name="Cloud Callout 2">
            <a:extLst>
              <a:ext uri="{FF2B5EF4-FFF2-40B4-BE49-F238E27FC236}">
                <a16:creationId xmlns:a16="http://schemas.microsoft.com/office/drawing/2014/main" id="{D1DF1C4A-DFA4-421A-88C9-E48F7C4F9E03}"/>
              </a:ext>
            </a:extLst>
          </p:cNvPr>
          <p:cNvSpPr/>
          <p:nvPr/>
        </p:nvSpPr>
        <p:spPr>
          <a:xfrm rot="948661">
            <a:off x="658170" y="44511"/>
            <a:ext cx="3847333" cy="2907743"/>
          </a:xfrm>
          <a:prstGeom prst="cloudCallout">
            <a:avLst>
              <a:gd name="adj1" fmla="val 67580"/>
              <a:gd name="adj2" fmla="val -15332"/>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dirty="0"/>
          </a:p>
        </p:txBody>
      </p:sp>
      <p:sp>
        <p:nvSpPr>
          <p:cNvPr id="4" name="TextBox 3"/>
          <p:cNvSpPr txBox="1"/>
          <p:nvPr/>
        </p:nvSpPr>
        <p:spPr>
          <a:xfrm>
            <a:off x="509414" y="805887"/>
            <a:ext cx="4144843" cy="1384990"/>
          </a:xfrm>
          <a:prstGeom prst="rect">
            <a:avLst/>
          </a:prstGeom>
          <a:noFill/>
        </p:spPr>
        <p:txBody>
          <a:bodyPr wrap="square" lIns="91424" tIns="45718" rIns="91424" bIns="45718" rtlCol="0">
            <a:spAutoFit/>
          </a:bodyPr>
          <a:lstStyle/>
          <a:p>
            <a:pPr algn="ctr"/>
            <a:r>
              <a:rPr lang="es-ES" sz="2800" dirty="0">
                <a:solidFill>
                  <a:schemeClr val="tx2"/>
                </a:solidFill>
                <a:latin typeface="Tekton Pro" pitchFamily="34" charset="0"/>
              </a:rPr>
              <a:t>¿Por qué estamos recibiendo este entrenamiento?</a:t>
            </a:r>
            <a:endParaRPr lang="en-US" sz="2800" dirty="0">
              <a:solidFill>
                <a:schemeClr val="tx2"/>
              </a:solidFill>
              <a:latin typeface="Tekton Pro" pitchFamily="34" charset="0"/>
            </a:endParaRPr>
          </a:p>
        </p:txBody>
      </p:sp>
    </p:spTree>
    <p:extLst>
      <p:ext uri="{BB962C8B-B14F-4D97-AF65-F5344CB8AC3E}">
        <p14:creationId xmlns:p14="http://schemas.microsoft.com/office/powerpoint/2010/main" val="426897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219456"/>
            <a:ext cx="9115881" cy="627278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9940" y="2971800"/>
            <a:ext cx="5500460" cy="4495800"/>
          </a:xfrm>
          <a:prstGeom prst="rect">
            <a:avLst/>
          </a:prstGeom>
        </p:spPr>
      </p:pic>
    </p:spTree>
    <p:extLst>
      <p:ext uri="{BB962C8B-B14F-4D97-AF65-F5344CB8AC3E}">
        <p14:creationId xmlns:p14="http://schemas.microsoft.com/office/powerpoint/2010/main" val="35705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
            <a:ext cx="9525000" cy="7034305"/>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5402" y="2209800"/>
            <a:ext cx="9583599" cy="4038600"/>
          </a:xfrm>
          <a:prstGeom prst="rect">
            <a:avLst/>
          </a:prstGeom>
        </p:spPr>
      </p:pic>
    </p:spTree>
    <p:extLst>
      <p:ext uri="{BB962C8B-B14F-4D97-AF65-F5344CB8AC3E}">
        <p14:creationId xmlns:p14="http://schemas.microsoft.com/office/powerpoint/2010/main" val="22934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8374" y="402336"/>
            <a:ext cx="8889626" cy="4724400"/>
          </a:xfrm>
          <a:prstGeom prst="rect">
            <a:avLst/>
          </a:prstGeom>
        </p:spPr>
      </p:pic>
      <p:sp>
        <p:nvSpPr>
          <p:cNvPr id="5" name="Rectangle 4"/>
          <p:cNvSpPr/>
          <p:nvPr/>
        </p:nvSpPr>
        <p:spPr>
          <a:xfrm>
            <a:off x="1981200" y="2971800"/>
            <a:ext cx="84582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Georgia"/>
            </a:endParaRPr>
          </a:p>
        </p:txBody>
      </p:sp>
    </p:spTree>
    <p:extLst>
      <p:ext uri="{BB962C8B-B14F-4D97-AF65-F5344CB8AC3E}">
        <p14:creationId xmlns:p14="http://schemas.microsoft.com/office/powerpoint/2010/main" val="37667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00" y="0"/>
            <a:ext cx="10210800" cy="6858000"/>
          </a:xfrm>
          <a:prstGeom prst="rect">
            <a:avLst/>
          </a:prstGeom>
        </p:spPr>
      </p:pic>
    </p:spTree>
    <p:extLst>
      <p:ext uri="{BB962C8B-B14F-4D97-AF65-F5344CB8AC3E}">
        <p14:creationId xmlns:p14="http://schemas.microsoft.com/office/powerpoint/2010/main" val="4011114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p:cNvSpPr/>
          <p:nvPr/>
        </p:nvSpPr>
        <p:spPr>
          <a:xfrm rot="16782008">
            <a:off x="4900377" y="-1352293"/>
            <a:ext cx="3773850" cy="8642704"/>
          </a:xfrm>
          <a:prstGeom prst="ellipse">
            <a:avLst/>
          </a:prstGeom>
          <a:solidFill>
            <a:srgbClr val="FF000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3A4B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0"/>
            <a:ext cx="9144000" cy="6858000"/>
          </a:xfrm>
          <a:prstGeom prst="rect">
            <a:avLst/>
          </a:prstGeom>
        </p:spPr>
      </p:pic>
      <p:sp>
        <p:nvSpPr>
          <p:cNvPr id="3" name="TextBox 2"/>
          <p:cNvSpPr txBox="1"/>
          <p:nvPr/>
        </p:nvSpPr>
        <p:spPr>
          <a:xfrm>
            <a:off x="7772400" y="3689132"/>
            <a:ext cx="2743200" cy="2554545"/>
          </a:xfrm>
          <a:prstGeom prst="rect">
            <a:avLst/>
          </a:prstGeom>
          <a:noFill/>
        </p:spPr>
        <p:txBody>
          <a:bodyPr wrap="square" rtlCol="0">
            <a:spAutoFit/>
          </a:bodyPr>
          <a:lstStyle/>
          <a:p>
            <a:r>
              <a:rPr lang="es-ES" sz="3200" dirty="0">
                <a:solidFill>
                  <a:schemeClr val="bg1"/>
                </a:solidFill>
                <a:effectLst>
                  <a:outerShdw blurRad="38100" dist="38100" dir="2700000" algn="tl">
                    <a:srgbClr val="000000">
                      <a:alpha val="43137"/>
                    </a:srgbClr>
                  </a:outerShdw>
                </a:effectLst>
                <a:latin typeface="+mj-lt"/>
              </a:rPr>
              <a:t>Si es menor de 18 usted no puede aplicar pesticidas</a:t>
            </a:r>
            <a:endParaRPr lang="en-US" sz="32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7238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257250" cy="6849533"/>
          </a:xfrm>
          <a:prstGeom prst="rect">
            <a:avLst/>
          </a:prstGeom>
        </p:spPr>
      </p:pic>
      <p:sp>
        <p:nvSpPr>
          <p:cNvPr id="3" name="Cloud Callout 2"/>
          <p:cNvSpPr/>
          <p:nvPr/>
        </p:nvSpPr>
        <p:spPr>
          <a:xfrm rot="21018344">
            <a:off x="6881164" y="388884"/>
            <a:ext cx="4252666" cy="4255879"/>
          </a:xfrm>
          <a:prstGeom prst="cloudCallout">
            <a:avLst>
              <a:gd name="adj1" fmla="val -75843"/>
              <a:gd name="adj2" fmla="val -8972"/>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4" name="TextBox 3"/>
          <p:cNvSpPr txBox="1"/>
          <p:nvPr/>
        </p:nvSpPr>
        <p:spPr>
          <a:xfrm>
            <a:off x="7391400" y="1208944"/>
            <a:ext cx="3128953" cy="2554541"/>
          </a:xfrm>
          <a:prstGeom prst="rect">
            <a:avLst/>
          </a:prstGeom>
          <a:noFill/>
        </p:spPr>
        <p:txBody>
          <a:bodyPr wrap="square" lIns="91424" tIns="45718" rIns="91424" bIns="45718" rtlCol="0">
            <a:spAutoFit/>
          </a:bodyPr>
          <a:lstStyle/>
          <a:p>
            <a:pPr algn="ctr"/>
            <a:r>
              <a:rPr lang="es-ES" sz="3200" dirty="0">
                <a:solidFill>
                  <a:schemeClr val="tx2"/>
                </a:solidFill>
                <a:latin typeface="Tekton Pro" pitchFamily="34" charset="0"/>
              </a:rPr>
              <a:t>¿Cómo puedo protegerme de los pesticidas mientras estoy trabajando?</a:t>
            </a:r>
            <a:endParaRPr lang="en-US" sz="3200" dirty="0">
              <a:solidFill>
                <a:schemeClr val="tx2"/>
              </a:solidFill>
              <a:latin typeface="Tekton Pro" pitchFamily="34" charset="0"/>
            </a:endParaRPr>
          </a:p>
        </p:txBody>
      </p:sp>
      <p:sp>
        <p:nvSpPr>
          <p:cNvPr id="6" name="TextBox 5"/>
          <p:cNvSpPr txBox="1"/>
          <p:nvPr/>
        </p:nvSpPr>
        <p:spPr>
          <a:xfrm>
            <a:off x="0" y="6577532"/>
            <a:ext cx="1806905" cy="261610"/>
          </a:xfrm>
          <a:prstGeom prst="rect">
            <a:avLst/>
          </a:prstGeom>
          <a:noFill/>
        </p:spPr>
        <p:txBody>
          <a:bodyPr wrap="none" rtlCol="0">
            <a:spAutoFit/>
          </a:bodyPr>
          <a:lstStyle/>
          <a:p>
            <a:r>
              <a:rPr lang="en-US" sz="1100" dirty="0" err="1">
                <a:solidFill>
                  <a:schemeClr val="bg1"/>
                </a:solidFill>
                <a:latin typeface="+mj-lt"/>
              </a:rPr>
              <a:t>foto</a:t>
            </a:r>
            <a:r>
              <a:rPr lang="en-US" sz="1100" dirty="0">
                <a:solidFill>
                  <a:schemeClr val="bg1"/>
                </a:solidFill>
                <a:latin typeface="+mj-lt"/>
              </a:rPr>
              <a:t> ©www.earldotter.com</a:t>
            </a:r>
          </a:p>
        </p:txBody>
      </p:sp>
    </p:spTree>
    <p:extLst>
      <p:ext uri="{BB962C8B-B14F-4D97-AF65-F5344CB8AC3E}">
        <p14:creationId xmlns:p14="http://schemas.microsoft.com/office/powerpoint/2010/main" val="392192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EC6F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268200" cy="6858000"/>
          </a:xfrm>
          <a:prstGeom prst="rect">
            <a:avLst/>
          </a:prstGeom>
        </p:spPr>
      </p:pic>
      <p:sp>
        <p:nvSpPr>
          <p:cNvPr id="3" name="TextBox 2"/>
          <p:cNvSpPr txBox="1"/>
          <p:nvPr/>
        </p:nvSpPr>
        <p:spPr>
          <a:xfrm>
            <a:off x="304800" y="4267200"/>
            <a:ext cx="5257800" cy="2308320"/>
          </a:xfrm>
          <a:prstGeom prst="rect">
            <a:avLst/>
          </a:prstGeom>
          <a:solidFill>
            <a:srgbClr val="5B7649"/>
          </a:solidFill>
          <a:ln w="76200">
            <a:solidFill>
              <a:srgbClr val="83A58D"/>
            </a:solidFill>
          </a:ln>
          <a:effectLst/>
        </p:spPr>
        <p:txBody>
          <a:bodyPr wrap="square" lIns="91424" tIns="45718" rIns="91424" bIns="45718" rtlCol="0">
            <a:spAutoFit/>
          </a:bodyPr>
          <a:lstStyle/>
          <a:p>
            <a:pPr marL="176213"/>
            <a:r>
              <a:rPr lang="es-ES" sz="3600" dirty="0">
                <a:solidFill>
                  <a:schemeClr val="bg1"/>
                </a:solidFill>
                <a:latin typeface="+mj-lt"/>
              </a:rPr>
              <a:t>¿Piensa usted que hay algo malo con respecto a lo que esta persona está usando?</a:t>
            </a:r>
            <a:endParaRPr lang="en-US" sz="3600" dirty="0">
              <a:solidFill>
                <a:schemeClr val="bg1"/>
              </a:solidFill>
              <a:latin typeface="+mj-lt"/>
            </a:endParaRPr>
          </a:p>
        </p:txBody>
      </p:sp>
    </p:spTree>
    <p:extLst>
      <p:ext uri="{BB962C8B-B14F-4D97-AF65-F5344CB8AC3E}">
        <p14:creationId xmlns:p14="http://schemas.microsoft.com/office/powerpoint/2010/main" val="1311040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37C6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p:cNvSpPr txBox="1"/>
          <p:nvPr/>
        </p:nvSpPr>
        <p:spPr>
          <a:xfrm>
            <a:off x="0" y="0"/>
            <a:ext cx="12192000" cy="830993"/>
          </a:xfrm>
          <a:prstGeom prst="rect">
            <a:avLst/>
          </a:prstGeom>
          <a:solidFill>
            <a:srgbClr val="628461"/>
          </a:solidFill>
        </p:spPr>
        <p:txBody>
          <a:bodyPr wrap="square" lIns="91424" tIns="45718" rIns="91424" bIns="45718" rtlCol="0">
            <a:spAutoFit/>
          </a:bodyPr>
          <a:lstStyle/>
          <a:p>
            <a:pPr algn="ctr"/>
            <a:r>
              <a:rPr lang="es-ES" sz="4800" dirty="0">
                <a:solidFill>
                  <a:schemeClr val="bg1"/>
                </a:solidFill>
                <a:effectLst>
                  <a:outerShdw blurRad="38100" dist="38100" dir="2700000" algn="tl">
                    <a:srgbClr val="000000">
                      <a:alpha val="43137"/>
                    </a:srgbClr>
                  </a:outerShdw>
                </a:effectLst>
                <a:latin typeface="+mj-lt"/>
              </a:rPr>
              <a:t>¿Qué piensan de esta persona?</a:t>
            </a:r>
            <a:endParaRPr lang="en-US" sz="48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05753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p:cNvSpPr txBox="1"/>
          <p:nvPr/>
        </p:nvSpPr>
        <p:spPr>
          <a:xfrm>
            <a:off x="2494623" y="5620374"/>
            <a:ext cx="8186824" cy="1200325"/>
          </a:xfrm>
          <a:prstGeom prst="rect">
            <a:avLst/>
          </a:prstGeom>
          <a:noFill/>
        </p:spPr>
        <p:txBody>
          <a:bodyPr wrap="none" lIns="91424" tIns="45718" rIns="91424" bIns="45718" rtlCol="0">
            <a:spAutoFit/>
          </a:bodyPr>
          <a:lstStyle/>
          <a:p>
            <a:r>
              <a:rPr lang="en-US" sz="7200">
                <a:solidFill>
                  <a:schemeClr val="bg1"/>
                </a:solidFill>
                <a:effectLst>
                  <a:outerShdw blurRad="38100" dist="38100" dir="2700000" algn="tl">
                    <a:srgbClr val="000000">
                      <a:alpha val="43137"/>
                    </a:srgbClr>
                  </a:outerShdw>
                </a:effectLst>
                <a:latin typeface="+mj-lt"/>
              </a:rPr>
              <a:t>¡Lávese las manos!</a:t>
            </a:r>
          </a:p>
        </p:txBody>
      </p:sp>
    </p:spTree>
    <p:extLst>
      <p:ext uri="{BB962C8B-B14F-4D97-AF65-F5344CB8AC3E}">
        <p14:creationId xmlns:p14="http://schemas.microsoft.com/office/powerpoint/2010/main" val="106657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11430"/>
            <a:ext cx="5233287" cy="6858000"/>
          </a:xfrm>
          <a:prstGeom prst="rect">
            <a:avLst/>
          </a:prstGeom>
        </p:spPr>
      </p:pic>
      <p:sp>
        <p:nvSpPr>
          <p:cNvPr id="5" name="Rectangle 4"/>
          <p:cNvSpPr/>
          <p:nvPr/>
        </p:nvSpPr>
        <p:spPr>
          <a:xfrm>
            <a:off x="533400" y="762000"/>
            <a:ext cx="4800601" cy="1938988"/>
          </a:xfrm>
          <a:prstGeom prst="rect">
            <a:avLst/>
          </a:prstGeom>
        </p:spPr>
        <p:txBody>
          <a:bodyPr wrap="square" lIns="91424" tIns="45718" rIns="91424" bIns="45718">
            <a:spAutoFit/>
          </a:bodyPr>
          <a:lstStyle/>
          <a:p>
            <a:r>
              <a:rPr lang="es-ES" sz="4000" dirty="0">
                <a:solidFill>
                  <a:schemeClr val="accent6">
                    <a:lumMod val="50000"/>
                  </a:schemeClr>
                </a:solidFill>
                <a:latin typeface="Helvetica" panose="020B0604020202020204" pitchFamily="34" charset="0"/>
                <a:ea typeface="Roboto" panose="02000000000000000000" pitchFamily="2" charset="0"/>
                <a:cs typeface="Helvetica" panose="020B0604020202020204" pitchFamily="34" charset="0"/>
              </a:rPr>
              <a:t>Estándar para la Protección del Trabajador (WPS)</a:t>
            </a:r>
            <a:endParaRPr lang="en-US" sz="4000" dirty="0">
              <a:solidFill>
                <a:schemeClr val="accent6">
                  <a:lumMod val="50000"/>
                </a:schemeClr>
              </a:solidFill>
              <a:latin typeface="Helvetica" panose="020B0604020202020204" pitchFamily="34" charset="0"/>
              <a:ea typeface="Roboto" panose="02000000000000000000" pitchFamily="2" charset="0"/>
              <a:cs typeface="Helvetica" panose="020B0604020202020204" pitchFamily="34" charset="0"/>
            </a:endParaRPr>
          </a:p>
        </p:txBody>
      </p:sp>
    </p:spTree>
    <p:extLst>
      <p:ext uri="{BB962C8B-B14F-4D97-AF65-F5344CB8AC3E}">
        <p14:creationId xmlns:p14="http://schemas.microsoft.com/office/powerpoint/2010/main" val="1000849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74827"/>
            <a:ext cx="7791451" cy="5269219"/>
          </a:xfrm>
          <a:prstGeom prst="rect">
            <a:avLst/>
          </a:prstGeom>
        </p:spPr>
      </p:pic>
      <p:sp>
        <p:nvSpPr>
          <p:cNvPr id="3" name="Cloud Callout 2"/>
          <p:cNvSpPr/>
          <p:nvPr/>
        </p:nvSpPr>
        <p:spPr>
          <a:xfrm rot="11527913">
            <a:off x="5702581" y="170277"/>
            <a:ext cx="4949683" cy="4033580"/>
          </a:xfrm>
          <a:prstGeom prst="cloudCallout">
            <a:avLst>
              <a:gd name="adj1" fmla="val 72945"/>
              <a:gd name="adj2" fmla="val -29167"/>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4" name="TextBox 3"/>
          <p:cNvSpPr txBox="1"/>
          <p:nvPr/>
        </p:nvSpPr>
        <p:spPr>
          <a:xfrm>
            <a:off x="6553200" y="914400"/>
            <a:ext cx="3448051" cy="2862318"/>
          </a:xfrm>
          <a:prstGeom prst="rect">
            <a:avLst/>
          </a:prstGeom>
          <a:noFill/>
        </p:spPr>
        <p:txBody>
          <a:bodyPr wrap="square" lIns="91424" tIns="45718" rIns="91424" bIns="45718" rtlCol="0">
            <a:spAutoFit/>
          </a:bodyPr>
          <a:lstStyle/>
          <a:p>
            <a:pPr algn="ctr"/>
            <a:r>
              <a:rPr lang="es-ES" sz="3600" dirty="0">
                <a:solidFill>
                  <a:schemeClr val="tx2"/>
                </a:solidFill>
                <a:latin typeface="Tekton Pro" pitchFamily="34" charset="0"/>
              </a:rPr>
              <a:t>¿Cómo podemos protegernos a nosotros mismos y a nuestras familias?</a:t>
            </a:r>
            <a:endParaRPr lang="en-US" sz="3600" dirty="0">
              <a:solidFill>
                <a:schemeClr val="tx2"/>
              </a:solidFill>
              <a:latin typeface="Tekton Pro" pitchFamily="34" charset="0"/>
            </a:endParaRPr>
          </a:p>
        </p:txBody>
      </p:sp>
      <p:sp>
        <p:nvSpPr>
          <p:cNvPr id="5" name="TextBox 4"/>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1676761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55" y="-1"/>
            <a:ext cx="12192000" cy="6852519"/>
          </a:xfrm>
          <a:prstGeom prst="rect">
            <a:avLst/>
          </a:prstGeom>
        </p:spPr>
      </p:pic>
      <p:sp>
        <p:nvSpPr>
          <p:cNvPr id="4" name="TextBox 3"/>
          <p:cNvSpPr txBox="1"/>
          <p:nvPr/>
        </p:nvSpPr>
        <p:spPr>
          <a:xfrm>
            <a:off x="152400" y="3657600"/>
            <a:ext cx="4011706" cy="2585319"/>
          </a:xfrm>
          <a:prstGeom prst="rect">
            <a:avLst/>
          </a:prstGeom>
          <a:noFill/>
        </p:spPr>
        <p:txBody>
          <a:bodyPr wrap="square" lIns="91424" tIns="45718" rIns="91424" bIns="45718" rtlCol="0">
            <a:spAutoFit/>
          </a:bodyPr>
          <a:lstStyle/>
          <a:p>
            <a:r>
              <a:rPr lang="es-ES" sz="5400" dirty="0">
                <a:solidFill>
                  <a:schemeClr val="bg1"/>
                </a:solidFill>
                <a:effectLst>
                  <a:outerShdw blurRad="38100" dist="38100" dir="2700000" algn="tl">
                    <a:srgbClr val="000000">
                      <a:alpha val="43137"/>
                    </a:srgbClr>
                  </a:outerShdw>
                </a:effectLst>
                <a:latin typeface="+mj-lt"/>
              </a:rPr>
              <a:t>Ropa y zapatos de trabajo</a:t>
            </a:r>
            <a:endParaRPr lang="en-US" sz="54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31664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E403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500" y="0"/>
            <a:ext cx="10287000" cy="6858000"/>
          </a:xfrm>
          <a:prstGeom prst="rect">
            <a:avLst/>
          </a:prstGeom>
        </p:spPr>
      </p:pic>
    </p:spTree>
    <p:extLst>
      <p:ext uri="{BB962C8B-B14F-4D97-AF65-F5344CB8AC3E}">
        <p14:creationId xmlns:p14="http://schemas.microsoft.com/office/powerpoint/2010/main" val="427835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0535" y="457200"/>
            <a:ext cx="5706465" cy="5878913"/>
          </a:xfrm>
          <a:prstGeom prst="rect">
            <a:avLst/>
          </a:prstGeom>
          <a:ln>
            <a:noFill/>
          </a:ln>
          <a:effectLst>
            <a:outerShdw blurRad="190500" algn="tl" rotWithShape="0">
              <a:srgbClr val="000000">
                <a:alpha val="70000"/>
              </a:srgbClr>
            </a:outerShdw>
          </a:effectLst>
        </p:spPr>
      </p:pic>
      <p:sp>
        <p:nvSpPr>
          <p:cNvPr id="6" name="TextBox 5"/>
          <p:cNvSpPr txBox="1"/>
          <p:nvPr/>
        </p:nvSpPr>
        <p:spPr>
          <a:xfrm>
            <a:off x="6858000" y="1473850"/>
            <a:ext cx="4800599" cy="3046984"/>
          </a:xfrm>
          <a:prstGeom prst="rect">
            <a:avLst/>
          </a:prstGeom>
          <a:solidFill>
            <a:schemeClr val="accent6"/>
          </a:solidFill>
        </p:spPr>
        <p:txBody>
          <a:bodyPr wrap="square" lIns="91424" tIns="45718" rIns="91424" bIns="45718" rtlCol="0">
            <a:spAutoFit/>
          </a:bodyPr>
          <a:lstStyle/>
          <a:p>
            <a:pPr algn="ctr"/>
            <a:r>
              <a:rPr lang="es-ES" sz="4800" dirty="0">
                <a:solidFill>
                  <a:schemeClr val="bg1"/>
                </a:solidFill>
                <a:effectLst>
                  <a:outerShdw blurRad="38100" dist="38100" dir="2700000" algn="tl">
                    <a:srgbClr val="000000">
                      <a:alpha val="43137"/>
                    </a:srgbClr>
                  </a:outerShdw>
                </a:effectLst>
                <a:latin typeface="Helvetica"/>
              </a:rPr>
              <a:t>Deje sus zapatos y ropa de trabajo fuera de la casa.</a:t>
            </a:r>
            <a:endParaRPr lang="en-US" sz="4800" dirty="0">
              <a:solidFill>
                <a:schemeClr val="bg1"/>
              </a:solidFill>
              <a:effectLst>
                <a:outerShdw blurRad="38100" dist="38100" dir="2700000" algn="tl">
                  <a:srgbClr val="000000">
                    <a:alpha val="43137"/>
                  </a:srgbClr>
                </a:outerShdw>
              </a:effectLst>
              <a:latin typeface="Helvetica"/>
            </a:endParaRPr>
          </a:p>
        </p:txBody>
      </p:sp>
    </p:spTree>
    <p:extLst>
      <p:ext uri="{BB962C8B-B14F-4D97-AF65-F5344CB8AC3E}">
        <p14:creationId xmlns:p14="http://schemas.microsoft.com/office/powerpoint/2010/main" val="837198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463"/>
            <a:ext cx="12192000" cy="6861464"/>
          </a:xfrm>
          <a:prstGeom prst="rect">
            <a:avLst/>
          </a:prstGeom>
        </p:spPr>
      </p:pic>
      <p:sp>
        <p:nvSpPr>
          <p:cNvPr id="3" name="TextBox 2"/>
          <p:cNvSpPr txBox="1"/>
          <p:nvPr/>
        </p:nvSpPr>
        <p:spPr>
          <a:xfrm>
            <a:off x="4439136" y="371128"/>
            <a:ext cx="3621472" cy="1200325"/>
          </a:xfrm>
          <a:prstGeom prst="rect">
            <a:avLst/>
          </a:prstGeom>
          <a:noFill/>
        </p:spPr>
        <p:txBody>
          <a:bodyPr wrap="none" lIns="91424" tIns="45718" rIns="91424" bIns="45718" rtlCol="0">
            <a:spAutoFit/>
          </a:bodyPr>
          <a:lstStyle/>
          <a:p>
            <a:r>
              <a:rPr lang="en-US" sz="7200" dirty="0" err="1">
                <a:solidFill>
                  <a:schemeClr val="bg1"/>
                </a:solidFill>
                <a:effectLst>
                  <a:outerShdw blurRad="38100" dist="38100" dir="2700000" algn="tl">
                    <a:srgbClr val="000000">
                      <a:alpha val="43137"/>
                    </a:srgbClr>
                  </a:outerShdw>
                </a:effectLst>
                <a:latin typeface="+mj-lt"/>
              </a:rPr>
              <a:t>Bañarse</a:t>
            </a:r>
            <a:endParaRPr lang="en-US" sz="72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05288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52400" y="5105400"/>
            <a:ext cx="8762996" cy="1569656"/>
          </a:xfrm>
          <a:prstGeom prst="rect">
            <a:avLst/>
          </a:prstGeom>
        </p:spPr>
        <p:txBody>
          <a:bodyPr wrap="square" lIns="91424" tIns="45718" rIns="91424" bIns="45718">
            <a:spAutoFit/>
          </a:bodyPr>
          <a:lstStyle/>
          <a:p>
            <a:r>
              <a:rPr lang="es-ES" sz="4800" dirty="0">
                <a:solidFill>
                  <a:schemeClr val="bg1"/>
                </a:solidFill>
                <a:effectLst>
                  <a:outerShdw blurRad="38100" dist="38100" dir="2700000" algn="tl">
                    <a:srgbClr val="000000">
                      <a:alpha val="43137"/>
                    </a:srgbClr>
                  </a:outerShdw>
                </a:effectLst>
                <a:latin typeface="+mj-lt"/>
              </a:rPr>
              <a:t>Mantenga la ropa de trabajo separada de la otra ropa</a:t>
            </a:r>
            <a:endParaRPr lang="en-US" sz="48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65148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0200" y="0"/>
            <a:ext cx="9144001" cy="68580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0" y="381000"/>
            <a:ext cx="5867400" cy="5867400"/>
          </a:xfrm>
          <a:prstGeom prst="rect">
            <a:avLst/>
          </a:prstGeom>
        </p:spPr>
      </p:pic>
    </p:spTree>
    <p:extLst>
      <p:ext uri="{BB962C8B-B14F-4D97-AF65-F5344CB8AC3E}">
        <p14:creationId xmlns:p14="http://schemas.microsoft.com/office/powerpoint/2010/main" val="23804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97AA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7" y="1047788"/>
            <a:ext cx="8254508" cy="5810212"/>
          </a:xfrm>
          <a:prstGeom prst="rect">
            <a:avLst/>
          </a:prstGeom>
        </p:spPr>
      </p:pic>
      <p:sp>
        <p:nvSpPr>
          <p:cNvPr id="5" name="Cloud Callout 4"/>
          <p:cNvSpPr/>
          <p:nvPr/>
        </p:nvSpPr>
        <p:spPr>
          <a:xfrm rot="19986841">
            <a:off x="6834871" y="505481"/>
            <a:ext cx="4164228" cy="3839043"/>
          </a:xfrm>
          <a:prstGeom prst="cloudCallout">
            <a:avLst>
              <a:gd name="adj1" fmla="val -76247"/>
              <a:gd name="adj2" fmla="val -23467"/>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6" name="TextBox 5"/>
          <p:cNvSpPr txBox="1"/>
          <p:nvPr/>
        </p:nvSpPr>
        <p:spPr>
          <a:xfrm>
            <a:off x="7287048" y="1056485"/>
            <a:ext cx="3259873" cy="2308320"/>
          </a:xfrm>
          <a:prstGeom prst="rect">
            <a:avLst/>
          </a:prstGeom>
          <a:noFill/>
        </p:spPr>
        <p:txBody>
          <a:bodyPr wrap="square" lIns="91424" tIns="45718" rIns="91424" bIns="45718" rtlCol="0">
            <a:spAutoFit/>
          </a:bodyPr>
          <a:lstStyle/>
          <a:p>
            <a:pPr algn="ctr"/>
            <a:r>
              <a:rPr lang="es-ES" sz="3600" dirty="0">
                <a:solidFill>
                  <a:schemeClr val="bg1"/>
                </a:solidFill>
                <a:effectLst>
                  <a:outerShdw blurRad="38100" dist="38100" dir="2700000" algn="tl">
                    <a:srgbClr val="000000">
                      <a:alpha val="43137"/>
                    </a:srgbClr>
                  </a:outerShdw>
                </a:effectLst>
                <a:latin typeface="Tekton Pro" pitchFamily="34" charset="0"/>
              </a:rPr>
              <a:t>¿Qué puedo hacer en caso de una emergencia?</a:t>
            </a:r>
            <a:endParaRPr lang="en-US" sz="3600" dirty="0">
              <a:solidFill>
                <a:schemeClr val="bg1"/>
              </a:solidFill>
              <a:effectLst>
                <a:outerShdw blurRad="38100" dist="38100" dir="2700000" algn="tl">
                  <a:srgbClr val="000000">
                    <a:alpha val="43137"/>
                  </a:srgbClr>
                </a:outerShdw>
              </a:effectLst>
              <a:latin typeface="Tekton Pro" pitchFamily="34" charset="0"/>
            </a:endParaRPr>
          </a:p>
        </p:txBody>
      </p:sp>
      <p:sp>
        <p:nvSpPr>
          <p:cNvPr id="7" name="TextBox 6"/>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4198943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526" y="304800"/>
            <a:ext cx="4676775" cy="623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0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533400" y="1752600"/>
            <a:ext cx="5181599" cy="2862318"/>
          </a:xfrm>
          <a:prstGeom prst="rect">
            <a:avLst/>
          </a:prstGeom>
        </p:spPr>
        <p:txBody>
          <a:bodyPr wrap="square" lIns="91424" tIns="45718" rIns="91424" bIns="45718">
            <a:spAutoFit/>
          </a:bodyPr>
          <a:lstStyle/>
          <a:p>
            <a:r>
              <a:rPr lang="es-ES" sz="6000" dirty="0">
                <a:solidFill>
                  <a:schemeClr val="bg1"/>
                </a:solidFill>
                <a:effectLst>
                  <a:outerShdw blurRad="38100" dist="38100" dir="2700000" algn="tl">
                    <a:srgbClr val="000000">
                      <a:alpha val="43137"/>
                    </a:srgbClr>
                  </a:outerShdw>
                </a:effectLst>
                <a:latin typeface="+mj-lt"/>
              </a:rPr>
              <a:t>Si le cae pesticidas en los ojos</a:t>
            </a:r>
            <a:endParaRPr lang="en-US" sz="6000" dirty="0">
              <a:solidFill>
                <a:schemeClr val="bg1"/>
              </a:solidFill>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8465"/>
            <a:ext cx="6057900" cy="6849535"/>
          </a:xfrm>
          <a:prstGeom prst="rect">
            <a:avLst/>
          </a:prstGeom>
        </p:spPr>
      </p:pic>
    </p:spTree>
    <p:extLst>
      <p:ext uri="{BB962C8B-B14F-4D97-AF65-F5344CB8AC3E}">
        <p14:creationId xmlns:p14="http://schemas.microsoft.com/office/powerpoint/2010/main" val="214735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D6D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Oval 6"/>
          <p:cNvSpPr/>
          <p:nvPr/>
        </p:nvSpPr>
        <p:spPr>
          <a:xfrm>
            <a:off x="381000" y="152400"/>
            <a:ext cx="3048000" cy="2971800"/>
          </a:xfrm>
          <a:prstGeom prst="ellipse">
            <a:avLst/>
          </a:prstGeom>
          <a:solidFill>
            <a:srgbClr val="344B78"/>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24" tIns="45718" rIns="91424" bIns="45718" rtlCol="0" anchor="ctr"/>
          <a:lstStyle/>
          <a:p>
            <a:pPr algn="ctr"/>
            <a:endParaRPr lang="en-US" sz="2400"/>
          </a:p>
        </p:txBody>
      </p:sp>
      <p:sp>
        <p:nvSpPr>
          <p:cNvPr id="6" name="Oval 5"/>
          <p:cNvSpPr/>
          <p:nvPr/>
        </p:nvSpPr>
        <p:spPr>
          <a:xfrm>
            <a:off x="525780" y="304800"/>
            <a:ext cx="2750820" cy="2667000"/>
          </a:xfrm>
          <a:prstGeom prst="ellipse">
            <a:avLst/>
          </a:prstGeom>
          <a:solidFill>
            <a:srgbClr val="344B78"/>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24" tIns="45718" rIns="91424" bIns="45718" rtlCol="0" anchor="ctr"/>
          <a:lstStyle/>
          <a:p>
            <a:pPr algn="ctr"/>
            <a:r>
              <a:rPr lang="es-ES" sz="3200" dirty="0">
                <a:latin typeface="Helvetica" panose="020B0604020202020204" pitchFamily="34" charset="0"/>
                <a:cs typeface="Helvetica" panose="020B0604020202020204" pitchFamily="34" charset="0"/>
              </a:rPr>
              <a:t>Protéjase usted y a su familia</a:t>
            </a:r>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45478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2667000"/>
            <a:ext cx="10678960" cy="3200400"/>
          </a:xfrm>
          <a:prstGeom prst="rect">
            <a:avLst/>
          </a:prstGeom>
        </p:spPr>
      </p:pic>
      <p:sp>
        <p:nvSpPr>
          <p:cNvPr id="5" name="Rectangle 4"/>
          <p:cNvSpPr/>
          <p:nvPr/>
        </p:nvSpPr>
        <p:spPr>
          <a:xfrm>
            <a:off x="609600" y="533400"/>
            <a:ext cx="10896599" cy="1938992"/>
          </a:xfrm>
          <a:prstGeom prst="rect">
            <a:avLst/>
          </a:prstGeom>
        </p:spPr>
        <p:txBody>
          <a:bodyPr wrap="square">
            <a:spAutoFit/>
          </a:bodyPr>
          <a:lstStyle/>
          <a:p>
            <a:pPr algn="ctr"/>
            <a:r>
              <a:rPr lang="en-US" sz="6000" dirty="0" err="1">
                <a:solidFill>
                  <a:schemeClr val="accent6">
                    <a:lumMod val="75000"/>
                  </a:schemeClr>
                </a:solidFill>
                <a:latin typeface="+mj-lt"/>
              </a:rPr>
              <a:t>Quítese</a:t>
            </a:r>
            <a:r>
              <a:rPr lang="en-US" sz="6000" dirty="0">
                <a:solidFill>
                  <a:schemeClr val="accent6">
                    <a:lumMod val="75000"/>
                  </a:schemeClr>
                </a:solidFill>
                <a:latin typeface="+mj-lt"/>
              </a:rPr>
              <a:t> la </a:t>
            </a:r>
            <a:r>
              <a:rPr lang="en-US" sz="6000" dirty="0" err="1">
                <a:solidFill>
                  <a:schemeClr val="accent6">
                    <a:lumMod val="75000"/>
                  </a:schemeClr>
                </a:solidFill>
                <a:latin typeface="+mj-lt"/>
              </a:rPr>
              <a:t>ropa</a:t>
            </a:r>
            <a:r>
              <a:rPr lang="en-US" sz="6000" dirty="0">
                <a:solidFill>
                  <a:schemeClr val="accent6">
                    <a:lumMod val="75000"/>
                  </a:schemeClr>
                </a:solidFill>
                <a:latin typeface="+mj-lt"/>
              </a:rPr>
              <a:t> </a:t>
            </a:r>
            <a:r>
              <a:rPr lang="en-US" sz="6000" dirty="0" err="1">
                <a:solidFill>
                  <a:schemeClr val="accent6">
                    <a:lumMod val="75000"/>
                  </a:schemeClr>
                </a:solidFill>
                <a:latin typeface="+mj-lt"/>
              </a:rPr>
              <a:t>contaminada</a:t>
            </a:r>
            <a:r>
              <a:rPr lang="en-US" sz="6000" dirty="0">
                <a:solidFill>
                  <a:schemeClr val="accent6">
                    <a:lumMod val="75000"/>
                  </a:schemeClr>
                </a:solidFill>
                <a:latin typeface="+mj-lt"/>
              </a:rPr>
              <a:t> con </a:t>
            </a:r>
            <a:r>
              <a:rPr lang="en-US" sz="6000" dirty="0" err="1">
                <a:solidFill>
                  <a:schemeClr val="accent6">
                    <a:lumMod val="75000"/>
                  </a:schemeClr>
                </a:solidFill>
                <a:latin typeface="+mj-lt"/>
              </a:rPr>
              <a:t>pesticidas</a:t>
            </a:r>
            <a:endParaRPr lang="en-US" sz="6000" dirty="0">
              <a:solidFill>
                <a:schemeClr val="accent6">
                  <a:lumMod val="75000"/>
                </a:schemeClr>
              </a:solidFill>
              <a:latin typeface="+mj-lt"/>
            </a:endParaRPr>
          </a:p>
        </p:txBody>
      </p:sp>
    </p:spTree>
    <p:extLst>
      <p:ext uri="{BB962C8B-B14F-4D97-AF65-F5344CB8AC3E}">
        <p14:creationId xmlns:p14="http://schemas.microsoft.com/office/powerpoint/2010/main" val="40620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70192"/>
          </a:xfrm>
          <a:prstGeom prst="rect">
            <a:avLst/>
          </a:prstGeom>
        </p:spPr>
      </p:pic>
      <p:sp>
        <p:nvSpPr>
          <p:cNvPr id="4" name="Rectangle 3"/>
          <p:cNvSpPr/>
          <p:nvPr/>
        </p:nvSpPr>
        <p:spPr>
          <a:xfrm>
            <a:off x="7772400" y="13855"/>
            <a:ext cx="3200400" cy="2800767"/>
          </a:xfrm>
          <a:prstGeom prst="rect">
            <a:avLst/>
          </a:prstGeom>
          <a:solidFill>
            <a:srgbClr val="F47830">
              <a:alpha val="80000"/>
            </a:srgbClr>
          </a:solidFill>
          <a:effectLst>
            <a:softEdge rad="127000"/>
          </a:effectLst>
        </p:spPr>
        <p:txBody>
          <a:bodyPr wrap="square">
            <a:spAutoFit/>
          </a:bodyPr>
          <a:lstStyle/>
          <a:p>
            <a:pPr algn="ctr"/>
            <a:r>
              <a:rPr lang="es-ES" sz="4400" dirty="0">
                <a:solidFill>
                  <a:schemeClr val="bg1"/>
                </a:solidFill>
                <a:latin typeface="+mj-lt"/>
              </a:rPr>
              <a:t>Lávese con bastante jabón y agua</a:t>
            </a:r>
            <a:endParaRPr lang="en-US" sz="4400" dirty="0">
              <a:solidFill>
                <a:schemeClr val="bg1"/>
              </a:solidFill>
              <a:latin typeface="+mj-lt"/>
            </a:endParaRPr>
          </a:p>
        </p:txBody>
      </p:sp>
    </p:spTree>
    <p:extLst>
      <p:ext uri="{BB962C8B-B14F-4D97-AF65-F5344CB8AC3E}">
        <p14:creationId xmlns:p14="http://schemas.microsoft.com/office/powerpoint/2010/main" val="828392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8200" y="0"/>
            <a:ext cx="1051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6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3" name="Rectangle 2"/>
          <p:cNvSpPr/>
          <p:nvPr/>
        </p:nvSpPr>
        <p:spPr>
          <a:xfrm>
            <a:off x="7086600" y="457201"/>
            <a:ext cx="3048000" cy="2554541"/>
          </a:xfrm>
          <a:prstGeom prst="rect">
            <a:avLst/>
          </a:prstGeom>
        </p:spPr>
        <p:txBody>
          <a:bodyPr wrap="square" lIns="91424" tIns="45718" rIns="91424" bIns="45718">
            <a:spAutoFit/>
          </a:bodyPr>
          <a:lstStyle/>
          <a:p>
            <a:pPr algn="ctr"/>
            <a:r>
              <a:rPr lang="es-ES" sz="4000">
                <a:solidFill>
                  <a:schemeClr val="bg1"/>
                </a:solidFill>
                <a:latin typeface="+mj-lt"/>
              </a:rPr>
              <a:t>Si las cosas empeoran, busque ayuda</a:t>
            </a:r>
            <a:endParaRPr lang="en-US" sz="4000">
              <a:solidFill>
                <a:schemeClr val="bg1"/>
              </a:solidFill>
              <a:latin typeface="+mj-lt"/>
            </a:endParaRPr>
          </a:p>
        </p:txBody>
      </p:sp>
    </p:spTree>
    <p:extLst>
      <p:ext uri="{BB962C8B-B14F-4D97-AF65-F5344CB8AC3E}">
        <p14:creationId xmlns:p14="http://schemas.microsoft.com/office/powerpoint/2010/main" val="430541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56379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1948191"/>
            <a:ext cx="5486400" cy="3670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2743201" y="447260"/>
            <a:ext cx="6716871" cy="707882"/>
          </a:xfrm>
          <a:prstGeom prst="rect">
            <a:avLst/>
          </a:prstGeom>
        </p:spPr>
        <p:txBody>
          <a:bodyPr wrap="none" lIns="91424" tIns="45718" rIns="91424" bIns="45718">
            <a:spAutoFit/>
          </a:bodyPr>
          <a:lstStyle/>
          <a:p>
            <a:r>
              <a:rPr lang="es-ES" sz="4000">
                <a:solidFill>
                  <a:schemeClr val="bg1"/>
                </a:solidFill>
                <a:effectLst>
                  <a:outerShdw blurRad="38100" dist="38100" dir="2700000" algn="tl">
                    <a:srgbClr val="000000">
                      <a:alpha val="43137"/>
                    </a:srgbClr>
                  </a:outerShdw>
                </a:effectLst>
                <a:latin typeface="+mj-lt"/>
              </a:rPr>
              <a:t>Cuidado médico y su patrón </a:t>
            </a:r>
            <a:endParaRPr lang="en-US" sz="4000">
              <a:solidFill>
                <a:schemeClr val="bg1"/>
              </a:solidFill>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58781">
            <a:off x="1025015" y="1429762"/>
            <a:ext cx="3657985" cy="47338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4211188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0" y="5181600"/>
            <a:ext cx="5562600" cy="1200325"/>
          </a:xfrm>
          <a:prstGeom prst="rect">
            <a:avLst/>
          </a:prstGeom>
          <a:gradFill flip="none" rotWithShape="1">
            <a:gsLst>
              <a:gs pos="43000">
                <a:srgbClr val="BFAA8A"/>
              </a:gs>
              <a:gs pos="0">
                <a:schemeClr val="accent5">
                  <a:lumMod val="75000"/>
                  <a:alpha val="65000"/>
                </a:schemeClr>
              </a:gs>
              <a:gs pos="86000">
                <a:schemeClr val="accent5">
                  <a:lumMod val="60000"/>
                  <a:lumOff val="40000"/>
                  <a:alpha val="47000"/>
                </a:schemeClr>
              </a:gs>
            </a:gsLst>
            <a:lin ang="0" scaled="0"/>
            <a:tileRect/>
          </a:gradFill>
        </p:spPr>
        <p:txBody>
          <a:bodyPr wrap="square" lIns="91424" tIns="45718" rIns="91424" bIns="45718">
            <a:spAutoFit/>
          </a:bodyPr>
          <a:lstStyle/>
          <a:p>
            <a:r>
              <a:rPr lang="es-ES" sz="3600" dirty="0">
                <a:solidFill>
                  <a:schemeClr val="bg1"/>
                </a:solidFill>
                <a:effectLst>
                  <a:outerShdw blurRad="38100" dist="38100" dir="2700000" algn="tl">
                    <a:srgbClr val="000000">
                      <a:alpha val="43137"/>
                    </a:srgbClr>
                  </a:outerShdw>
                </a:effectLst>
                <a:latin typeface="+mj-lt"/>
              </a:rPr>
              <a:t>Responsabilidades de los patrones en agricultura</a:t>
            </a:r>
            <a:endParaRPr lang="en-US" sz="36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81358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0646" y="1143001"/>
            <a:ext cx="8386355" cy="5408023"/>
          </a:xfrm>
          <a:prstGeom prst="rect">
            <a:avLst/>
          </a:prstGeom>
        </p:spPr>
      </p:pic>
      <p:sp>
        <p:nvSpPr>
          <p:cNvPr id="3" name="TextBox 2"/>
          <p:cNvSpPr txBox="1"/>
          <p:nvPr/>
        </p:nvSpPr>
        <p:spPr>
          <a:xfrm>
            <a:off x="1793623" y="228608"/>
            <a:ext cx="8685359" cy="707882"/>
          </a:xfrm>
          <a:prstGeom prst="rect">
            <a:avLst/>
          </a:prstGeom>
          <a:noFill/>
        </p:spPr>
        <p:txBody>
          <a:bodyPr wrap="none" lIns="91424" tIns="45718" rIns="91424" bIns="45718" rtlCol="0">
            <a:spAutoFit/>
          </a:bodyPr>
          <a:lstStyle/>
          <a:p>
            <a:r>
              <a:rPr lang="es-ES" sz="4000">
                <a:solidFill>
                  <a:schemeClr val="bg1"/>
                </a:solidFill>
                <a:effectLst>
                  <a:outerShdw blurRad="38100" dist="38100" dir="2700000" algn="tl">
                    <a:srgbClr val="000000">
                      <a:alpha val="43137"/>
                    </a:srgbClr>
                  </a:outerShdw>
                </a:effectLst>
                <a:latin typeface="+mj-lt"/>
              </a:rPr>
              <a:t>Un área central del sitio de operación</a:t>
            </a:r>
            <a:endParaRPr lang="en-US" sz="400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686704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94948" y="173518"/>
            <a:ext cx="7803277" cy="6512761"/>
          </a:xfrm>
          <a:prstGeom prst="rect">
            <a:avLst/>
          </a:prstGeom>
        </p:spPr>
      </p:pic>
      <p:pic>
        <p:nvPicPr>
          <p:cNvPr id="2" name="Picture 1">
            <a:extLst>
              <a:ext uri="{FF2B5EF4-FFF2-40B4-BE49-F238E27FC236}">
                <a16:creationId xmlns:a16="http://schemas.microsoft.com/office/drawing/2014/main" id="{9810672E-73DB-4DF4-8C37-F9F52FACE9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5614" y="169917"/>
            <a:ext cx="3807644" cy="6516362"/>
          </a:xfrm>
          <a:prstGeom prst="rect">
            <a:avLst/>
          </a:prstGeom>
        </p:spPr>
      </p:pic>
    </p:spTree>
    <p:extLst>
      <p:ext uri="{BB962C8B-B14F-4D97-AF65-F5344CB8AC3E}">
        <p14:creationId xmlns:p14="http://schemas.microsoft.com/office/powerpoint/2010/main" val="4032422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97AA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33600" y="1337496"/>
            <a:ext cx="7924800" cy="5263487"/>
          </a:xfrm>
          <a:prstGeom prst="rect">
            <a:avLst/>
          </a:prstGeom>
          <a:ln>
            <a:noFill/>
          </a:ln>
          <a:effectLst>
            <a:softEdge rad="112500"/>
          </a:effectLst>
        </p:spPr>
      </p:pic>
      <p:sp>
        <p:nvSpPr>
          <p:cNvPr id="3" name="TextBox 2"/>
          <p:cNvSpPr txBox="1"/>
          <p:nvPr/>
        </p:nvSpPr>
        <p:spPr>
          <a:xfrm>
            <a:off x="3561525" y="152411"/>
            <a:ext cx="5104891" cy="1200325"/>
          </a:xfrm>
          <a:prstGeom prst="rect">
            <a:avLst/>
          </a:prstGeom>
          <a:noFill/>
        </p:spPr>
        <p:txBody>
          <a:bodyPr wrap="none" lIns="91424" tIns="45718" rIns="91424" bIns="45718" rtlCol="0">
            <a:spAutoFit/>
          </a:bodyPr>
          <a:lstStyle/>
          <a:p>
            <a:r>
              <a:rPr lang="en-US" sz="7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Sus derechos</a:t>
            </a:r>
          </a:p>
        </p:txBody>
      </p:sp>
    </p:spTree>
    <p:extLst>
      <p:ext uri="{BB962C8B-B14F-4D97-AF65-F5344CB8AC3E}">
        <p14:creationId xmlns:p14="http://schemas.microsoft.com/office/powerpoint/2010/main" val="173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13ADD174-FCE2-42C9-ADC0-BA3485CE69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285583" cy="6828432"/>
          </a:xfrm>
          <a:prstGeom prst="rect">
            <a:avLst/>
          </a:prstGeom>
        </p:spPr>
      </p:pic>
      <p:sp>
        <p:nvSpPr>
          <p:cNvPr id="4" name="Cloud Callout 3"/>
          <p:cNvSpPr/>
          <p:nvPr/>
        </p:nvSpPr>
        <p:spPr>
          <a:xfrm rot="21018344">
            <a:off x="7122508" y="249658"/>
            <a:ext cx="3798379" cy="3025032"/>
          </a:xfrm>
          <a:prstGeom prst="cloudCallout">
            <a:avLst>
              <a:gd name="adj1" fmla="val -86850"/>
              <a:gd name="adj2" fmla="val 12395"/>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7535797" y="914400"/>
            <a:ext cx="2971800" cy="1446551"/>
          </a:xfrm>
          <a:prstGeom prst="rect">
            <a:avLst/>
          </a:prstGeom>
          <a:noFill/>
        </p:spPr>
        <p:txBody>
          <a:bodyPr wrap="square" lIns="91424" tIns="45718" rIns="91424" bIns="45718" rtlCol="0">
            <a:spAutoFit/>
          </a:bodyPr>
          <a:lstStyle/>
          <a:p>
            <a:pPr algn="ctr"/>
            <a:r>
              <a:rPr lang="en-US" sz="4400" dirty="0">
                <a:solidFill>
                  <a:schemeClr val="tx2"/>
                </a:solidFill>
                <a:latin typeface="Tekton Pro" pitchFamily="34" charset="0"/>
              </a:rPr>
              <a:t>¿</a:t>
            </a:r>
            <a:r>
              <a:rPr lang="en-US" sz="4400" dirty="0" err="1">
                <a:solidFill>
                  <a:schemeClr val="tx2"/>
                </a:solidFill>
                <a:latin typeface="Tekton Pro" pitchFamily="34" charset="0"/>
              </a:rPr>
              <a:t>Qué</a:t>
            </a:r>
            <a:r>
              <a:rPr lang="en-US" sz="4400" dirty="0">
                <a:solidFill>
                  <a:schemeClr val="tx2"/>
                </a:solidFill>
                <a:latin typeface="Tekton Pro" pitchFamily="34" charset="0"/>
              </a:rPr>
              <a:t> son </a:t>
            </a:r>
            <a:r>
              <a:rPr lang="en-US" sz="4400" dirty="0" err="1">
                <a:solidFill>
                  <a:schemeClr val="tx2"/>
                </a:solidFill>
                <a:latin typeface="Tekton Pro" pitchFamily="34" charset="0"/>
              </a:rPr>
              <a:t>pesticidas</a:t>
            </a:r>
            <a:r>
              <a:rPr lang="en-US" sz="4400" dirty="0">
                <a:solidFill>
                  <a:schemeClr val="tx2"/>
                </a:solidFill>
                <a:latin typeface="Tekton Pro" pitchFamily="34" charset="0"/>
              </a:rPr>
              <a:t>?</a:t>
            </a:r>
          </a:p>
        </p:txBody>
      </p:sp>
      <p:sp>
        <p:nvSpPr>
          <p:cNvPr id="6" name="TextBox 5"/>
          <p:cNvSpPr txBox="1"/>
          <p:nvPr/>
        </p:nvSpPr>
        <p:spPr>
          <a:xfrm>
            <a:off x="1524001" y="6615442"/>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1164777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1294" y="4301659"/>
            <a:ext cx="3896706"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609600"/>
            <a:ext cx="11277600" cy="1143000"/>
          </a:xfrm>
        </p:spPr>
        <p:txBody>
          <a:bodyPr>
            <a:normAutofit fontScale="90000"/>
          </a:bodyPr>
          <a:lstStyle/>
          <a:p>
            <a:r>
              <a:rPr lang="es-ES" dirty="0"/>
              <a:t>Para reportar cualquier violación para la agencia regulatoria de su estado llame al:</a:t>
            </a:r>
            <a:endParaRPr lang="en-US" dirty="0"/>
          </a:p>
        </p:txBody>
      </p:sp>
      <p:sp>
        <p:nvSpPr>
          <p:cNvPr id="3" name="Content Placeholder 2"/>
          <p:cNvSpPr>
            <a:spLocks noGrp="1"/>
          </p:cNvSpPr>
          <p:nvPr>
            <p:ph idx="1"/>
          </p:nvPr>
        </p:nvSpPr>
        <p:spPr>
          <a:xfrm>
            <a:off x="457200" y="2590801"/>
            <a:ext cx="11125200" cy="3306763"/>
          </a:xfrm>
        </p:spPr>
        <p:txBody>
          <a:bodyPr>
            <a:normAutofit fontScale="92500" lnSpcReduction="10000"/>
          </a:bodyPr>
          <a:lstStyle/>
          <a:p>
            <a:pPr marL="0" indent="0">
              <a:buNone/>
            </a:pPr>
            <a:r>
              <a:rPr lang="es-ES" dirty="0"/>
              <a:t>En Florida, llame al Departamento de Agricultura y Servicios al Consumidor de Florida</a:t>
            </a:r>
          </a:p>
          <a:p>
            <a:pPr lvl="1"/>
            <a:r>
              <a:rPr lang="en-US" dirty="0" err="1"/>
              <a:t>Llamadas</a:t>
            </a:r>
            <a:r>
              <a:rPr lang="en-US" dirty="0"/>
              <a:t> </a:t>
            </a:r>
            <a:r>
              <a:rPr lang="en-US" dirty="0" err="1"/>
              <a:t>generales</a:t>
            </a:r>
            <a:r>
              <a:rPr lang="en-US" dirty="0"/>
              <a:t>: 850-617-7900</a:t>
            </a:r>
          </a:p>
          <a:p>
            <a:pPr lvl="1"/>
            <a:r>
              <a:rPr lang="en-US" dirty="0"/>
              <a:t>Informe de </a:t>
            </a:r>
            <a:r>
              <a:rPr lang="en-US" dirty="0" err="1"/>
              <a:t>incidentes</a:t>
            </a:r>
            <a:r>
              <a:rPr lang="en-US" dirty="0"/>
              <a:t>: </a:t>
            </a:r>
            <a:br>
              <a:rPr lang="en-US" dirty="0"/>
            </a:br>
            <a:r>
              <a:rPr lang="en-US" dirty="0"/>
              <a:t>850-617-7997</a:t>
            </a:r>
          </a:p>
          <a:p>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927137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838200"/>
            <a:ext cx="11430000" cy="1143000"/>
          </a:xfrm>
        </p:spPr>
        <p:txBody>
          <a:bodyPr>
            <a:normAutofit fontScale="90000"/>
          </a:bodyPr>
          <a:lstStyle/>
          <a:p>
            <a:r>
              <a:rPr lang="es-ES" dirty="0"/>
              <a:t>Para reportar cualquier violación para la agencia regulatoria de su estado llame al:</a:t>
            </a:r>
            <a:endParaRPr lang="en-US" dirty="0"/>
          </a:p>
        </p:txBody>
      </p:sp>
      <p:sp>
        <p:nvSpPr>
          <p:cNvPr id="3" name="Content Placeholder 2"/>
          <p:cNvSpPr>
            <a:spLocks noGrp="1"/>
          </p:cNvSpPr>
          <p:nvPr>
            <p:ph idx="1"/>
          </p:nvPr>
        </p:nvSpPr>
        <p:spPr>
          <a:xfrm>
            <a:off x="685800" y="2731826"/>
            <a:ext cx="6781801" cy="2514600"/>
          </a:xfrm>
        </p:spPr>
        <p:txBody>
          <a:bodyPr/>
          <a:lstStyle/>
          <a:p>
            <a:pPr marL="0" indent="0">
              <a:buNone/>
            </a:pPr>
            <a:r>
              <a:rPr lang="en-US" dirty="0" err="1"/>
              <a:t>En</a:t>
            </a:r>
            <a:r>
              <a:rPr lang="en-US" dirty="0"/>
              <a:t> Georgia, </a:t>
            </a:r>
            <a:r>
              <a:rPr lang="en-US" dirty="0" err="1"/>
              <a:t>llame</a:t>
            </a:r>
            <a:r>
              <a:rPr lang="en-US" dirty="0"/>
              <a:t> al </a:t>
            </a:r>
            <a:r>
              <a:rPr lang="en-US" dirty="0" err="1"/>
              <a:t>Departamento</a:t>
            </a:r>
            <a:r>
              <a:rPr lang="en-US" dirty="0"/>
              <a:t> de Agricultura de Georgia.</a:t>
            </a:r>
          </a:p>
          <a:p>
            <a:pPr lvl="1"/>
            <a:r>
              <a:rPr lang="en-US" dirty="0"/>
              <a:t>Informe de </a:t>
            </a:r>
            <a:r>
              <a:rPr lang="en-US" dirty="0" err="1"/>
              <a:t>incidentes</a:t>
            </a:r>
            <a:r>
              <a:rPr lang="en-US" dirty="0"/>
              <a:t>: </a:t>
            </a:r>
            <a:br>
              <a:rPr lang="en-US" dirty="0"/>
            </a:br>
            <a:r>
              <a:rPr lang="en-US" dirty="0"/>
              <a:t>888-655-9340</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3022338"/>
            <a:ext cx="2657787"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004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3080684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2150" y="5943601"/>
            <a:ext cx="8382000" cy="646331"/>
          </a:xfrm>
          <a:prstGeom prst="rect">
            <a:avLst/>
          </a:prstGeom>
        </p:spPr>
        <p:txBody>
          <a:bodyPr wrap="square">
            <a:spAutoFit/>
          </a:bodyPr>
          <a:lstStyle/>
          <a:p>
            <a:pPr defTabSz="914400"/>
            <a:r>
              <a:rPr lang="en-US" sz="1200" dirty="0">
                <a:solidFill>
                  <a:prstClr val="black"/>
                </a:solidFill>
                <a:latin typeface="Helvetica" panose="020B0604020202020204" pitchFamily="34" charset="0"/>
                <a:cs typeface="Helvetica" panose="020B0604020202020204" pitchFamily="34" charset="0"/>
              </a:rPr>
              <a:t>This curriculum was made possible by a grant from the National Institute for Occupational Safety and Health (U54-OH011230).  The Curriculum follows the requirements of the revised Worker Protection Standards of the United States Environmental Protection Agency, but the content, images, and facilitators’ guide are the authors’.</a:t>
            </a:r>
          </a:p>
        </p:txBody>
      </p:sp>
      <p:sp>
        <p:nvSpPr>
          <p:cNvPr id="3" name="Rectangle 2"/>
          <p:cNvSpPr/>
          <p:nvPr/>
        </p:nvSpPr>
        <p:spPr>
          <a:xfrm>
            <a:off x="1771650" y="4766551"/>
            <a:ext cx="8763000" cy="923330"/>
          </a:xfrm>
          <a:prstGeom prst="rect">
            <a:avLst/>
          </a:prstGeom>
        </p:spPr>
        <p:txBody>
          <a:bodyPr wrap="square">
            <a:spAutoFit/>
          </a:bodyPr>
          <a:lstStyle/>
          <a:p>
            <a:pPr defTabSz="914400"/>
            <a:r>
              <a:rPr lang="en-US" sz="1800" dirty="0">
                <a:solidFill>
                  <a:prstClr val="black"/>
                </a:solidFill>
                <a:latin typeface="Helvetica" panose="020B0604020202020204" pitchFamily="34" charset="0"/>
                <a:cs typeface="Helvetica" panose="020B0604020202020204" pitchFamily="34" charset="0"/>
              </a:rPr>
              <a:t>Suggested Citation:  Liebman, A.K., Marin, A.J., Hopewell, J., Trejo, M., Tovar Aguilar, A., </a:t>
            </a:r>
            <a:r>
              <a:rPr lang="en-US" sz="1800" dirty="0" err="1">
                <a:solidFill>
                  <a:prstClr val="black"/>
                </a:solidFill>
                <a:latin typeface="Helvetica" panose="020B0604020202020204" pitchFamily="34" charset="0"/>
                <a:cs typeface="Helvetica" panose="020B0604020202020204" pitchFamily="34" charset="0"/>
              </a:rPr>
              <a:t>Ordaz</a:t>
            </a:r>
            <a:r>
              <a:rPr lang="en-US" sz="1800" dirty="0">
                <a:solidFill>
                  <a:prstClr val="black"/>
                </a:solidFill>
                <a:latin typeface="Helvetica" panose="020B0604020202020204" pitchFamily="34" charset="0"/>
                <a:cs typeface="Helvetica" panose="020B0604020202020204" pitchFamily="34" charset="0"/>
              </a:rPr>
              <a:t> </a:t>
            </a:r>
            <a:r>
              <a:rPr lang="en-US" sz="1800" dirty="0" err="1">
                <a:solidFill>
                  <a:prstClr val="black"/>
                </a:solidFill>
                <a:latin typeface="Helvetica" panose="020B0604020202020204" pitchFamily="34" charset="0"/>
                <a:cs typeface="Helvetica" panose="020B0604020202020204" pitchFamily="34" charset="0"/>
              </a:rPr>
              <a:t>Gudino</a:t>
            </a:r>
            <a:r>
              <a:rPr lang="en-US" sz="1800" dirty="0">
                <a:solidFill>
                  <a:prstClr val="black"/>
                </a:solidFill>
                <a:latin typeface="Helvetica" panose="020B0604020202020204" pitchFamily="34" charset="0"/>
                <a:cs typeface="Helvetica" panose="020B0604020202020204" pitchFamily="34" charset="0"/>
              </a:rPr>
              <a:t>, C., Garcia Rendon, M., &amp; </a:t>
            </a:r>
            <a:r>
              <a:rPr lang="en-US" sz="1800" dirty="0" err="1">
                <a:solidFill>
                  <a:prstClr val="black"/>
                </a:solidFill>
                <a:latin typeface="Helvetica" panose="020B0604020202020204" pitchFamily="34" charset="0"/>
                <a:cs typeface="Helvetica" panose="020B0604020202020204" pitchFamily="34" charset="0"/>
              </a:rPr>
              <a:t>Grzywacz</a:t>
            </a:r>
            <a:r>
              <a:rPr lang="en-US" sz="1800" dirty="0">
                <a:solidFill>
                  <a:prstClr val="black"/>
                </a:solidFill>
                <a:latin typeface="Helvetica" panose="020B0604020202020204" pitchFamily="34" charset="0"/>
                <a:cs typeface="Helvetica" panose="020B0604020202020204" pitchFamily="34" charset="0"/>
              </a:rPr>
              <a:t>, J.G. (2018). </a:t>
            </a:r>
            <a:r>
              <a:rPr lang="es-ES" sz="1800" dirty="0">
                <a:solidFill>
                  <a:prstClr val="black"/>
                </a:solidFill>
                <a:latin typeface="Helvetica" panose="020B0604020202020204" pitchFamily="34" charset="0"/>
                <a:cs typeface="Helvetica" panose="020B0604020202020204" pitchFamily="34" charset="0"/>
              </a:rPr>
              <a:t>Normas de Protección al Trabajador Agrícola, </a:t>
            </a:r>
            <a:r>
              <a:rPr lang="en-US" sz="1800" dirty="0">
                <a:solidFill>
                  <a:prstClr val="black"/>
                </a:solidFill>
                <a:latin typeface="Helvetica" panose="020B0604020202020204" pitchFamily="34" charset="0"/>
                <a:cs typeface="Helvetica" panose="020B0604020202020204" pitchFamily="34" charset="0"/>
              </a:rPr>
              <a:t>[Kit]. Tallahassee, FL: Florida State University.</a:t>
            </a:r>
          </a:p>
        </p:txBody>
      </p:sp>
      <p:sp>
        <p:nvSpPr>
          <p:cNvPr id="4" name="Rectangle 3"/>
          <p:cNvSpPr/>
          <p:nvPr/>
        </p:nvSpPr>
        <p:spPr>
          <a:xfrm>
            <a:off x="7705726" y="1383958"/>
            <a:ext cx="4029074" cy="1938992"/>
          </a:xfrm>
          <a:prstGeom prst="rect">
            <a:avLst/>
          </a:prstGeom>
          <a:solidFill>
            <a:schemeClr val="accent3"/>
          </a:solidFill>
        </p:spPr>
        <p:txBody>
          <a:bodyPr wrap="square">
            <a:spAutoFit/>
          </a:bodyPr>
          <a:lstStyle/>
          <a:p>
            <a:pPr defTabSz="914400"/>
            <a:r>
              <a:rPr lang="es-ES" sz="2000" dirty="0">
                <a:solidFill>
                  <a:prstClr val="white"/>
                </a:solidFill>
                <a:latin typeface="Helvetica" panose="020B0604020202020204" pitchFamily="34" charset="0"/>
                <a:cs typeface="Helvetica" panose="020B0604020202020204" pitchFamily="34" charset="0"/>
              </a:rPr>
              <a:t>Este proyecto no hubiera sido posible sin las contribuciones útiles de (en orden alfabético): Fiorella Chávez Carlos, Fernanda Correa, Jeannie Economos y Guojuan Shang.</a:t>
            </a:r>
            <a:endParaRPr lang="en-US" sz="2000" dirty="0">
              <a:solidFill>
                <a:prstClr val="white"/>
              </a:solidFill>
              <a:latin typeface="Helvetica" panose="020B0604020202020204" pitchFamily="34" charset="0"/>
              <a:cs typeface="Helvetica" panose="020B0604020202020204" pitchFamily="34" charset="0"/>
            </a:endParaRPr>
          </a:p>
        </p:txBody>
      </p:sp>
      <p:pic>
        <p:nvPicPr>
          <p:cNvPr id="1028" name="Picture 4" descr="Image result for Florida State Univers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8647" y="243078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utheast and Coastal Center for Agricultural Safety and Heal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2086" y="466724"/>
            <a:ext cx="234650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0520" y="1905001"/>
            <a:ext cx="2295486" cy="1383030"/>
          </a:xfrm>
          <a:prstGeom prst="rect">
            <a:avLst/>
          </a:prstGeom>
        </p:spPr>
      </p:pic>
      <p:pic>
        <p:nvPicPr>
          <p:cNvPr id="1032" name="Picture 8" descr="Image result for University of Florida IFA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0611" y="3446061"/>
            <a:ext cx="2695575" cy="1094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inwheel, drawing&#10;&#10;Description automatically generated">
            <a:extLst>
              <a:ext uri="{FF2B5EF4-FFF2-40B4-BE49-F238E27FC236}">
                <a16:creationId xmlns:a16="http://schemas.microsoft.com/office/drawing/2014/main" id="{A0B6FD91-504F-41CF-AAC3-895655D867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294240"/>
            <a:ext cx="2524124" cy="1882821"/>
          </a:xfrm>
          <a:prstGeom prst="rect">
            <a:avLst/>
          </a:prstGeom>
        </p:spPr>
      </p:pic>
    </p:spTree>
    <p:extLst>
      <p:ext uri="{BB962C8B-B14F-4D97-AF65-F5344CB8AC3E}">
        <p14:creationId xmlns:p14="http://schemas.microsoft.com/office/powerpoint/2010/main" val="364579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p:cNvSpPr txBox="1"/>
          <p:nvPr/>
        </p:nvSpPr>
        <p:spPr>
          <a:xfrm>
            <a:off x="228600" y="533400"/>
            <a:ext cx="4724400" cy="1015663"/>
          </a:xfrm>
          <a:prstGeom prst="rect">
            <a:avLst/>
          </a:prstGeom>
          <a:noFill/>
        </p:spPr>
        <p:txBody>
          <a:bodyPr wrap="square" lIns="91424" tIns="45718" rIns="91424" bIns="45718" rtlCol="0">
            <a:spAutoFit/>
          </a:bodyPr>
          <a:lstStyle/>
          <a:p>
            <a:pPr algn="ctr"/>
            <a:r>
              <a:rPr lang="en-US" sz="6000" dirty="0" err="1">
                <a:solidFill>
                  <a:schemeClr val="bg1"/>
                </a:solidFill>
                <a:effectLst>
                  <a:outerShdw blurRad="38100" dist="38100" dir="2700000" algn="tl">
                    <a:srgbClr val="000000">
                      <a:alpha val="43137"/>
                    </a:srgbClr>
                  </a:outerShdw>
                </a:effectLst>
                <a:latin typeface="+mj-lt"/>
              </a:rPr>
              <a:t>Insecticidas</a:t>
            </a:r>
            <a:r>
              <a:rPr lang="en-US" sz="6000" dirty="0">
                <a:solidFill>
                  <a:schemeClr val="bg1"/>
                </a:solidFill>
                <a:effectLst>
                  <a:outerShdw blurRad="38100" dist="38100" dir="2700000" algn="tl">
                    <a:srgbClr val="000000">
                      <a:alpha val="43137"/>
                    </a:srgbClr>
                  </a:outerShdw>
                </a:effectLst>
                <a:latin typeface="+mj-lt"/>
              </a:rPr>
              <a:t> </a:t>
            </a:r>
          </a:p>
        </p:txBody>
      </p:sp>
    </p:spTree>
    <p:extLst>
      <p:ext uri="{BB962C8B-B14F-4D97-AF65-F5344CB8AC3E}">
        <p14:creationId xmlns:p14="http://schemas.microsoft.com/office/powerpoint/2010/main" val="221634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4191004" y="685812"/>
            <a:ext cx="3877985" cy="1015663"/>
          </a:xfrm>
          <a:prstGeom prst="rect">
            <a:avLst/>
          </a:prstGeom>
        </p:spPr>
        <p:txBody>
          <a:bodyPr wrap="none" lIns="91424" tIns="45718" rIns="91424" bIns="45718">
            <a:spAutoFit/>
          </a:bodyPr>
          <a:lstStyle/>
          <a:p>
            <a:r>
              <a:rPr lang="en-US" sz="6000" dirty="0" err="1">
                <a:solidFill>
                  <a:schemeClr val="bg1"/>
                </a:solidFill>
                <a:effectLst>
                  <a:outerShdw blurRad="38100" dist="38100" dir="2700000" algn="tl">
                    <a:srgbClr val="000000">
                      <a:alpha val="43137"/>
                    </a:srgbClr>
                  </a:outerShdw>
                </a:effectLst>
                <a:latin typeface="+mj-lt"/>
              </a:rPr>
              <a:t>Herbicidas</a:t>
            </a:r>
            <a:endParaRPr lang="en-US" sz="6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0945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p:cNvSpPr/>
          <p:nvPr/>
        </p:nvSpPr>
        <p:spPr>
          <a:xfrm>
            <a:off x="762000" y="609600"/>
            <a:ext cx="3570208" cy="933589"/>
          </a:xfrm>
          <a:prstGeom prst="rect">
            <a:avLst/>
          </a:prstGeom>
        </p:spPr>
        <p:txBody>
          <a:bodyPr wrap="none" lIns="91424" tIns="45718" rIns="91424" bIns="45718">
            <a:spAutoFit/>
          </a:bodyPr>
          <a:lstStyle/>
          <a:p>
            <a:r>
              <a:rPr lang="en-US" sz="5500" dirty="0" err="1">
                <a:solidFill>
                  <a:schemeClr val="bg1"/>
                </a:solidFill>
                <a:effectLst>
                  <a:outerShdw blurRad="38100" dist="38100" dir="2700000" algn="tl">
                    <a:srgbClr val="000000">
                      <a:alpha val="43137"/>
                    </a:srgbClr>
                  </a:outerShdw>
                </a:effectLst>
                <a:latin typeface="+mj-lt"/>
              </a:rPr>
              <a:t>Fungicidas</a:t>
            </a:r>
            <a:endParaRPr lang="en-US" sz="55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38337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1158&quot;&gt;&lt;/object&gt;&lt;object type=&quot;2&quot; unique_id=&quot;11159&quot;&gt;&lt;object type=&quot;3&quot; unique_id=&quot;11161&quot;&gt;&lt;property id=&quot;20148&quot; value=&quot;5&quot;/&gt;&lt;property id=&quot;20300&quot; value=&quot;Slide 2&quot;/&gt;&lt;property id=&quot;20307&quot; value=&quot;261&quot;/&gt;&lt;/object&gt;&lt;object type=&quot;3&quot; unique_id=&quot;11162&quot;&gt;&lt;property id=&quot;20148&quot; value=&quot;5&quot;/&gt;&lt;property id=&quot;20300&quot; value=&quot;Slide 36&quot;/&gt;&lt;property id=&quot;20307&quot; value=&quot;260&quot;/&gt;&lt;/object&gt;&lt;object type=&quot;3&quot; unique_id=&quot;11163&quot;&gt;&lt;property id=&quot;20148&quot; value=&quot;5&quot;/&gt;&lt;property id=&quot;20300&quot; value=&quot;Slide 4&quot;/&gt;&lt;property id=&quot;20307&quot; value=&quot;258&quot;/&gt;&lt;/object&gt;&lt;object type=&quot;3&quot; unique_id=&quot;11164&quot;&gt;&lt;property id=&quot;20148&quot; value=&quot;5&quot;/&gt;&lt;property id=&quot;20300&quot; value=&quot;Slide 5&quot;/&gt;&lt;property id=&quot;20307&quot; value=&quot;262&quot;/&gt;&lt;/object&gt;&lt;object type=&quot;3&quot; unique_id=&quot;11165&quot;&gt;&lt;property id=&quot;20148&quot; value=&quot;5&quot;/&gt;&lt;property id=&quot;20300&quot; value=&quot;Slide 6&quot;/&gt;&lt;property id=&quot;20307&quot; value=&quot;263&quot;/&gt;&lt;/object&gt;&lt;object type=&quot;3&quot; unique_id=&quot;11166&quot;&gt;&lt;property id=&quot;20148&quot; value=&quot;5&quot;/&gt;&lt;property id=&quot;20300&quot; value=&quot;Slide 7&quot;/&gt;&lt;property id=&quot;20307&quot; value=&quot;264&quot;/&gt;&lt;/object&gt;&lt;object type=&quot;3&quot; unique_id=&quot;11167&quot;&gt;&lt;property id=&quot;20148&quot; value=&quot;5&quot;/&gt;&lt;property id=&quot;20300&quot; value=&quot;Slide 9&quot;/&gt;&lt;property id=&quot;20307&quot; value=&quot;265&quot;/&gt;&lt;/object&gt;&lt;object type=&quot;3&quot; unique_id=&quot;11168&quot;&gt;&lt;property id=&quot;20148&quot; value=&quot;5&quot;/&gt;&lt;property id=&quot;20300&quot; value=&quot;Slide 8&quot;/&gt;&lt;property id=&quot;20307&quot; value=&quot;266&quot;/&gt;&lt;/object&gt;&lt;object type=&quot;3&quot; unique_id=&quot;11169&quot;&gt;&lt;property id=&quot;20148&quot; value=&quot;5&quot;/&gt;&lt;property id=&quot;20300&quot; value=&quot;Slide 10&quot;/&gt;&lt;property id=&quot;20307&quot; value=&quot;267&quot;/&gt;&lt;/object&gt;&lt;object type=&quot;3&quot; unique_id=&quot;11262&quot;&gt;&lt;property id=&quot;20148&quot; value=&quot;5&quot;/&gt;&lt;property id=&quot;20300&quot; value=&quot;Slide 11&quot;/&gt;&lt;property id=&quot;20307&quot; value=&quot;269&quot;/&gt;&lt;/object&gt;&lt;object type=&quot;3&quot; unique_id=&quot;11907&quot;&gt;&lt;property id=&quot;20148&quot; value=&quot;5&quot;/&gt;&lt;property id=&quot;20300&quot; value=&quot;Slide 1&quot;/&gt;&lt;property id=&quot;20307&quot; value=&quot;272&quot;/&gt;&lt;/object&gt;&lt;object type=&quot;3&quot; unique_id=&quot;11909&quot;&gt;&lt;property id=&quot;20148&quot; value=&quot;5&quot;/&gt;&lt;property id=&quot;20300&quot; value=&quot;Slide 14&quot;/&gt;&lt;property id=&quot;20307&quot; value=&quot;274&quot;/&gt;&lt;/object&gt;&lt;object type=&quot;3&quot; unique_id=&quot;12005&quot;&gt;&lt;property id=&quot;20148&quot; value=&quot;5&quot;/&gt;&lt;property id=&quot;20300&quot; value=&quot;Slide 15&quot;/&gt;&lt;property id=&quot;20307&quot; value=&quot;275&quot;/&gt;&lt;/object&gt;&lt;object type=&quot;3&quot; unique_id=&quot;12007&quot;&gt;&lt;property id=&quot;20148&quot; value=&quot;5&quot;/&gt;&lt;property id=&quot;20300&quot; value=&quot;Slide 21&quot;/&gt;&lt;property id=&quot;20307&quot; value=&quot;277&quot;/&gt;&lt;/object&gt;&lt;object type=&quot;3&quot; unique_id=&quot;12074&quot;&gt;&lt;property id=&quot;20148&quot; value=&quot;5&quot;/&gt;&lt;property id=&quot;20300&quot; value=&quot;Slide 17&quot;/&gt;&lt;property id=&quot;20307&quot; value=&quot;278&quot;/&gt;&lt;/object&gt;&lt;object type=&quot;3&quot; unique_id=&quot;12375&quot;&gt;&lt;property id=&quot;20148&quot; value=&quot;5&quot;/&gt;&lt;property id=&quot;20300&quot; value=&quot;Slide 40&quot;/&gt;&lt;property id=&quot;20307&quot; value=&quot;279&quot;/&gt;&lt;/object&gt;&lt;object type=&quot;3&quot; unique_id=&quot;12377&quot;&gt;&lt;property id=&quot;20148&quot; value=&quot;5&quot;/&gt;&lt;property id=&quot;20300&quot; value=&quot;Slide 22&quot;/&gt;&lt;property id=&quot;20307&quot; value=&quot;281&quot;/&gt;&lt;/object&gt;&lt;object type=&quot;3&quot; unique_id=&quot;12378&quot;&gt;&lt;property id=&quot;20148&quot; value=&quot;5&quot;/&gt;&lt;property id=&quot;20300&quot; value=&quot;Slide 23&quot;/&gt;&lt;property id=&quot;20307&quot; value=&quot;282&quot;/&gt;&lt;/object&gt;&lt;object type=&quot;3&quot; unique_id=&quot;12379&quot;&gt;&lt;property id=&quot;20148&quot; value=&quot;5&quot;/&gt;&lt;property id=&quot;20300&quot; value=&quot;Slide 24&quot;/&gt;&lt;property id=&quot;20307&quot; value=&quot;283&quot;/&gt;&lt;/object&gt;&lt;object type=&quot;3&quot; unique_id=&quot;12782&quot;&gt;&lt;property id=&quot;20148&quot; value=&quot;5&quot;/&gt;&lt;property id=&quot;20300&quot; value=&quot;Slide 25&quot;/&gt;&lt;property id=&quot;20307&quot; value=&quot;284&quot;/&gt;&lt;/object&gt;&lt;object type=&quot;3&quot; unique_id=&quot;12783&quot;&gt;&lt;property id=&quot;20148&quot; value=&quot;5&quot;/&gt;&lt;property id=&quot;20300&quot; value=&quot;Slide 26&quot;/&gt;&lt;property id=&quot;20307&quot; value=&quot;285&quot;/&gt;&lt;/object&gt;&lt;object type=&quot;3&quot; unique_id=&quot;13328&quot;&gt;&lt;property id=&quot;20148&quot; value=&quot;5&quot;/&gt;&lt;property id=&quot;20300&quot; value=&quot;Slide 37&quot;/&gt;&lt;property id=&quot;20307&quot; value=&quot;288&quot;/&gt;&lt;/object&gt;&lt;object type=&quot;3&quot; unique_id=&quot;13330&quot;&gt;&lt;property id=&quot;20148&quot; value=&quot;5&quot;/&gt;&lt;property id=&quot;20300&quot; value=&quot;Slide 38&quot;/&gt;&lt;property id=&quot;20307&quot; value=&quot;290&quot;/&gt;&lt;/object&gt;&lt;object type=&quot;3&quot; unique_id=&quot;13331&quot;&gt;&lt;property id=&quot;20148&quot; value=&quot;5&quot;/&gt;&lt;property id=&quot;20300&quot; value=&quot;Slide 39&quot;/&gt;&lt;property id=&quot;20307&quot; value=&quot;289&quot;/&gt;&lt;/object&gt;&lt;object type=&quot;3&quot; unique_id=&quot;13335&quot;&gt;&lt;property id=&quot;20148&quot; value=&quot;5&quot;/&gt;&lt;property id=&quot;20300&quot; value=&quot;Slide 44&quot;/&gt;&lt;property id=&quot;20307&quot; value=&quot;294&quot;/&gt;&lt;/object&gt;&lt;object type=&quot;3&quot; unique_id=&quot;13336&quot;&gt;&lt;property id=&quot;20148&quot; value=&quot;5&quot;/&gt;&lt;property id=&quot;20300&quot; value=&quot;Slide 45&quot;/&gt;&lt;property id=&quot;20307&quot; value=&quot;295&quot;/&gt;&lt;/object&gt;&lt;object type=&quot;3&quot; unique_id=&quot;14097&quot;&gt;&lt;property id=&quot;20148&quot; value=&quot;5&quot;/&gt;&lt;property id=&quot;20300&quot; value=&quot;Slide 28&quot;/&gt;&lt;property id=&quot;20307&quot; value=&quot;303&quot;/&gt;&lt;/object&gt;&lt;object type=&quot;3&quot; unique_id=&quot;14098&quot;&gt;&lt;property id=&quot;20148&quot; value=&quot;5&quot;/&gt;&lt;property id=&quot;20300&quot; value=&quot;Slide 33&quot;/&gt;&lt;property id=&quot;20307&quot; value=&quot;308&quot;/&gt;&lt;/object&gt;&lt;object type=&quot;3&quot; unique_id=&quot;14099&quot;&gt;&lt;property id=&quot;20148&quot; value=&quot;5&quot;/&gt;&lt;property id=&quot;20300&quot; value=&quot;Slide 46&quot;/&gt;&lt;property id=&quot;20307&quot; value=&quot;296&quot;/&gt;&lt;/object&gt;&lt;object type=&quot;3&quot; unique_id=&quot;14100&quot;&gt;&lt;property id=&quot;20148&quot; value=&quot;5&quot;/&gt;&lt;property id=&quot;20300&quot; value=&quot;Slide 47&quot;/&gt;&lt;property id=&quot;20307&quot; value=&quot;297&quot;/&gt;&lt;/object&gt;&lt;object type=&quot;3&quot; unique_id=&quot;14101&quot;&gt;&lt;property id=&quot;20148&quot; value=&quot;5&quot;/&gt;&lt;property id=&quot;20300&quot; value=&quot;Slide 48&quot;/&gt;&lt;property id=&quot;20307&quot; value=&quot;298&quot;/&gt;&lt;/object&gt;&lt;object type=&quot;3&quot; unique_id=&quot;14102&quot;&gt;&lt;property id=&quot;20148&quot; value=&quot;5&quot;/&gt;&lt;property id=&quot;20300&quot; value=&quot;Slide 49&quot;/&gt;&lt;property id=&quot;20307&quot; value=&quot;299&quot;/&gt;&lt;/object&gt;&lt;object type=&quot;3&quot; unique_id=&quot;14103&quot;&gt;&lt;property id=&quot;20148&quot; value=&quot;5&quot;/&gt;&lt;property id=&quot;20300&quot; value=&quot;Slide 50&quot;/&gt;&lt;property id=&quot;20307&quot; value=&quot;300&quot;/&gt;&lt;/object&gt;&lt;object type=&quot;3&quot; unique_id=&quot;14104&quot;&gt;&lt;property id=&quot;20148&quot; value=&quot;5&quot;/&gt;&lt;property id=&quot;20300&quot; value=&quot;Slide 52&quot;/&gt;&lt;property id=&quot;20307&quot; value=&quot;301&quot;/&gt;&lt;/object&gt;&lt;object type=&quot;3&quot; unique_id=&quot;14105&quot;&gt;&lt;property id=&quot;20148&quot; value=&quot;5&quot;/&gt;&lt;property id=&quot;20300&quot; value=&quot;Slide 53&quot;/&gt;&lt;property id=&quot;20307&quot; value=&quot;302&quot;/&gt;&lt;/object&gt;&lt;object type=&quot;3&quot; unique_id=&quot;14106&quot;&gt;&lt;property id=&quot;20148&quot; value=&quot;5&quot;/&gt;&lt;property id=&quot;20300&quot; value=&quot;Slide 54&quot;/&gt;&lt;property id=&quot;20307&quot; value=&quot;304&quot;/&gt;&lt;/object&gt;&lt;object type=&quot;3&quot; unique_id=&quot;14107&quot;&gt;&lt;property id=&quot;20148&quot; value=&quot;5&quot;/&gt;&lt;property id=&quot;20300&quot; value=&quot;Slide 55&quot;/&gt;&lt;property id=&quot;20307&quot; value=&quot;305&quot;/&gt;&lt;/object&gt;&lt;object type=&quot;3&quot; unique_id=&quot;14108&quot;&gt;&lt;property id=&quot;20148&quot; value=&quot;5&quot;/&gt;&lt;property id=&quot;20300&quot; value=&quot;Slide 56&quot;/&gt;&lt;property id=&quot;20307&quot; value=&quot;306&quot;/&gt;&lt;/object&gt;&lt;object type=&quot;3&quot; unique_id=&quot;14109&quot;&gt;&lt;property id=&quot;20148&quot; value=&quot;5&quot;/&gt;&lt;property id=&quot;20300&quot; value=&quot;Slide 57&quot;/&gt;&lt;property id=&quot;20307&quot; value=&quot;307&quot;/&gt;&lt;/object&gt;&lt;object type=&quot;3&quot; unique_id=&quot;15124&quot;&gt;&lt;property id=&quot;20148&quot; value=&quot;5&quot;/&gt;&lt;property id=&quot;20300&quot; value=&quot;Slide 58&quot;/&gt;&lt;property id=&quot;20307&quot; value=&quot;309&quot;/&gt;&lt;/object&gt;&lt;object type=&quot;3&quot; unique_id=&quot;15125&quot;&gt;&lt;property id=&quot;20148&quot; value=&quot;5&quot;/&gt;&lt;property id=&quot;20300&quot; value=&quot;Slide 59&quot;/&gt;&lt;property id=&quot;20307&quot; value=&quot;310&quot;/&gt;&lt;/object&gt;&lt;object type=&quot;3&quot; unique_id=&quot;15127&quot;&gt;&lt;property id=&quot;20148&quot; value=&quot;5&quot;/&gt;&lt;property id=&quot;20300&quot; value=&quot;Slide 62&quot;/&gt;&lt;property id=&quot;20307&quot; value=&quot;312&quot;/&gt;&lt;/object&gt;&lt;object type=&quot;3&quot; unique_id=&quot;15775&quot;&gt;&lt;property id=&quot;20148&quot; value=&quot;5&quot;/&gt;&lt;property id=&quot;20300&quot; value=&quot;Slide 13&quot;/&gt;&lt;property id=&quot;20307&quot; value=&quot;313&quot;/&gt;&lt;/object&gt;&lt;object type=&quot;3&quot; unique_id=&quot;15777&quot;&gt;&lt;property id=&quot;20148&quot; value=&quot;5&quot;/&gt;&lt;property id=&quot;20300&quot; value=&quot;Slide 35&quot;/&gt;&lt;property id=&quot;20307&quot; value=&quot;315&quot;/&gt;&lt;/object&gt;&lt;object type=&quot;3&quot; unique_id=&quot;17209&quot;&gt;&lt;property id=&quot;20148&quot; value=&quot;5&quot;/&gt;&lt;property id=&quot;20300&quot; value=&quot;Slide 12&quot;/&gt;&lt;property id=&quot;20307&quot; value=&quot;317&quot;/&gt;&lt;/object&gt;&lt;object type=&quot;3&quot; unique_id=&quot;17210&quot;&gt;&lt;property id=&quot;20148&quot; value=&quot;5&quot;/&gt;&lt;property id=&quot;20300&quot; value=&quot;Slide 42&quot;/&gt;&lt;property id=&quot;20307&quot; value=&quot;318&quot;/&gt;&lt;/object&gt;&lt;object type=&quot;3&quot; unique_id=&quot;17211&quot;&gt;&lt;property id=&quot;20148&quot; value=&quot;5&quot;/&gt;&lt;property id=&quot;20300&quot; value=&quot;Slide 43&quot;/&gt;&lt;property id=&quot;20307&quot; value=&quot;319&quot;/&gt;&lt;/object&gt;&lt;object type=&quot;3&quot; unique_id=&quot;17803&quot;&gt;&lt;property id=&quot;20148&quot; value=&quot;5&quot;/&gt;&lt;property id=&quot;20300&quot; value=&quot;Slide 16&quot;/&gt;&lt;property id=&quot;20307&quot; value=&quot;320&quot;/&gt;&lt;/object&gt;&lt;object type=&quot;3&quot; unique_id=&quot;17804&quot;&gt;&lt;property id=&quot;20148&quot; value=&quot;5&quot;/&gt;&lt;property id=&quot;20300&quot; value=&quot;Slide 18&quot;/&gt;&lt;property id=&quot;20307&quot; value=&quot;321&quot;/&gt;&lt;/object&gt;&lt;object type=&quot;3&quot; unique_id=&quot;17805&quot;&gt;&lt;property id=&quot;20148&quot; value=&quot;5&quot;/&gt;&lt;property id=&quot;20300&quot; value=&quot;Slide 19&quot;/&gt;&lt;property id=&quot;20307&quot; value=&quot;323&quot;/&gt;&lt;/object&gt;&lt;object type=&quot;3&quot; unique_id=&quot;17806&quot;&gt;&lt;property id=&quot;20148&quot; value=&quot;5&quot;/&gt;&lt;property id=&quot;20300&quot; value=&quot;Slide 20&quot;/&gt;&lt;property id=&quot;20307&quot; value=&quot;322&quot;/&gt;&lt;/object&gt;&lt;object type=&quot;3&quot; unique_id=&quot;18314&quot;&gt;&lt;property id=&quot;20148&quot; value=&quot;5&quot;/&gt;&lt;property id=&quot;20300&quot; value=&quot;Slide 51&quot;/&gt;&lt;property id=&quot;20307&quot; value=&quot;325&quot;/&gt;&lt;/object&gt;&lt;object type=&quot;3&quot; unique_id=&quot;18315&quot;&gt;&lt;property id=&quot;20148&quot; value=&quot;5&quot;/&gt;&lt;property id=&quot;20300&quot; value=&quot;Slide 60 - &amp;quot;Para reportar cualquier violación para la agencia regulatoria de su estado llame al:&amp;quot;&quot;/&gt;&lt;property id=&quot;20307&quot; value=&quot;324&quot;/&gt;&lt;/object&gt;&lt;object type=&quot;3&quot; unique_id=&quot;18803&quot;&gt;&lt;property id=&quot;20148&quot; value=&quot;5&quot;/&gt;&lt;property id=&quot;20300&quot; value=&quot;Slide 3&quot;/&gt;&lt;property id=&quot;20307&quot; value=&quot;326&quot;/&gt;&lt;/object&gt;&lt;object type=&quot;3&quot; unique_id=&quot;18804&quot;&gt;&lt;property id=&quot;20148&quot; value=&quot;5&quot;/&gt;&lt;property id=&quot;20300&quot; value=&quot;Slide 30&quot;/&gt;&lt;property id=&quot;20307&quot; value=&quot;327&quot;/&gt;&lt;/object&gt;&lt;object type=&quot;3&quot; unique_id=&quot;18805&quot;&gt;&lt;property id=&quot;20148&quot; value=&quot;5&quot;/&gt;&lt;property id=&quot;20300&quot; value=&quot;Slide 31&quot;/&gt;&lt;property id=&quot;20307&quot; value=&quot;329&quot;/&gt;&lt;/object&gt;&lt;object type=&quot;3&quot; unique_id=&quot;18806&quot;&gt;&lt;property id=&quot;20148&quot; value=&quot;5&quot;/&gt;&lt;property id=&quot;20300&quot; value=&quot;Slide 32&quot;/&gt;&lt;property id=&quot;20307&quot; value=&quot;328&quot;/&gt;&lt;/object&gt;&lt;object type=&quot;3&quot; unique_id=&quot;18808&quot;&gt;&lt;property id=&quot;20148&quot; value=&quot;5&quot;/&gt;&lt;property id=&quot;20300&quot; value=&quot;Slide 27&quot;/&gt;&lt;property id=&quot;20307&quot; value=&quot;332&quot;/&gt;&lt;/object&gt;&lt;object type=&quot;3&quot; unique_id=&quot;18809&quot;&gt;&lt;property id=&quot;20148&quot; value=&quot;5&quot;/&gt;&lt;property id=&quot;20300&quot; value=&quot;Slide 29&quot;/&gt;&lt;property id=&quot;20307&quot; value=&quot;333&quot;/&gt;&lt;/object&gt;&lt;object type=&quot;3&quot; unique_id=&quot;18810&quot;&gt;&lt;property id=&quot;20148&quot; value=&quot;5&quot;/&gt;&lt;property id=&quot;20300&quot; value=&quot;Slide 41&quot;/&gt;&lt;property id=&quot;20307&quot; value=&quot;330&quot;/&gt;&lt;/object&gt;&lt;object type=&quot;3&quot; unique_id=&quot;18811&quot;&gt;&lt;property id=&quot;20148&quot; value=&quot;5&quot;/&gt;&lt;property id=&quot;20300&quot; value=&quot;Slide 61 - &amp;quot;Para reportar cualquier violación para la agencia regulatoria de su estado llame al:&amp;quot;&quot;/&gt;&lt;property id=&quot;20307&quot; value=&quot;334&quot;/&gt;&lt;/object&gt;&lt;object type=&quot;3&quot; unique_id=&quot;19869&quot;&gt;&lt;property id=&quot;20148&quot; value=&quot;5&quot;/&gt;&lt;property id=&quot;20300&quot; value=&quot;Slide 34&quot;/&gt;&lt;property id=&quot;20307&quot; value=&quot;342&quot;/&gt;&lt;/object&gt;&lt;object type=&quot;3&quot; unique_id=&quot;78193&quot;&gt;&lt;property id=&quot;20148&quot; value=&quot;5&quot;/&gt;&lt;property id=&quot;20300&quot; value=&quot;Slide 63&quot;/&gt;&lt;property id=&quot;20307&quot; value=&quot;34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illian\AppData\Local\Temp\PR\data\asimages\{461FB22A-CB8F-473D-9155-F881CE818E71}_13.png&quot;/&gt;&lt;left val=&quot;159&quot;/&gt;&lt;top val=&quot;433&quot;/&gt;&lt;width val=&quot;377&quot;/&gt;&lt;height val=&quot;7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1&quot;/&gt;&lt;lineCharCount val=&quot;15&quot;/&gt;&lt;lineCharCount val=&quot;3&quot;/&gt;&lt;/TableIndex&gt;&lt;/ShapeTextInfo&gt;"/>
  <p:tag name="PRESENTER_SHAPEINFO" val="&lt;ThreeDShapeInfo&gt;&lt;uuid val=&quot;{6A9CFE43-A82E-4AEA-BC20-FEA19B6C4F17}&quot;/&gt;&lt;isInvalidForFieldText val=&quot;0&quot;/&gt;&lt;Image&gt;&lt;filename val=&quot;C:\Users\Jillian\AppData\Local\Temp\PR\data\asimages\{6A9CFE43-A82E-4AEA-BC20-FEA19B6C4F17}_15.png&quot;/&gt;&lt;left val=&quot;-4&quot;/&gt;&lt;top val=&quot;16&quot;/&gt;&lt;width val=&quot;358&quot;/&gt;&lt;height val=&quot;24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illian\AppData\Local\Temp\PR\data\asimages\{74845B47-07CB-40CD-A5BA-74FD1B36E282}_15.png&quot;/&gt;&lt;left val=&quot;611&quot;/&gt;&lt;top val=&quot;522&quot;/&gt;&lt;width val=&quot;107&quot;/&gt;&lt;height val=&quot;2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7&quot;/&gt;&lt;lineCharCount val=&quot;7&quot;/&gt;&lt;lineCharCount val=&quot;4&quot;/&gt;&lt;lineCharCount val=&quot;17&quot;/&gt;&lt;lineCharCount val=&quot;10&quot;/&gt;&lt;lineCharCount val=&quot;21&quot;/&gt;&lt;/TableIndex&gt;&lt;/ShapeTextInfo&gt;"/>
  <p:tag name="PRESENTER_SHAPEINFO" val="&lt;TextEffect&gt;&lt;Image&gt;&lt;filename val=&quot;C:\Users\Jillian\AppData\Local\Temp\PR\data\asimages\{3AB03794-F3C3-41C5-99F9-AECF035393CB}_1.png_crop.png&quot;/&gt;&lt;left val=&quot;33&quot;/&gt;&lt;top val=&quot;261&quot;/&gt;&lt;width val=&quot;239&quot;/&gt;&lt;height val=&quot;30&quot;/&gt;&lt;hasText val=&quot;1&quot;/&gt;&lt;paraId val=&quot;1&quot;/&gt;&lt;/Image&gt;&lt;Image&gt;&lt;filename val=&quot;C:\Users\Jillian\AppData\Local\Temp\PR\data\asimages\{C812ADC3-B1C7-4BB3-BFF5-204CE78EC367}_1.png_crop.png&quot;/&gt;&lt;left val=&quot;33&quot;/&gt;&lt;top val=&quot;297&quot;/&gt;&lt;width val=&quot;127&quot;/&gt;&lt;height val=&quot;25&quot;/&gt;&lt;hasText val=&quot;1&quot;/&gt;&lt;paraId val=&quot;2&quot;/&gt;&lt;/Image&gt;&lt;Image&gt;&lt;filename val=&quot;C:\Users\Jillian\AppData\Local\Temp\PR\data\asimages\{319407CA-425A-417D-B0B3-D93A7DBB84CA}_1.png_crop.png&quot;/&gt;&lt;left val=&quot;33&quot;/&gt;&lt;top val=&quot;333&quot;/&gt;&lt;width val=&quot;81&quot;/&gt;&lt;height val=&quot;30&quot;/&gt;&lt;hasText val=&quot;1&quot;/&gt;&lt;paraId val=&quot;3&quot;/&gt;&lt;/Image&gt;&lt;Image&gt;&lt;filename val=&quot;C:\Users\Jillian\AppData\Local\Temp\PR\data\asimages\{EC229464-E468-4CAE-8EB0-F10395968AB0}_1.png_crop.png&quot;/&gt;&lt;left val=&quot;33&quot;/&gt;&lt;top val=&quot;369&quot;/&gt;&lt;width val=&quot;237&quot;/&gt;&lt;height val=&quot;25&quot;/&gt;&lt;hasText val=&quot;1&quot;/&gt;&lt;paraId val=&quot;4&quot;/&gt;&lt;/Image&gt;&lt;Image&gt;&lt;filename val=&quot;C:\Users\Jillian\AppData\Local\Temp\PR\data\asimages\{E9B14F7D-8164-406D-A6A0-AF87D3948341}_1.png_crop.png&quot;/&gt;&lt;left val=&quot;33&quot;/&gt;&lt;top val=&quot;405&quot;/&gt;&lt;width val=&quot;148&quot;/&gt;&lt;height val=&quot;30&quot;/&gt;&lt;hasText val=&quot;1&quot;/&gt;&lt;paraId val=&quot;5&quot;/&gt;&lt;/Image&gt;&lt;Image&gt;&lt;filename val=&quot;C:\Users\Jillian\AppData\Local\Temp\PR\data\asimages\{2AA38184-43EC-427E-937C-E138A2F533B1}_1.png_crop.png&quot;/&gt;&lt;left val=&quot;33&quot;/&gt;&lt;top val=&quot;441&quot;/&gt;&lt;width val=&quot;292&quot;/&gt;&lt;height val=&quot;30&quot;/&gt;&lt;hasText val=&quot;1&quot;/&gt;&lt;paraId val=&quot;6&quot;/&gt;&lt;/Image&gt;&lt;/TextEffect&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quot;/&gt;&lt;lineCharCount val=&quot;11&quot;/&gt;&lt;lineCharCount val=&quot;5&quot;/&gt;&lt;/TableIndex&gt;&lt;/ShapeTextInfo&gt;"/>
  <p:tag name="PRESENTER_SHAPEINFO" val="&lt;ThreeDShapeInfo&gt;&lt;uuid val=&quot;{0A2DAD14-3FC8-4A47-86D4-E11B463698D4}&quot;/&gt;&lt;isInvalidForFieldText val=&quot;0&quot;/&gt;&lt;Image&gt;&lt;filename val=&quot;C:\Users\Jillian\AppData\Local\Temp\PR\data\asimages\{0A2DAD14-3FC8-4A47-86D4-E11B463698D4}_28.png&quot;/&gt;&lt;left val=&quot;-25&quot;/&gt;&lt;top val=&quot;105&quot;/&gt;&lt;width val=&quot;412&quot;/&gt;&lt;height val=&quot;271&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Jillian\AppData\Local\Temp\PR\data\asimages\{DAA42B7B-267B-4053-988A-B96A69634579}_28.png&quot;/&gt;&lt;left val=&quot;348&quot;/&gt;&lt;top val=&quot;519&quot;/&gt;&lt;width val=&quot;114&quot;/&gt;&lt;height val=&quot;2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700905-8508-4CB2-AB2B-48764C32B561}&quot;/&gt;&lt;isInvalidForFieldText val=&quot;0&quot;/&gt;&lt;Image&gt;&lt;filename val=&quot;C:\Users\Jillian\AppData\Local\Temp\PR\data\asimages\{22700905-8508-4CB2-AB2B-48764C32B561}_13.png&quot;/&gt;&lt;left val=&quot;435&quot;/&gt;&lt;top val=&quot;278&quot;/&gt;&lt;width val=&quot;92&quot;/&gt;&lt;height val=&quot;16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6AB0B4-2B0E-4875-8ED4-45CD8A9ADAAF}&quot;/&gt;&lt;isInvalidForFieldText val=&quot;0&quot;/&gt;&lt;Image&gt;&lt;filename val=&quot;C:\Users\Jillian\AppData\Local\Temp\PR\data\asimages\{776AB0B4-2B0E-4875-8ED4-45CD8A9ADAAF}_13.png&quot;/&gt;&lt;left val=&quot;331&quot;/&gt;&lt;top val=&quot;165&quot;/&gt;&lt;width val=&quot;196&quot;/&gt;&lt;height val=&quot;10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CF02C7-9D58-4DB4-A728-9AEA8CD24CA6}&quot;/&gt;&lt;isInvalidForFieldText val=&quot;0&quot;/&gt;&lt;Image&gt;&lt;filename val=&quot;C:\Users\Jillian\AppData\Local\Temp\PR\data\asimages\{88CF02C7-9D58-4DB4-A728-9AEA8CD24CA6}_13.png&quot;/&gt;&lt;left val=&quot;203&quot;/&gt;&lt;top val=&quot;171&quot;/&gt;&lt;width val=&quot;120&quot;/&gt;&lt;height val=&quot;4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B6E65648-71DB-4773-AA01-D9B2542521A5}&quot;/&gt;&lt;isInvalidForFieldText val=&quot;0&quot;/&gt;&lt;Image&gt;&lt;filename val=&quot;C:\Users\Jillian\AppData\Local\Temp\PR\data\asimages\{B6E65648-71DB-4773-AA01-D9B2542521A5}_13.png&quot;/&gt;&lt;left val=&quot;33&quot;/&gt;&lt;top val=&quot;144&quot;/&gt;&lt;width val=&quot;184&quot;/&gt;&lt;height val=&quot;8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4&quot;/&gt;&lt;/TableIndex&gt;&lt;/ShapeTextInfo&gt;"/>
  <p:tag name="PRESENTER_SHAPEINFO" val="&lt;ThreeDShapeInfo&gt;&lt;uuid val=&quot;{E893E352-A6B2-4471-BAA6-A8BAE56E4705}&quot;/&gt;&lt;isInvalidForFieldText val=&quot;0&quot;/&gt;&lt;Image&gt;&lt;filename val=&quot;C:\Users\Jillian\AppData\Local\Temp\PR\data\asimages\{E893E352-A6B2-4471-BAA6-A8BAE56E4705}_13.png&quot;/&gt;&lt;left val=&quot;519&quot;/&gt;&lt;top val=&quot;222&quot;/&gt;&lt;width val=&quot;182&quot;/&gt;&lt;height val=&quot;127&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E73B87-2894-4648-B8A0-2D7427266EAE}&quot;/&gt;&lt;isInvalidForFieldText val=&quot;0&quot;/&gt;&lt;Image&gt;&lt;filename val=&quot;C:\Users\Jillian\AppData\Local\Temp\PR\data\asimages\{90E73B87-2894-4648-B8A0-2D7427266EAE}_13.png&quot;/&gt;&lt;left val=&quot;213&quot;/&gt;&lt;top val=&quot;202&quot;/&gt;&lt;width val=&quot;116&quot;/&gt;&lt;height val=&quot;124&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65D4D61F-E8C1-49D3-A392-5A78AFBDB85B}&quot;/&gt;&lt;isInvalidForFieldText val=&quot;0&quot;/&gt;&lt;Image&gt;&lt;filename val=&quot;C:\Users\Jillian\AppData\Local\Temp\PR\data\asimages\{65D4D61F-E8C1-49D3-A392-5A78AFBDB85B}_13.png&quot;/&gt;&lt;left val=&quot;36&quot;/&gt;&lt;top val=&quot;283&quot;/&gt;&lt;width val=&quot;184&quot;/&gt;&lt;height val=&quot;8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Jillian\AppData\Local\Temp\PR\data\asimages\{4BFDBD85-A9E3-4DC9-BF67-5FED2D9E850F}_13.png&quot;/&gt;&lt;left val=&quot;171&quot;/&gt;&lt;top val=&quot;2&quot;/&gt;&lt;width val=&quot;399&quot;/&gt;&lt;height val=&quot;94&quot;/&gt;&lt;hasText val=&quot;1&quot;/&gt;&lt;/Image&gt;&lt;/ThreeDShapeInfo&gt;"/>
</p:tagLst>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B15683E307674EAE6AA22504B141AE" ma:contentTypeVersion="13" ma:contentTypeDescription="Create a new document." ma:contentTypeScope="" ma:versionID="75fcdab78191440cb963171739e1ce55">
  <xsd:schema xmlns:xsd="http://www.w3.org/2001/XMLSchema" xmlns:xs="http://www.w3.org/2001/XMLSchema" xmlns:p="http://schemas.microsoft.com/office/2006/metadata/properties" xmlns:ns3="4850c9cb-5b52-45d9-bb46-87fd59fa0584" xmlns:ns4="40bcfc0c-8ceb-42b5-9226-41ab9b1cf1f6" targetNamespace="http://schemas.microsoft.com/office/2006/metadata/properties" ma:root="true" ma:fieldsID="e05306ecb838778d5a04d30389aeb14c" ns3:_="" ns4:_="">
    <xsd:import namespace="4850c9cb-5b52-45d9-bb46-87fd59fa0584"/>
    <xsd:import namespace="40bcfc0c-8ceb-42b5-9226-41ab9b1cf1f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0c9cb-5b52-45d9-bb46-87fd59fa0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bcfc0c-8ceb-42b5-9226-41ab9b1cf1f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076F54-18CD-4BB2-B354-341F2A419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50c9cb-5b52-45d9-bb46-87fd59fa0584"/>
    <ds:schemaRef ds:uri="40bcfc0c-8ceb-42b5-9226-41ab9b1cf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22B9CA-C843-4EFD-BF4F-F68231DD006D}">
  <ds:schemaRefs>
    <ds:schemaRef ds:uri="http://schemas.microsoft.com/sharepoint/v3/contenttype/forms"/>
  </ds:schemaRefs>
</ds:datastoreItem>
</file>

<file path=customXml/itemProps3.xml><?xml version="1.0" encoding="utf-8"?>
<ds:datastoreItem xmlns:ds="http://schemas.openxmlformats.org/officeDocument/2006/customXml" ds:itemID="{F4AD9D4D-FFA8-4DB6-B111-29576560265E}">
  <ds:schemaRefs>
    <ds:schemaRef ds:uri="http://purl.org/dc/dcmitype/"/>
    <ds:schemaRef ds:uri="http://purl.org/dc/terms/"/>
    <ds:schemaRef ds:uri="http://schemas.openxmlformats.org/package/2006/metadata/core-properties"/>
    <ds:schemaRef ds:uri="http://www.w3.org/XML/1998/namespace"/>
    <ds:schemaRef ds:uri="http://schemas.microsoft.com/office/2006/documentManagement/types"/>
    <ds:schemaRef ds:uri="http://purl.org/dc/elements/1.1/"/>
    <ds:schemaRef ds:uri="40bcfc0c-8ceb-42b5-9226-41ab9b1cf1f6"/>
    <ds:schemaRef ds:uri="http://schemas.microsoft.com/office/infopath/2007/PartnerControls"/>
    <ds:schemaRef ds:uri="4850c9cb-5b52-45d9-bb46-87fd59fa058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79</TotalTime>
  <Words>6254</Words>
  <Application>Microsoft Office PowerPoint</Application>
  <PresentationFormat>Widescreen</PresentationFormat>
  <Paragraphs>382</Paragraphs>
  <Slides>63</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Wingdings</vt:lpstr>
      <vt:lpstr>Calibri</vt:lpstr>
      <vt:lpstr>Helvetica</vt:lpstr>
      <vt:lpstr>Georgia</vt:lpstr>
      <vt:lpstr>Aharoni</vt:lpstr>
      <vt:lpstr>Tekton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 reportar cualquier violación para la agencia regulatoria de su estado llame al:</vt:lpstr>
      <vt:lpstr>Para reportar cualquier violación para la agencia regulatoria de su estado llame 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 Hopewell</dc:creator>
  <cp:lastModifiedBy>Jillian Hopewell</cp:lastModifiedBy>
  <cp:revision>3</cp:revision>
  <dcterms:created xsi:type="dcterms:W3CDTF">2020-12-11T19:20:35Z</dcterms:created>
  <dcterms:modified xsi:type="dcterms:W3CDTF">2021-04-30T16:16:38Z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