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0B8B3E-AE0F-6F1D-CC0D-45A40A45180A}" name="Amy Liebman" initials="AL" userId="S::aliebman@migrantclinician.org::59da9bd5-3b01-4476-8a94-d6cba23d62c0" providerId="AD"/>
  <p188:author id="{AD21D23F-2191-2AE5-B864-8F1B32CCBC7E}" name="Mónica Fossi" initials="MF" userId="S::mfossi@migrantclinician.org::01634185-630a-4a37-8c7e-5559376f41ab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1CF32-37CC-2A5C-3289-08446FAB78D9}" v="6" dt="2024-10-10T16:28:58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824" y="660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regnant person with a bandage on her belly&#10;&#10;Description automatically generated">
            <a:extLst>
              <a:ext uri="{FF2B5EF4-FFF2-40B4-BE49-F238E27FC236}">
                <a16:creationId xmlns:a16="http://schemas.microsoft.com/office/drawing/2014/main" id="{2CEC2063-7A10-697D-8BDB-BBB12EBA3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1242" r="28404" b="10321"/>
          <a:stretch/>
        </p:blipFill>
        <p:spPr>
          <a:xfrm>
            <a:off x="6687543" y="-9824"/>
            <a:ext cx="3399461" cy="49505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63"/>
          <a:stretch/>
        </p:blipFill>
        <p:spPr>
          <a:xfrm>
            <a:off x="6682768" y="4583975"/>
            <a:ext cx="3384816" cy="31884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368"/>
          <a:stretch/>
        </p:blipFill>
        <p:spPr>
          <a:xfrm>
            <a:off x="6658013" y="4697475"/>
            <a:ext cx="3493311" cy="30749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74709" cy="84984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06691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000" b="1">
                <a:solidFill>
                  <a:schemeClr val="bg1"/>
                </a:solidFill>
              </a:rPr>
              <a:t>HOW DO I GET A </a:t>
            </a:r>
            <a:br>
              <a:rPr lang="es-ES" sz="2000" b="1">
                <a:solidFill>
                  <a:schemeClr val="bg1"/>
                </a:solidFill>
              </a:rPr>
            </a:br>
            <a:r>
              <a:rPr lang="es-ES" sz="2000" b="1">
                <a:solidFill>
                  <a:schemeClr val="bg1"/>
                </a:solidFill>
              </a:rPr>
              <a:t>COVID-19 VACCINE?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09558" y="983597"/>
            <a:ext cx="2788934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The vaccine is free for most people, including </a:t>
            </a:r>
            <a:endParaRPr lang="en-US" sz="11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1100" b="1" dirty="0">
                <a:ea typeface="+mn-lt"/>
                <a:cs typeface="+mn-lt"/>
              </a:rPr>
              <a:t>those without insurance.</a:t>
            </a:r>
          </a:p>
          <a:p>
            <a:pPr>
              <a:spcAft>
                <a:spcPts val="1200"/>
              </a:spcAft>
              <a:buClr>
                <a:srgbClr val="E88B0E"/>
              </a:buClr>
              <a:buSzPct val="135000"/>
            </a:pPr>
            <a:r>
              <a:rPr lang="en-US" sz="1100" b="1" dirty="0">
                <a:ea typeface="+mn-lt"/>
                <a:cs typeface="+mn-lt"/>
              </a:rPr>
              <a:t>Check to see where to access COVID vaccines for free:</a:t>
            </a:r>
            <a:endParaRPr lang="en-US" sz="1100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Talk to your OB/GYN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Ask about mobile clinics and health fairs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Health department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Community health center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Pharmacies near you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Speak with your employer</a:t>
            </a:r>
            <a:r>
              <a:rPr lang="en-US" sz="1100" dirty="0">
                <a:ea typeface="+mn-lt"/>
                <a:cs typeface="+mn-lt"/>
              </a:rPr>
              <a:t> about getting the COVID-19 vaccine. They may be helpful in making arrangements to get a vaccine.</a:t>
            </a:r>
            <a:endParaRPr lang="en-US" sz="1100" b="1" dirty="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Find vaccines: </a:t>
            </a:r>
            <a:r>
              <a:rPr lang="en-US" sz="1100" dirty="0">
                <a:ea typeface="+mn-lt"/>
                <a:cs typeface="+mn-lt"/>
              </a:rPr>
              <a:t>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479884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39587" y="480024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26140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392697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 August 5, 2024</a:t>
            </a:r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17210" y="5002465"/>
            <a:ext cx="3144577" cy="11725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Pregnancy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Breastfeeding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, and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the</a:t>
            </a:r>
            <a:r>
              <a:rPr lang="es-ES" sz="23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 COVID-19 </a:t>
            </a:r>
            <a:r>
              <a:rPr lang="es-ES" sz="2300" dirty="0" err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Vaccine</a:t>
            </a:r>
            <a:endParaRPr lang="es-ES" sz="2300" dirty="0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34293" y="4990651"/>
            <a:ext cx="2905511" cy="23237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Women who become ill with COVID-19 and have symptoms during pregnancy: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get very sick from COVID-19 compared to those who are not pregnant.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 more likely to need ICU care.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more likely to need a breathing tube.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 an increased risk of dying.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Are at an increased risk of having a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stillbirth or preterm birth.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May be at an increased risk of having a baby infected with 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19496" y="850583"/>
            <a:ext cx="2935107" cy="34317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Early in the pandemic, we didn't know the effects of the vaccine on pregnant and breastfeeding women and their babies. 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Now, we have lots of data, and we can confidently say: </a:t>
            </a:r>
            <a:r>
              <a:rPr lang="en-US" sz="1100" b="1" dirty="0">
                <a:cs typeface="Calibri"/>
              </a:rPr>
              <a:t>the COVID-19 vaccine is very safe for you and your baby, before, during, and after your pregnancy!</a:t>
            </a:r>
            <a:r>
              <a:rPr lang="en-US" sz="1100" dirty="0">
                <a:cs typeface="Calibri"/>
              </a:rPr>
              <a:t> 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As of September 2023,</a:t>
            </a:r>
            <a:r>
              <a:rPr lang="en-US" sz="1100" b="1" dirty="0">
                <a:cs typeface="Calibri"/>
              </a:rPr>
              <a:t> hundreds of thousands of pregnant women have been safely vaccinated against COVID-19.</a:t>
            </a:r>
            <a:endParaRPr lang="en-US" sz="1100" b="1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have been </a:t>
            </a:r>
            <a:r>
              <a:rPr lang="en-US" sz="1100" b="1" dirty="0">
                <a:cs typeface="Calibri"/>
              </a:rPr>
              <a:t>no </a:t>
            </a:r>
            <a:r>
              <a:rPr lang="en-US" sz="1100" dirty="0">
                <a:cs typeface="Calibri"/>
              </a:rPr>
              <a:t>reports of any increased risk of pregnancy loss, growth problems, or birth defects.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 COVID-19 vaccine is not a live vaccine, and </a:t>
            </a:r>
            <a:r>
              <a:rPr lang="en-US" sz="1100" b="1" dirty="0">
                <a:cs typeface="Calibri"/>
              </a:rPr>
              <a:t>pregnant and breastfeeding women and their babies cannot get COVID-19 from the vaccine.</a:t>
            </a:r>
            <a:endParaRPr lang="en-US" sz="1100" b="1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There is </a:t>
            </a:r>
            <a:r>
              <a:rPr lang="en-US" sz="1100" b="1" dirty="0">
                <a:cs typeface="Calibri"/>
              </a:rPr>
              <a:t>no need to 'pump and dump'</a:t>
            </a:r>
            <a:r>
              <a:rPr lang="en-US" sz="1100" dirty="0">
                <a:cs typeface="Calibri"/>
              </a:rPr>
              <a:t> when getting a vaccine while breastfeeding.</a:t>
            </a:r>
            <a:endParaRPr lang="en-US" sz="1100" dirty="0">
              <a:ea typeface="Calibri"/>
              <a:cs typeface="Calibri"/>
            </a:endParaRPr>
          </a:p>
        </p:txBody>
      </p: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940A9149-5F3F-4500-9FD7-DD9898E1E12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E96B9633-3909-46F4-86AC-DDFA9342047E}"/>
              </a:ext>
            </a:extLst>
          </p:cNvPr>
          <p:cNvSpPr/>
          <p:nvPr/>
        </p:nvSpPr>
        <p:spPr>
          <a:xfrm>
            <a:off x="10927603" y="355703"/>
            <a:ext cx="3474722" cy="70074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300" b="1" dirty="0">
                <a:latin typeface="Work Sans"/>
                <a:ea typeface="+mn-lt"/>
                <a:cs typeface="+mn-lt"/>
                <a:sym typeface="Work Sans"/>
              </a:rPr>
              <a:t>Add an image and scale it </a:t>
            </a:r>
            <a:endParaRPr lang="en" sz="1300" dirty="0">
              <a:ea typeface="+mn-lt"/>
              <a:cs typeface="+mn-lt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3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3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3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3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300" dirty="0">
                <a:latin typeface="Work Sans"/>
                <a:ea typeface="Work Sans"/>
                <a:cs typeface="Work Sans"/>
                <a:sym typeface="Work Sans"/>
              </a:rPr>
              <a:t> Upload from Computer and select an image you would like to use </a:t>
            </a:r>
            <a:r>
              <a:rPr lang="en-US" sz="1300" dirty="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300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300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r>
              <a:rPr lang="en" sz="1300" dirty="0">
                <a:latin typeface="Work Sans"/>
                <a:ea typeface="+mn-lt"/>
                <a:cs typeface="+mn-lt"/>
                <a:sym typeface="Work Sans"/>
              </a:rPr>
              <a:t>To scale, grab bottom right corner of image and hold the clicker down. Drag your mouse or finger across diagonally until it’s the same size/slightly bigger than the slide.</a:t>
            </a:r>
            <a:endParaRPr lang="en" sz="1300" dirty="0">
              <a:latin typeface="Work Sans"/>
              <a:ea typeface="+mn-lt"/>
              <a:cs typeface="+mn-lt"/>
            </a:endParaRPr>
          </a:p>
          <a:p>
            <a:endParaRPr lang="en" sz="1300" dirty="0">
              <a:latin typeface="Work Sans"/>
              <a:cs typeface="Calibri"/>
            </a:endParaRPr>
          </a:p>
          <a:p>
            <a:pPr>
              <a:lnSpc>
                <a:spcPct val="114999"/>
              </a:lnSpc>
            </a:pPr>
            <a:r>
              <a:rPr lang="en-US" sz="1300" b="1" dirty="0">
                <a:latin typeface="Work Sans"/>
                <a:cs typeface="Calibri"/>
              </a:rPr>
              <a:t>Send</a:t>
            </a:r>
            <a:r>
              <a:rPr lang="en-US" sz="1300" b="1" dirty="0">
                <a:latin typeface="Work Sans"/>
                <a:ea typeface="+mn-lt"/>
                <a:cs typeface="+mn-lt"/>
                <a:sym typeface="Work Sans"/>
              </a:rPr>
              <a:t> your image back</a:t>
            </a:r>
            <a:endParaRPr lang="en-US" sz="1300" dirty="0">
              <a:ea typeface="+mn-lt"/>
              <a:cs typeface="+mn-lt"/>
              <a:sym typeface="Work Sans"/>
            </a:endParaRPr>
          </a:p>
          <a:p>
            <a:pPr>
              <a:lnSpc>
                <a:spcPct val="114999"/>
              </a:lnSpc>
            </a:pPr>
            <a:r>
              <a:rPr lang="en-US" sz="1300" dirty="0">
                <a:latin typeface="Work Sans"/>
                <a:ea typeface="+mn-lt"/>
                <a:cs typeface="+mn-lt"/>
                <a:sym typeface="Work Sans"/>
              </a:rPr>
              <a:t>Once you size your image and scale it proportionally to the size of the slide or slightly bigger, right click on the image and go to Order </a:t>
            </a:r>
            <a:r>
              <a:rPr lang="en-US" sz="1300" dirty="0">
                <a:solidFill>
                  <a:schemeClr val="dk1"/>
                </a:solidFill>
                <a:latin typeface="Work Sans"/>
                <a:ea typeface="+mn-lt"/>
                <a:cs typeface="+mn-lt"/>
                <a:sym typeface="Work Sans"/>
              </a:rPr>
              <a:t>→ </a:t>
            </a:r>
            <a:r>
              <a:rPr lang="en-US" sz="1300" dirty="0">
                <a:latin typeface="Work Sans"/>
                <a:ea typeface="+mn-lt"/>
                <a:cs typeface="+mn-lt"/>
                <a:sym typeface="Work Sans"/>
              </a:rPr>
              <a:t> Send to back</a:t>
            </a:r>
            <a:endParaRPr lang="en-US" dirty="0"/>
          </a:p>
          <a:p>
            <a:pPr>
              <a:lnSpc>
                <a:spcPct val="115000"/>
              </a:lnSpc>
              <a:buSzPts val="1100"/>
            </a:pPr>
            <a:endParaRPr lang="en-US" sz="1300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dirty="0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3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 dirty="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300" dirty="0">
              <a:latin typeface="Work Sans"/>
              <a:ea typeface="Work Sans"/>
              <a:cs typeface="Work San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516AC6-797B-4CE9-A988-F9D291A992F5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08289EA9-31C7-43A2-913E-2DAB392D948B}"/>
              </a:ext>
            </a:extLst>
          </p:cNvPr>
          <p:cNvSpPr/>
          <p:nvPr/>
        </p:nvSpPr>
        <p:spPr>
          <a:xfrm>
            <a:off x="1598114" y="-3163803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F9A96854-8AD7-4359-98DD-743182DB22DC}"/>
              </a:ext>
            </a:extLst>
          </p:cNvPr>
          <p:cNvSpPr/>
          <p:nvPr/>
        </p:nvSpPr>
        <p:spPr>
          <a:xfrm>
            <a:off x="1598114" y="-2805466"/>
            <a:ext cx="6861994" cy="21271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300">
                <a:latin typeface="Work Sans"/>
                <a:ea typeface="Work Sans"/>
                <a:cs typeface="Work Sans"/>
              </a:rPr>
            </a:b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300">
                <a:latin typeface="Work Sans"/>
                <a:ea typeface="Work Sans"/>
                <a:cs typeface="Work Sans"/>
              </a:rPr>
            </a:b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3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5022308-EEC3-41D7-BF98-F646F6717B27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C5C9BA6-2CA1-4468-BF58-A33E9E4A3099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6;p13">
            <a:extLst>
              <a:ext uri="{FF2B5EF4-FFF2-40B4-BE49-F238E27FC236}">
                <a16:creationId xmlns:a16="http://schemas.microsoft.com/office/drawing/2014/main" id="{235E058F-E5A3-47DC-87C9-779245CB6E0C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3959BEE5-F93A-45A0-B3A5-F1823705E1ED}"/>
              </a:ext>
            </a:extLst>
          </p:cNvPr>
          <p:cNvSpPr/>
          <p:nvPr/>
        </p:nvSpPr>
        <p:spPr>
          <a:xfrm>
            <a:off x="1609545" y="8410460"/>
            <a:ext cx="6736170" cy="14859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3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3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3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300">
                <a:latin typeface="Work Sans"/>
                <a:sym typeface="Work Sans"/>
              </a:rPr>
              <a:t>Be sure to include a date on the brochure as information changes quickly.</a:t>
            </a:r>
            <a:endParaRPr lang="en-US" sz="1300">
              <a:latin typeface="Work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ADDBB2-78D9-43B2-9A3E-B226619041D0}"/>
              </a:ext>
            </a:extLst>
          </p:cNvPr>
          <p:cNvGrpSpPr/>
          <p:nvPr/>
        </p:nvGrpSpPr>
        <p:grpSpPr>
          <a:xfrm>
            <a:off x="243192" y="288547"/>
            <a:ext cx="2935106" cy="477182"/>
            <a:chOff x="260480" y="277218"/>
            <a:chExt cx="2935106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70050" y="27721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me and my baby? What has changed over time? 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60480" y="490779"/>
              <a:ext cx="1353801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1EB75-B677-4EB2-8E16-E168D3F070B0}"/>
              </a:ext>
            </a:extLst>
          </p:cNvPr>
          <p:cNvGrpSpPr/>
          <p:nvPr/>
        </p:nvGrpSpPr>
        <p:grpSpPr>
          <a:xfrm>
            <a:off x="243192" y="4479884"/>
            <a:ext cx="2935106" cy="430887"/>
            <a:chOff x="250383" y="4338444"/>
            <a:chExt cx="2935106" cy="43088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50383" y="4338444"/>
              <a:ext cx="293510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In fact, the real risk is when a pregnant woman chooses NOT to get vaccinated.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41" y="4758963"/>
              <a:ext cx="30895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8F124589-E14D-4B54-BA87-9F37C9BB1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90" y="6499419"/>
            <a:ext cx="712058" cy="712056"/>
          </a:xfrm>
          <a:prstGeom prst="rect">
            <a:avLst/>
          </a:prstGeom>
        </p:spPr>
      </p:pic>
      <p:pic>
        <p:nvPicPr>
          <p:cNvPr id="61" name="Picture 60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359A88-94F6-4963-9D6D-60FB12FE62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11" y="6626885"/>
            <a:ext cx="950200" cy="5100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039E760-B36E-4833-85AD-AFFD85064626}"/>
              </a:ext>
            </a:extLst>
          </p:cNvPr>
          <p:cNvSpPr txBox="1"/>
          <p:nvPr/>
        </p:nvSpPr>
        <p:spPr>
          <a:xfrm>
            <a:off x="3622355" y="6043703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For answers to Frequently Asked Questions, visit </a:t>
            </a:r>
            <a:r>
              <a:rPr lang="en-US" sz="1100" b="1" dirty="0"/>
              <a:t>Migrant Clinicians Network</a:t>
            </a:r>
            <a:r>
              <a:rPr lang="en-US" sz="1100" dirty="0"/>
              <a:t> (MCN):</a:t>
            </a:r>
            <a:br>
              <a:rPr lang="en-US" sz="1100" dirty="0"/>
            </a:br>
            <a:r>
              <a:rPr lang="en-US" sz="1100" dirty="0"/>
              <a:t>https://bit.ly/3ki1xAI</a:t>
            </a:r>
            <a:endParaRPr lang="en-US" sz="1100" dirty="0"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4D5CA4-54B1-4A3D-B278-0110600EAAAC}"/>
              </a:ext>
            </a:extLst>
          </p:cNvPr>
          <p:cNvSpPr txBox="1"/>
          <p:nvPr/>
        </p:nvSpPr>
        <p:spPr>
          <a:xfrm>
            <a:off x="3570853" y="4894814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latin typeface="Calibri"/>
                <a:ea typeface="+mn-lt"/>
                <a:cs typeface="Times New Roman"/>
              </a:rPr>
              <a:t>https://www.cdc.gov/coronavirus/2019-ncov/</a:t>
            </a:r>
            <a:endParaRPr lang="en-US" sz="1100">
              <a:latin typeface="Calibri"/>
              <a:cs typeface="Times New Roman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1371D-FF5E-42E9-9249-1179055C07B0}"/>
              </a:ext>
            </a:extLst>
          </p:cNvPr>
          <p:cNvGrpSpPr/>
          <p:nvPr/>
        </p:nvGrpSpPr>
        <p:grpSpPr>
          <a:xfrm>
            <a:off x="4162378" y="5211276"/>
            <a:ext cx="1738552" cy="749316"/>
            <a:chOff x="3975652" y="4575416"/>
            <a:chExt cx="2254708" cy="971780"/>
          </a:xfrm>
        </p:grpSpPr>
        <p:pic>
          <p:nvPicPr>
            <p:cNvPr id="67" name="Picture 66" descr="Qr code&#10;&#10;Description automatically generated">
              <a:extLst>
                <a:ext uri="{FF2B5EF4-FFF2-40B4-BE49-F238E27FC236}">
                  <a16:creationId xmlns:a16="http://schemas.microsoft.com/office/drawing/2014/main" id="{367E9986-72C4-430E-AD07-F85E3566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2C430BF7-B074-4ACE-A6C4-4ACFFF98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683117"/>
              <a:ext cx="968624" cy="7318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DCA4DC-A22C-2483-029A-A07D3E9BD879}"/>
              </a:ext>
            </a:extLst>
          </p:cNvPr>
          <p:cNvSpPr txBox="1"/>
          <p:nvPr/>
        </p:nvSpPr>
        <p:spPr>
          <a:xfrm>
            <a:off x="7210210" y="6441785"/>
            <a:ext cx="2334056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Get An Updated COVID Vaccine</a:t>
            </a:r>
            <a:endParaRPr lang="en-US" sz="2400" dirty="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B1688-39B3-2B57-FAAD-73DA654678B5}"/>
              </a:ext>
            </a:extLst>
          </p:cNvPr>
          <p:cNvCxnSpPr>
            <a:cxnSpLocks/>
          </p:cNvCxnSpPr>
          <p:nvPr/>
        </p:nvCxnSpPr>
        <p:spPr>
          <a:xfrm>
            <a:off x="7210210" y="6368312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9BC6F-EB84-CE6D-7F3C-2C627D661898}"/>
              </a:ext>
            </a:extLst>
          </p:cNvPr>
          <p:cNvCxnSpPr>
            <a:cxnSpLocks/>
          </p:cNvCxnSpPr>
          <p:nvPr/>
        </p:nvCxnSpPr>
        <p:spPr>
          <a:xfrm>
            <a:off x="7210210" y="7253667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635859-4E0F-220A-E2F9-740AE1F630AB}"/>
              </a:ext>
            </a:extLst>
          </p:cNvPr>
          <p:cNvSpPr txBox="1"/>
          <p:nvPr/>
        </p:nvSpPr>
        <p:spPr>
          <a:xfrm>
            <a:off x="7033788" y="7418709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330557-A2A5-447D-8C26-D88E37F1D419}"/>
              </a:ext>
            </a:extLst>
          </p:cNvPr>
          <p:cNvGrpSpPr/>
          <p:nvPr/>
        </p:nvGrpSpPr>
        <p:grpSpPr>
          <a:xfrm>
            <a:off x="2695494" y="6567091"/>
            <a:ext cx="657883" cy="916640"/>
            <a:chOff x="489964" y="4822607"/>
            <a:chExt cx="593666" cy="827166"/>
          </a:xfrm>
        </p:grpSpPr>
        <p:pic>
          <p:nvPicPr>
            <p:cNvPr id="9" name="Picture 8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DDB35B20-603C-4910-87BA-665FEAC59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388003" y="-7151"/>
            <a:ext cx="1815581" cy="166291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4054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55023" y="243326"/>
            <a:ext cx="280549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KNOW WHEN GETTING THE COVID VACCINE</a:t>
            </a:r>
            <a:endParaRPr lang="es-ES" b="1">
              <a:solidFill>
                <a:schemeClr val="bg1"/>
              </a:solidFill>
              <a:ea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52411" y="4432982"/>
            <a:ext cx="3013973" cy="1410724"/>
            <a:chOff x="3643289" y="4315161"/>
            <a:chExt cx="3013973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You will 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your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10136" y="4315758"/>
              <a:ext cx="1647126" cy="1410127"/>
              <a:chOff x="5010136" y="4315758"/>
              <a:chExt cx="1647126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10136" y="5268837"/>
                <a:ext cx="164712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/>
                  <a:t>You are considered up to </a:t>
                </a:r>
                <a:br>
                  <a:rPr lang="en-US" sz="1100" b="1" dirty="0"/>
                </a:br>
                <a:r>
                  <a:rPr lang="en-US" sz="1100" b="1" dirty="0"/>
                  <a:t>date once you receive your </a:t>
                </a:r>
                <a:br>
                  <a:rPr lang="en-US" sz="1100" b="1" dirty="0"/>
                </a:br>
                <a:r>
                  <a:rPr lang="en-US" sz="1100" b="1" dirty="0"/>
                  <a:t>needed dose or doses.</a:t>
                </a:r>
                <a:endParaRPr lang="en-US" sz="1100" dirty="0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645683" y="6073028"/>
            <a:ext cx="2957421" cy="1422134"/>
            <a:chOff x="3636561" y="5978678"/>
            <a:chExt cx="2957421" cy="14221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636561" y="5981826"/>
              <a:ext cx="1362408" cy="1418986"/>
              <a:chOff x="3636561" y="5981826"/>
              <a:chExt cx="1362408" cy="141898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636561" y="6943764"/>
                <a:ext cx="136240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>
                    <a:ea typeface="+mn-lt"/>
                    <a:cs typeface="+mn-lt"/>
                  </a:rPr>
                  <a:t>Wash your hands and take steps not to spread COVID-19.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You did your part to protect yourself and others from COVID-19!</a:t>
                </a:r>
                <a:endParaRPr lang="en-US" sz="1100" b="1" dirty="0">
                  <a:cs typeface="Calibri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6A313-EF91-69B5-D9B5-A85F9EA00FD7}"/>
              </a:ext>
            </a:extLst>
          </p:cNvPr>
          <p:cNvGrpSpPr/>
          <p:nvPr/>
        </p:nvGrpSpPr>
        <p:grpSpPr>
          <a:xfrm>
            <a:off x="3588981" y="981562"/>
            <a:ext cx="2876419" cy="1401910"/>
            <a:chOff x="3568199" y="884374"/>
            <a:chExt cx="2876419" cy="14019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53061B-7931-3DD4-8CFD-4B1325111B9D}"/>
                </a:ext>
              </a:extLst>
            </p:cNvPr>
            <p:cNvGrpSpPr/>
            <p:nvPr/>
          </p:nvGrpSpPr>
          <p:grpSpPr>
            <a:xfrm>
              <a:off x="5261988" y="884374"/>
              <a:ext cx="1182630" cy="1401910"/>
              <a:chOff x="5261988" y="884374"/>
              <a:chExt cx="1182630" cy="140191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5396974" y="884374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5261988" y="1829236"/>
                <a:ext cx="118263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All vaccines against COVID-19 are safe and effective.</a:t>
                </a:r>
                <a:endParaRPr lang="en-US" sz="1100" b="1" dirty="0">
                  <a:ea typeface="Calibri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08E4F4-9A14-8B68-502F-C24F00AD5E4E}"/>
                </a:ext>
              </a:extLst>
            </p:cNvPr>
            <p:cNvGrpSpPr/>
            <p:nvPr/>
          </p:nvGrpSpPr>
          <p:grpSpPr>
            <a:xfrm>
              <a:off x="3568199" y="887343"/>
              <a:ext cx="1419110" cy="1398941"/>
              <a:chOff x="3568199" y="887343"/>
              <a:chExt cx="1419110" cy="139894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18682" y="887343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568199" y="1829236"/>
                <a:ext cx="141911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to get vaccinated, even if you have had COVID-19.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59731"/>
            <a:ext cx="3319268" cy="396186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44818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653949"/>
            <a:ext cx="3318795" cy="398175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748876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66944" y="6190626"/>
            <a:ext cx="2829990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COVID-19 infection.</a:t>
            </a:r>
            <a:endParaRPr lang="en-US" sz="1150" dirty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/>
              <a:t>Higher risk of serious infection, hospitalization, and death.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50" dirty="0">
                <a:cs typeface="Calibri"/>
              </a:rPr>
              <a:t>Higher risk of being exposed to new mutations that are more contagious and 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31881" y="1881357"/>
            <a:ext cx="2908640" cy="36471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you, your family, your children, and your co-workers 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risks for moms and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their babies.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decreases the number of new, severe and deadly COVID-19 cases in </a:t>
            </a:r>
            <a:br>
              <a:rPr lang="en-US" sz="1150" dirty="0">
                <a:cs typeface="Calibri"/>
              </a:rPr>
            </a:br>
            <a:r>
              <a:rPr lang="en-US" sz="115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Vaccination protects hospitals and healthcare providers from being overwhelmed with patients severely ill with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The more people vaccinated in our community, the less we need to worry about new variants.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Reduces the risk of stillbirth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Antibodies from vaccinated women can pass to their babies and possibly protect babies from COVID-19.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4746" y="2891071"/>
            <a:ext cx="3387060" cy="40493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70132" y="2987938"/>
            <a:ext cx="2120962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</a:rPr>
              <a:t>RECOMMENDATIONS</a:t>
            </a:r>
            <a:endParaRPr lang="es-E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52342" y="3447131"/>
            <a:ext cx="3001933" cy="30931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/>
              <a:t>Get your 2024-2025 vaccine(s).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Get your family updated vaccines.</a:t>
            </a:r>
            <a:endParaRPr lang="en-US" sz="11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It's not 2020 anymore – but COVID is still making people very sick and we need to take steps to be safe and not spread it!. </a:t>
            </a:r>
            <a:endParaRPr lang="en-US" sz="115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dirty="0">
                <a:ea typeface="+mn-lt"/>
                <a:cs typeface="+mn-lt"/>
              </a:rPr>
              <a:t>If you get sick: </a:t>
            </a:r>
            <a:endParaRPr lang="en-US" sz="1150" dirty="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Testing is recommended but not required. </a:t>
            </a:r>
            <a:endParaRPr lang="en-US" dirty="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Stay home and away from others until you have been fever-free for 24 hours and you are improving </a:t>
            </a:r>
            <a:endParaRPr lang="en-US" dirty="0">
              <a:ea typeface="+mn-lt"/>
              <a:cs typeface="+mn-lt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Then, wear a mask or respirator for 5 days after you have been fever-free for 24 hours </a:t>
            </a: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ea typeface="+mn-lt"/>
                <a:cs typeface="+mn-lt"/>
              </a:rPr>
              <a:t>See CDC guidelines for more information. </a:t>
            </a:r>
            <a:endParaRPr lang="en-US" sz="1150" dirty="0">
              <a:ea typeface="Calibri"/>
              <a:cs typeface="Calibri"/>
            </a:endParaRPr>
          </a:p>
          <a:p>
            <a:pPr marL="228600" lvl="2" indent="-114300">
              <a:spcAft>
                <a:spcPts val="600"/>
              </a:spcAft>
              <a:buFont typeface="Arial,Sans-Serif" panose="020F0502020204030204" pitchFamily="34" charset="0"/>
              <a:buChar char="•"/>
            </a:pPr>
            <a:r>
              <a:rPr lang="en-US" sz="1150" dirty="0">
                <a:cs typeface="Calibri"/>
              </a:rPr>
              <a:t>If you get very sick, go to the doctor!</a:t>
            </a:r>
            <a:endParaRPr lang="en-US" sz="1150" dirty="0">
              <a:ea typeface="Calibri"/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90402" y="6691412"/>
            <a:ext cx="2638201" cy="7078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b="1" dirty="0">
                <a:ea typeface="+mn-lt"/>
                <a:cs typeface="+mn-lt"/>
              </a:rPr>
              <a:t>For women</a:t>
            </a:r>
            <a:r>
              <a:rPr lang="en-US" sz="1150" dirty="0">
                <a:ea typeface="+mn-lt"/>
                <a:cs typeface="+mn-lt"/>
              </a:rPr>
              <a:t> of any age who are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pregnant, breastfeeding, or trying to </a:t>
            </a:r>
            <a:br>
              <a:rPr lang="en-US" sz="1150" dirty="0">
                <a:ea typeface="+mn-lt"/>
                <a:cs typeface="+mn-lt"/>
              </a:rPr>
            </a:br>
            <a:r>
              <a:rPr lang="en-US" sz="1150" dirty="0">
                <a:ea typeface="+mn-lt"/>
                <a:cs typeface="+mn-lt"/>
              </a:rPr>
              <a:t>get pregnant, vaccines are critical for keeping moms and their babies healthy.</a:t>
            </a:r>
          </a:p>
        </p:txBody>
      </p:sp>
      <p:sp>
        <p:nvSpPr>
          <p:cNvPr id="86" name="Google Shape;55;p13">
            <a:extLst>
              <a:ext uri="{FF2B5EF4-FFF2-40B4-BE49-F238E27FC236}">
                <a16:creationId xmlns:a16="http://schemas.microsoft.com/office/drawing/2014/main" id="{7B1EBC66-5848-4BA2-94BF-00FF166B3400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04475F71-0576-4DF6-B782-13DA39642FC6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1A43F-BFC8-D20C-A0FF-7A8D3885453F}"/>
              </a:ext>
            </a:extLst>
          </p:cNvPr>
          <p:cNvGrpSpPr/>
          <p:nvPr/>
        </p:nvGrpSpPr>
        <p:grpSpPr>
          <a:xfrm>
            <a:off x="3410496" y="2637209"/>
            <a:ext cx="3063041" cy="1551997"/>
            <a:chOff x="3389714" y="2520746"/>
            <a:chExt cx="3063041" cy="15519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32BE5B-DD3F-2D60-B20D-B8137979358B}"/>
                </a:ext>
              </a:extLst>
            </p:cNvPr>
            <p:cNvGrpSpPr/>
            <p:nvPr/>
          </p:nvGrpSpPr>
          <p:grpSpPr>
            <a:xfrm>
              <a:off x="5212831" y="2520746"/>
              <a:ext cx="1239924" cy="1551997"/>
              <a:chOff x="5212831" y="2520746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394588" y="2520746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12831" y="3463345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>
                    <a:ea typeface="+mn-lt"/>
                    <a:cs typeface="Calibri Light"/>
                  </a:rPr>
                  <a:t>After vaccination you may experience: </a:t>
                </a:r>
                <a:br>
                  <a:rPr lang="en-US" sz="1100" b="1" dirty="0">
                    <a:ea typeface="+mn-lt"/>
                    <a:cs typeface="Calibri Light"/>
                  </a:rPr>
                </a:br>
                <a:r>
                  <a:rPr lang="en-US" sz="1100" b="1" dirty="0">
                    <a:ea typeface="+mn-lt"/>
                    <a:cs typeface="Calibri Light"/>
                  </a:rPr>
                  <a:t>arm pain, headache, fever, or chills.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26C2C8C-647B-14F9-8F94-8D51E6238F34}"/>
                </a:ext>
              </a:extLst>
            </p:cNvPr>
            <p:cNvGrpSpPr/>
            <p:nvPr/>
          </p:nvGrpSpPr>
          <p:grpSpPr>
            <a:xfrm>
              <a:off x="3389714" y="2522460"/>
              <a:ext cx="1608762" cy="1522583"/>
              <a:chOff x="3389714" y="2637522"/>
              <a:chExt cx="1608762" cy="152258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3817139" y="2637522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3389714" y="3578407"/>
                <a:ext cx="1608762" cy="5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cs typeface="Calibri"/>
                  </a:rPr>
                  <a:t>Check where vaccines are offered for free at your state or local health department, pharmacy, or health center.</a:t>
                </a:r>
                <a:endParaRPr lang="en-US" sz="1050" dirty="0">
                  <a:ea typeface="Calibri"/>
                  <a:cs typeface="Calibri"/>
                </a:endParaRPr>
              </a:p>
            </p:txBody>
          </p:sp>
          <p:pic>
            <p:nvPicPr>
              <p:cNvPr id="8" name="Picture 7" descr="A person in a white coat and mask giving a vaccine to a person&#10;&#10;Description automatically generated">
                <a:extLst>
                  <a:ext uri="{FF2B5EF4-FFF2-40B4-BE49-F238E27FC236}">
                    <a16:creationId xmlns:a16="http://schemas.microsoft.com/office/drawing/2014/main" id="{83FAEEBC-65EC-0431-87F6-80ED7C7E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9" r="24859" b="44386"/>
              <a:stretch/>
            </p:blipFill>
            <p:spPr>
              <a:xfrm>
                <a:off x="3817139" y="2665029"/>
                <a:ext cx="910394" cy="8811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C54C61-FD95-55F8-C91E-E53C9527AFAE}"/>
              </a:ext>
            </a:extLst>
          </p:cNvPr>
          <p:cNvSpPr txBox="1"/>
          <p:nvPr/>
        </p:nvSpPr>
        <p:spPr>
          <a:xfrm>
            <a:off x="469900" y="240089"/>
            <a:ext cx="21084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COVID-19 VACCINES ARE SAFE AND EFFECTIVE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FE7E7-EE9E-1638-6D6D-CF616BEE6B0F}"/>
              </a:ext>
            </a:extLst>
          </p:cNvPr>
          <p:cNvSpPr txBox="1"/>
          <p:nvPr/>
        </p:nvSpPr>
        <p:spPr>
          <a:xfrm>
            <a:off x="216593" y="868974"/>
            <a:ext cx="289656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Everyone ages six months and older should get a dose(s) of the 2024-2025 COVID-19 vaccine!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50B84E-2CD8-9D09-9825-8EFD2B45EB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4883184">
            <a:off x="2534717" y="236502"/>
            <a:ext cx="477467" cy="470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441A81-648F-4DAB-DE27-38CFE31E86CA}"/>
              </a:ext>
            </a:extLst>
          </p:cNvPr>
          <p:cNvSpPr txBox="1"/>
          <p:nvPr/>
        </p:nvSpPr>
        <p:spPr>
          <a:xfrm>
            <a:off x="216593" y="1296628"/>
            <a:ext cx="2943794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People who have stayed up-to-date on their vaccinations get just one shot of a 2024-2025 Pfizer, Moderna, or Novavax COVID-19 vaccine. 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0D6F1-566A-61C7-83D1-650CF7D79FA6}"/>
              </a:ext>
            </a:extLst>
          </p:cNvPr>
          <p:cNvSpPr txBox="1"/>
          <p:nvPr/>
        </p:nvSpPr>
        <p:spPr>
          <a:xfrm>
            <a:off x="216593" y="1893558"/>
            <a:ext cx="3056676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ea typeface="+mn-lt"/>
                <a:cs typeface="+mn-lt"/>
              </a:rPr>
              <a:t>Some people get more than one shot: </a:t>
            </a:r>
            <a:r>
              <a:rPr lang="en-US" sz="1100" dirty="0">
                <a:ea typeface="+mn-lt"/>
                <a:cs typeface="+mn-lt"/>
              </a:rPr>
              <a:t>children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six months to 5 years, those 12yrs+ who were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not up-to-date on vaccines, immunocompromised, and people 65 and older should talk to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their doctor.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Claire Hutkins Seda</DisplayName>
        <AccountId>45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8" ma:contentTypeDescription="Create a new document." ma:contentTypeScope="" ma:versionID="17fd9f63545b271226ea19c7e97be1af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caf5d2f84ab60f1877a99a6360b149b7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9791-0C68-4692-80D1-3058BBD0918D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75afdd44-4aa4-4d0a-9dc0-7606fd3e2ef5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1a82cfb-08d0-4eac-a8a5-9ca94e9619d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6CD65-3C2E-454C-82AD-E82396D21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1255</Words>
  <Application>Microsoft Office PowerPoint</Application>
  <PresentationFormat>Custom</PresentationFormat>
  <Paragraphs>102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2024-08-05_Pregnancy-COVID-Vaccine-Trifold_Handout_Template</dc:title>
  <dc:creator>Migrant Clinicians Network</dc:creator>
  <cp:lastModifiedBy>Giovanni Lopez-Quezada</cp:lastModifiedBy>
  <cp:revision>132</cp:revision>
  <cp:lastPrinted>2022-10-31T22:29:55Z</cp:lastPrinted>
  <dcterms:created xsi:type="dcterms:W3CDTF">2021-06-09T15:49:13Z</dcterms:created>
  <dcterms:modified xsi:type="dcterms:W3CDTF">2024-10-10T17:26:25Z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