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5"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6"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 id="6" name="Mercy Reyes" initials="MR" lastIdx="1" clrIdx="5">
    <p:extLst>
      <p:ext uri="{19B8F6BF-5375-455C-9EA6-DF929625EA0E}">
        <p15:presenceInfo xmlns:p15="http://schemas.microsoft.com/office/powerpoint/2012/main" userId="S::mreyes@migrantclinician.org::7e5229a0-aad8-4790-aa46-2e1944ebd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E88B0E"/>
    <a:srgbClr val="0E5299"/>
    <a:srgbClr val="2F3492"/>
    <a:srgbClr val="FFFFFF"/>
    <a:srgbClr val="319997"/>
    <a:srgbClr val="FFD243"/>
    <a:srgbClr val="549FEA"/>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E5906E-9772-44C2-8A49-28F645EBEE59}" v="4" dt="2024-09-30T20:53:33.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666" autoAdjust="0"/>
    <p:restoredTop sz="94660"/>
  </p:normalViewPr>
  <p:slideViewPr>
    <p:cSldViewPr snapToGrid="0">
      <p:cViewPr varScale="1">
        <p:scale>
          <a:sx n="89" d="100"/>
          <a:sy n="89" d="100"/>
        </p:scale>
        <p:origin x="2688" y="96"/>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10/10/2024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10/10/2024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2.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regnant person with a bandage on her belly&#10;&#10;Description automatically generated">
            <a:extLst>
              <a:ext uri="{FF2B5EF4-FFF2-40B4-BE49-F238E27FC236}">
                <a16:creationId xmlns:a16="http://schemas.microsoft.com/office/drawing/2014/main" id="{61F30B83-1239-7A60-A406-4D59EC7D6832}"/>
              </a:ext>
            </a:extLst>
          </p:cNvPr>
          <p:cNvPicPr>
            <a:picLocks noChangeAspect="1"/>
          </p:cNvPicPr>
          <p:nvPr/>
        </p:nvPicPr>
        <p:blipFill>
          <a:blip r:embed="rId3">
            <a:extLst>
              <a:ext uri="{28A0092B-C50C-407E-A947-70E740481C1C}">
                <a14:useLocalDpi xmlns:a14="http://schemas.microsoft.com/office/drawing/2010/main" val="0"/>
              </a:ext>
            </a:extLst>
          </a:blip>
          <a:srcRect l="24683" t="1242" r="28404" b="10321"/>
          <a:stretch/>
        </p:blipFill>
        <p:spPr>
          <a:xfrm>
            <a:off x="6687543" y="-9824"/>
            <a:ext cx="3399461" cy="4950566"/>
          </a:xfrm>
          <a:prstGeom prst="rect">
            <a:avLst/>
          </a:prstGeom>
        </p:spPr>
      </p:pic>
      <p:pic>
        <p:nvPicPr>
          <p:cNvPr id="57" name="Picture 56" descr="Qr code&#10;&#10;Description automatically generated">
            <a:extLst>
              <a:ext uri="{FF2B5EF4-FFF2-40B4-BE49-F238E27FC236}">
                <a16:creationId xmlns:a16="http://schemas.microsoft.com/office/drawing/2014/main" id="{0A7F4DBD-5099-4A33-9237-7C9059983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730" y="6302013"/>
            <a:ext cx="854790" cy="854790"/>
          </a:xfrm>
          <a:prstGeom prst="rect">
            <a:avLst/>
          </a:prstGeom>
        </p:spPr>
      </p:pic>
      <p:pic>
        <p:nvPicPr>
          <p:cNvPr id="9" name="Graphic 8">
            <a:extLst>
              <a:ext uri="{FF2B5EF4-FFF2-40B4-BE49-F238E27FC236}">
                <a16:creationId xmlns:a16="http://schemas.microsoft.com/office/drawing/2014/main" id="{1D1608B5-C458-4DFE-8053-BD5151C412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2768" y="4111752"/>
            <a:ext cx="3379922" cy="3650725"/>
          </a:xfrm>
          <a:prstGeom prst="rect">
            <a:avLst/>
          </a:prstGeom>
          <a:effectLst>
            <a:outerShdw blurRad="101600" dist="38100" dir="18900000" algn="bl" rotWithShape="0">
              <a:prstClr val="black">
                <a:alpha val="40000"/>
              </a:prstClr>
            </a:outerShdw>
          </a:effectLst>
        </p:spPr>
      </p:pic>
      <p:pic>
        <p:nvPicPr>
          <p:cNvPr id="5" name="Picture 4">
            <a:extLst>
              <a:ext uri="{FF2B5EF4-FFF2-40B4-BE49-F238E27FC236}">
                <a16:creationId xmlns:a16="http://schemas.microsoft.com/office/drawing/2014/main" id="{A8186702-47F4-4679-A93C-52F4A37E9D93}"/>
              </a:ext>
            </a:extLst>
          </p:cNvPr>
          <p:cNvPicPr>
            <a:picLocks noChangeAspect="1"/>
          </p:cNvPicPr>
          <p:nvPr/>
        </p:nvPicPr>
        <p:blipFill>
          <a:blip r:embed="rId7"/>
          <a:stretch>
            <a:fillRect/>
          </a:stretch>
        </p:blipFill>
        <p:spPr>
          <a:xfrm>
            <a:off x="6660151" y="4229424"/>
            <a:ext cx="3481118" cy="3590855"/>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3"/>
            <a:ext cx="3373712" cy="78843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5F4A01-344D-4EE3-A0A1-9301F64A6BB1}"/>
              </a:ext>
            </a:extLst>
          </p:cNvPr>
          <p:cNvSpPr txBox="1"/>
          <p:nvPr/>
        </p:nvSpPr>
        <p:spPr>
          <a:xfrm>
            <a:off x="7115200" y="6100217"/>
            <a:ext cx="2580142" cy="1006429"/>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2200" b="1" i="0" u="none" strike="noStrike">
                <a:solidFill>
                  <a:srgbClr val="FFFFFF"/>
                </a:solidFill>
                <a:effectLst/>
                <a:latin typeface="Calibri"/>
                <a:ea typeface="Calibri"/>
                <a:cs typeface="Calibri"/>
              </a:rPr>
              <a:t>Póngase una vacuna actualizada contra COVID-19</a:t>
            </a:r>
            <a:endParaRPr lang="en-US" sz="2200">
              <a:solidFill>
                <a:schemeClr val="bg1"/>
              </a:solidFill>
              <a:latin typeface="Calibri"/>
              <a:ea typeface="Calibri"/>
              <a:cs typeface="Calibri"/>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18667" y="6042918"/>
            <a:ext cx="2573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118667" y="7161527"/>
            <a:ext cx="2573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460449" y="180795"/>
            <a:ext cx="3025270" cy="523220"/>
          </a:xfrm>
          <a:prstGeom prst="rect">
            <a:avLst/>
          </a:prstGeom>
          <a:noFill/>
        </p:spPr>
        <p:txBody>
          <a:bodyPr wrap="square" lIns="0" tIns="0" rIns="0" bIns="0" rtlCol="0" anchor="t">
            <a:spAutoFit/>
          </a:bodyPr>
          <a:lstStyle/>
          <a:p>
            <a:pPr algn="ctr"/>
            <a:r>
              <a:rPr lang="es-ES" sz="1800" b="1" i="0" u="none" strike="noStrike" dirty="0">
                <a:solidFill>
                  <a:srgbClr val="FFFFFF"/>
                </a:solidFill>
                <a:effectLst/>
                <a:latin typeface="Calibri" panose="020F0502020204030204" pitchFamily="34" charset="0"/>
              </a:rPr>
              <a:t>¿</a:t>
            </a:r>
            <a:r>
              <a:rPr lang="es-ES" sz="1600" b="1" i="0" u="none" strike="noStrike" dirty="0">
                <a:solidFill>
                  <a:srgbClr val="FFFFFF"/>
                </a:solidFill>
                <a:effectLst/>
                <a:latin typeface="Calibri" panose="020F0502020204030204" pitchFamily="34" charset="0"/>
              </a:rPr>
              <a:t>CÓMO CONSIGO UNA VACUNA CONTRA COVID-19?</a:t>
            </a:r>
            <a:r>
              <a:rPr lang="es-ES" sz="1600" b="0" i="0" dirty="0">
                <a:solidFill>
                  <a:srgbClr val="FFFFFF"/>
                </a:solidFill>
                <a:effectLst/>
                <a:latin typeface="Calibri" panose="020F0502020204030204" pitchFamily="34" charset="0"/>
              </a:rPr>
              <a:t>​</a:t>
            </a:r>
            <a:endParaRPr lang="en-US" sz="1600" dirty="0">
              <a:solidFill>
                <a:schemeClr val="bg1"/>
              </a:solidFill>
              <a:ea typeface="Calibri"/>
              <a:cs typeface="Calibri"/>
            </a:endParaRPr>
          </a:p>
        </p:txBody>
      </p:sp>
      <p:grpSp>
        <p:nvGrpSpPr>
          <p:cNvPr id="2" name="Group 1">
            <a:extLst>
              <a:ext uri="{FF2B5EF4-FFF2-40B4-BE49-F238E27FC236}">
                <a16:creationId xmlns:a16="http://schemas.microsoft.com/office/drawing/2014/main" id="{A1AB8D49-24EC-48C3-A45F-3344E3A560D0}"/>
              </a:ext>
            </a:extLst>
          </p:cNvPr>
          <p:cNvGrpSpPr/>
          <p:nvPr/>
        </p:nvGrpSpPr>
        <p:grpSpPr>
          <a:xfrm>
            <a:off x="3724666" y="4153398"/>
            <a:ext cx="2691718" cy="257450"/>
            <a:chOff x="3723186" y="4204967"/>
            <a:chExt cx="2691718" cy="257450"/>
          </a:xfrm>
        </p:grpSpPr>
        <p:sp>
          <p:nvSpPr>
            <p:cNvPr id="36" name="TextBox 35">
              <a:extLst>
                <a:ext uri="{FF2B5EF4-FFF2-40B4-BE49-F238E27FC236}">
                  <a16:creationId xmlns:a16="http://schemas.microsoft.com/office/drawing/2014/main" id="{6412BEDF-938B-4552-A838-8D513795A6C4}"/>
                </a:ext>
              </a:extLst>
            </p:cNvPr>
            <p:cNvSpPr txBox="1"/>
            <p:nvPr/>
          </p:nvSpPr>
          <p:spPr>
            <a:xfrm>
              <a:off x="3729591" y="4204967"/>
              <a:ext cx="2584462" cy="246221"/>
            </a:xfrm>
            <a:prstGeom prst="rect">
              <a:avLst/>
            </a:prstGeom>
            <a:noFill/>
          </p:spPr>
          <p:txBody>
            <a:bodyPr wrap="square" lIns="0" tIns="0" rIns="0" bIns="0" rtlCol="0" anchor="t">
              <a:spAutoFit/>
            </a:bodyPr>
            <a:lstStyle/>
            <a:p>
              <a:pPr algn="ctr"/>
              <a:r>
                <a:rPr lang="es-ES" sz="1600" b="1">
                  <a:ea typeface="+mn-lt"/>
                  <a:cs typeface="+mn-lt"/>
                </a:rPr>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23186" y="4462417"/>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732972" y="7158947"/>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91492"/>
            <a:ext cx="2686901"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014B00-1E2A-4C25-9A16-FA7459458F4D}"/>
              </a:ext>
            </a:extLst>
          </p:cNvPr>
          <p:cNvSpPr txBox="1"/>
          <p:nvPr/>
        </p:nvSpPr>
        <p:spPr>
          <a:xfrm>
            <a:off x="7035560" y="4530354"/>
            <a:ext cx="2730300" cy="1440394"/>
          </a:xfrm>
          <a:prstGeom prst="rect">
            <a:avLst/>
          </a:prstGeom>
          <a:noFill/>
        </p:spPr>
        <p:txBody>
          <a:bodyPr wrap="square" lIns="0" tIns="0" rIns="0" bIns="0" rtlCol="0" anchor="t">
            <a:spAutoFit/>
          </a:bodyPr>
          <a:lstStyle/>
          <a:p>
            <a:pPr algn="ctr">
              <a:lnSpc>
                <a:spcPct val="90000"/>
              </a:lnSpc>
            </a:pPr>
            <a:r>
              <a:rPr lang="es-ES" sz="2600" b="1" spc="50">
                <a:solidFill>
                  <a:schemeClr val="bg1"/>
                </a:solidFill>
                <a:latin typeface="Lato Black" panose="020F0A02020204030203" pitchFamily="34" charset="0"/>
                <a:ea typeface="+mn-lt"/>
                <a:cs typeface="+mn-lt"/>
              </a:rPr>
              <a:t>El embarazo,</a:t>
            </a:r>
            <a:br>
              <a:rPr lang="es-ES" sz="2600" b="1" spc="50">
                <a:solidFill>
                  <a:schemeClr val="bg1"/>
                </a:solidFill>
                <a:latin typeface="Lato Black" panose="020F0A02020204030203" pitchFamily="34" charset="0"/>
                <a:ea typeface="+mn-lt"/>
                <a:cs typeface="+mn-lt"/>
              </a:rPr>
            </a:br>
            <a:r>
              <a:rPr lang="es-ES" sz="2600" b="1" spc="50">
                <a:solidFill>
                  <a:schemeClr val="bg1"/>
                </a:solidFill>
                <a:latin typeface="Lato Black" panose="020F0A02020204030203" pitchFamily="34" charset="0"/>
                <a:ea typeface="+mn-lt"/>
                <a:cs typeface="+mn-lt"/>
              </a:rPr>
              <a:t>la lactancia y</a:t>
            </a:r>
            <a:r>
              <a:rPr lang="en-US" sz="2600" b="1" spc="50">
                <a:solidFill>
                  <a:schemeClr val="bg1"/>
                </a:solidFill>
                <a:latin typeface="Lato Black" panose="020F0A02020204030203" pitchFamily="34" charset="0"/>
                <a:ea typeface="+mn-lt"/>
                <a:cs typeface="Calibri"/>
              </a:rPr>
              <a:t> </a:t>
            </a:r>
            <a:r>
              <a:rPr lang="es-ES" sz="2600" b="1" spc="50">
                <a:solidFill>
                  <a:schemeClr val="bg1"/>
                </a:solidFill>
                <a:latin typeface="Lato Black"/>
                <a:ea typeface="+mn-lt"/>
                <a:cs typeface="+mn-lt"/>
              </a:rPr>
              <a:t>la vacuna contra</a:t>
            </a:r>
            <a:r>
              <a:rPr lang="es-ES" sz="2600" b="1" spc="50">
                <a:solidFill>
                  <a:schemeClr val="bg1"/>
                </a:solidFill>
                <a:latin typeface="Lato Black" panose="020F0A02020204030203" pitchFamily="34" charset="0"/>
                <a:ea typeface="+mn-lt"/>
                <a:cs typeface="+mn-lt"/>
              </a:rPr>
              <a:t> </a:t>
            </a:r>
            <a:br>
              <a:rPr lang="es-ES" sz="2600" b="1" spc="50">
                <a:solidFill>
                  <a:schemeClr val="bg1"/>
                </a:solidFill>
                <a:latin typeface="Lato Black" panose="020F0A02020204030203" pitchFamily="34" charset="0"/>
                <a:ea typeface="+mn-lt"/>
                <a:cs typeface="+mn-lt"/>
              </a:rPr>
            </a:br>
            <a:r>
              <a:rPr lang="es-ES" sz="2600" b="1" spc="50">
                <a:solidFill>
                  <a:schemeClr val="bg1"/>
                </a:solidFill>
                <a:latin typeface="Lato Black" panose="020F0A02020204030203" pitchFamily="34" charset="0"/>
                <a:ea typeface="+mn-lt"/>
                <a:cs typeface="+mn-lt"/>
              </a:rPr>
              <a:t>COVID-19</a:t>
            </a:r>
            <a:endParaRPr lang="es-ES" sz="2600" b="1" spc="50">
              <a:solidFill>
                <a:schemeClr val="bg1"/>
              </a:solidFill>
              <a:latin typeface="Lato Black" panose="020F0A02020204030203" pitchFamily="34" charset="0"/>
            </a:endParaRPr>
          </a:p>
        </p:txBody>
      </p:sp>
      <p:sp>
        <p:nvSpPr>
          <p:cNvPr id="68" name="TextBox 67">
            <a:extLst>
              <a:ext uri="{FF2B5EF4-FFF2-40B4-BE49-F238E27FC236}">
                <a16:creationId xmlns:a16="http://schemas.microsoft.com/office/drawing/2014/main" id="{197519F5-EBAC-41ED-B073-88797C167479}"/>
              </a:ext>
            </a:extLst>
          </p:cNvPr>
          <p:cNvSpPr txBox="1"/>
          <p:nvPr/>
        </p:nvSpPr>
        <p:spPr>
          <a:xfrm>
            <a:off x="235764" y="4838955"/>
            <a:ext cx="2751148" cy="2462213"/>
          </a:xfrm>
          <a:prstGeom prst="rect">
            <a:avLst/>
          </a:prstGeom>
          <a:noFill/>
        </p:spPr>
        <p:txBody>
          <a:bodyPr wrap="square" lIns="0" tIns="0" rIns="0" bIns="0" rtlCol="0" anchor="t">
            <a:spAutoFit/>
          </a:bodyPr>
          <a:lstStyle/>
          <a:p>
            <a:pPr>
              <a:spcAft>
                <a:spcPts val="400"/>
              </a:spcAft>
            </a:pPr>
            <a:r>
              <a:rPr lang="es-MX" sz="1000" b="1" dirty="0">
                <a:ea typeface="+mn-lt"/>
                <a:cs typeface="+mn-lt"/>
              </a:rPr>
              <a:t>Las mujeres que se enferman de COVID-19 </a:t>
            </a:r>
            <a:br>
              <a:rPr lang="es-MX" sz="1000" b="1" dirty="0">
                <a:ea typeface="+mn-lt"/>
                <a:cs typeface="+mn-lt"/>
              </a:rPr>
            </a:br>
            <a:r>
              <a:rPr lang="es-MX" sz="1000" b="1" dirty="0">
                <a:ea typeface="+mn-lt"/>
                <a:cs typeface="+mn-lt"/>
              </a:rPr>
              <a:t>durante el embarazo tienen:</a:t>
            </a:r>
            <a:endParaRPr lang="es-MX" sz="1000" dirty="0">
              <a:cs typeface="Calibri" panose="020F0502020204030204"/>
            </a:endParaRPr>
          </a:p>
          <a:p>
            <a:pPr marL="117475" indent="-117475">
              <a:spcAft>
                <a:spcPts val="400"/>
              </a:spcAft>
              <a:buClr>
                <a:srgbClr val="0E5299"/>
              </a:buClr>
              <a:buSzPct val="135000"/>
              <a:buFont typeface="Arial" panose="020B0604020202020204" pitchFamily="34" charset="0"/>
              <a:buChar char="•"/>
            </a:pPr>
            <a:r>
              <a:rPr lang="es-ES" sz="1000" dirty="0">
                <a:ea typeface="+mn-lt"/>
                <a:cs typeface="+mn-lt"/>
              </a:rPr>
              <a:t>Más posibilidades de enfermarse gravemente </a:t>
            </a:r>
            <a:br>
              <a:rPr lang="es-ES" sz="1000" dirty="0">
                <a:ea typeface="+mn-lt"/>
                <a:cs typeface="+mn-lt"/>
              </a:rPr>
            </a:br>
            <a:r>
              <a:rPr lang="es-ES" sz="1000" dirty="0">
                <a:ea typeface="+mn-lt"/>
                <a:cs typeface="+mn-lt"/>
              </a:rPr>
              <a:t>por COVID-19 en comparación con las que no están embarazadas.</a:t>
            </a:r>
          </a:p>
          <a:p>
            <a:pPr marL="117475" indent="-117475">
              <a:spcAft>
                <a:spcPts val="400"/>
              </a:spcAft>
              <a:buClr>
                <a:srgbClr val="0E5299"/>
              </a:buClr>
              <a:buSzPct val="135000"/>
              <a:buFont typeface="Arial" panose="020B0604020202020204" pitchFamily="34" charset="0"/>
              <a:buChar char="•"/>
            </a:pPr>
            <a:r>
              <a:rPr lang="es-ES" sz="1000" dirty="0">
                <a:ea typeface="+mn-lt"/>
                <a:cs typeface="+mn-lt"/>
              </a:rPr>
              <a:t>Más posibilidades de necesitar cuidados en terapia intensiva.</a:t>
            </a:r>
          </a:p>
          <a:p>
            <a:pPr marL="117475" indent="-117475">
              <a:spcAft>
                <a:spcPts val="400"/>
              </a:spcAft>
              <a:buClr>
                <a:srgbClr val="0E5299"/>
              </a:buClr>
              <a:buSzPct val="135000"/>
              <a:buFont typeface="Arial" panose="020B0604020202020204" pitchFamily="34" charset="0"/>
              <a:buChar char="•"/>
            </a:pPr>
            <a:r>
              <a:rPr lang="es-ES" sz="1000" dirty="0">
                <a:ea typeface="+mn-lt"/>
                <a:cs typeface="+mn-lt"/>
              </a:rPr>
              <a:t>Más posibilidades de necesitar intubación respiratoria.</a:t>
            </a:r>
          </a:p>
          <a:p>
            <a:pPr marL="117475" indent="-117475">
              <a:spcAft>
                <a:spcPts val="400"/>
              </a:spcAft>
              <a:buClr>
                <a:srgbClr val="0E5299"/>
              </a:buClr>
              <a:buSzPct val="135000"/>
              <a:buFont typeface="Arial" panose="020B0604020202020204" pitchFamily="34" charset="0"/>
              <a:buChar char="•"/>
            </a:pPr>
            <a:r>
              <a:rPr lang="es-ES" sz="1000" dirty="0">
                <a:ea typeface="+mn-lt"/>
                <a:cs typeface="+mn-lt"/>
              </a:rPr>
              <a:t>Un mayor riesgo de morir. </a:t>
            </a:r>
            <a:endParaRPr lang="es-MX" sz="1000" dirty="0">
              <a:ea typeface="+mn-lt"/>
              <a:cs typeface="+mn-lt"/>
            </a:endParaRPr>
          </a:p>
          <a:p>
            <a:pPr marL="117475" indent="-117475">
              <a:spcAft>
                <a:spcPts val="400"/>
              </a:spcAft>
              <a:buClr>
                <a:srgbClr val="0E5299"/>
              </a:buClr>
              <a:buSzPct val="135000"/>
              <a:buFont typeface="Arial" panose="020B0604020202020204" pitchFamily="34" charset="0"/>
              <a:buChar char="•"/>
            </a:pPr>
            <a:r>
              <a:rPr lang="es-MX" sz="1000" dirty="0">
                <a:ea typeface="+mn-lt"/>
                <a:cs typeface="+mn-lt"/>
              </a:rPr>
              <a:t>Un mayor riesgo de tener un parto prematuro </a:t>
            </a:r>
            <a:br>
              <a:rPr lang="es-MX" sz="1000" dirty="0">
                <a:ea typeface="+mn-lt"/>
                <a:cs typeface="+mn-lt"/>
              </a:rPr>
            </a:br>
            <a:r>
              <a:rPr lang="es-MX" sz="1000" dirty="0">
                <a:ea typeface="+mn-lt"/>
                <a:cs typeface="+mn-lt"/>
              </a:rPr>
              <a:t>o que el bebé nazca muerto. </a:t>
            </a:r>
          </a:p>
          <a:p>
            <a:pPr marL="117475" indent="-117475">
              <a:spcAft>
                <a:spcPts val="400"/>
              </a:spcAft>
              <a:buClr>
                <a:srgbClr val="0E5299"/>
              </a:buClr>
              <a:buSzPct val="135000"/>
              <a:buFont typeface="Arial" panose="020B0604020202020204" pitchFamily="34" charset="0"/>
              <a:buChar char="•"/>
            </a:pPr>
            <a:r>
              <a:rPr lang="es-MX" sz="1000" dirty="0">
                <a:ea typeface="+mn-lt"/>
                <a:cs typeface="+mn-lt"/>
              </a:rPr>
              <a:t>Posiblemente un mayor riesgo de que el bebé nazca infectado con COVID-19. </a:t>
            </a:r>
          </a:p>
        </p:txBody>
      </p:sp>
      <p:sp>
        <p:nvSpPr>
          <p:cNvPr id="69" name="TextBox 68">
            <a:extLst>
              <a:ext uri="{FF2B5EF4-FFF2-40B4-BE49-F238E27FC236}">
                <a16:creationId xmlns:a16="http://schemas.microsoft.com/office/drawing/2014/main" id="{8BAAB775-307E-4729-8AB5-CF0DE8A46729}"/>
              </a:ext>
            </a:extLst>
          </p:cNvPr>
          <p:cNvSpPr txBox="1"/>
          <p:nvPr/>
        </p:nvSpPr>
        <p:spPr>
          <a:xfrm>
            <a:off x="235764" y="718232"/>
            <a:ext cx="2751148" cy="3519507"/>
          </a:xfrm>
          <a:prstGeom prst="rect">
            <a:avLst/>
          </a:prstGeom>
          <a:noFill/>
        </p:spPr>
        <p:txBody>
          <a:bodyPr wrap="square" lIns="0" tIns="0" rIns="0" bIns="0" rtlCol="0" anchor="t">
            <a:noAutofit/>
          </a:bodyPr>
          <a:lstStyle/>
          <a:p>
            <a:pPr marL="117475" indent="-117475">
              <a:spcAft>
                <a:spcPts val="600"/>
              </a:spcAft>
              <a:buClr>
                <a:srgbClr val="0E5299"/>
              </a:buClr>
              <a:buSzPct val="135000"/>
              <a:buFont typeface="Arial" panose="020B0604020202020204" pitchFamily="34" charset="0"/>
              <a:buChar char="•"/>
            </a:pPr>
            <a:r>
              <a:rPr lang="es-419" sz="1000" dirty="0">
                <a:effectLst/>
                <a:ea typeface="Calibri"/>
                <a:cs typeface="Times New Roman"/>
              </a:rPr>
              <a:t>Al principio de la pandemia, no </a:t>
            </a:r>
            <a:r>
              <a:rPr lang="es-419" sz="1000" dirty="0">
                <a:ea typeface="Calibri"/>
                <a:cs typeface="Times New Roman"/>
              </a:rPr>
              <a:t>se conocían </a:t>
            </a:r>
            <a:r>
              <a:rPr lang="es-419" sz="1000" dirty="0">
                <a:effectLst/>
                <a:ea typeface="Calibri"/>
                <a:cs typeface="Times New Roman"/>
              </a:rPr>
              <a:t>los efectos de la vacuna en las mujeres embarazadas o amamantando y sus bebés.</a:t>
            </a:r>
            <a:endParaRPr lang="en-US" sz="1000" dirty="0">
              <a:effectLst/>
              <a:ea typeface="Calibri"/>
              <a:cs typeface="Times New Roman"/>
            </a:endParaRPr>
          </a:p>
          <a:p>
            <a:pPr marL="117475" indent="-117475">
              <a:spcAft>
                <a:spcPts val="600"/>
              </a:spcAft>
              <a:buClr>
                <a:srgbClr val="0E5299"/>
              </a:buClr>
              <a:buSzPct val="135000"/>
              <a:buFont typeface="Arial" panose="020B0604020202020204" pitchFamily="34" charset="0"/>
              <a:buChar char="•"/>
            </a:pPr>
            <a:r>
              <a:rPr lang="es-419" sz="1000" dirty="0">
                <a:effectLst/>
                <a:ea typeface="Calibri"/>
                <a:cs typeface="Times New Roman"/>
              </a:rPr>
              <a:t>Ahora, tenemos muchos datos y podemos</a:t>
            </a:r>
            <a:r>
              <a:rPr lang="es-419" sz="1000" dirty="0">
                <a:ea typeface="Calibri"/>
                <a:cs typeface="Times New Roman"/>
              </a:rPr>
              <a:t> </a:t>
            </a:r>
            <a:r>
              <a:rPr lang="es-419" sz="1000" dirty="0">
                <a:effectLst/>
                <a:ea typeface="Calibri"/>
                <a:cs typeface="Times New Roman"/>
              </a:rPr>
              <a:t>decir con confianza</a:t>
            </a:r>
            <a:r>
              <a:rPr lang="es-419" sz="1000" b="1" dirty="0">
                <a:effectLst/>
                <a:ea typeface="Calibri"/>
                <a:cs typeface="Times New Roman"/>
              </a:rPr>
              <a:t>: ¡las vacunas </a:t>
            </a:r>
            <a:r>
              <a:rPr lang="es-419" sz="1000" b="1" dirty="0">
                <a:ea typeface="Calibri"/>
                <a:cs typeface="Times New Roman"/>
              </a:rPr>
              <a:t>contra COVID-19</a:t>
            </a:r>
            <a:r>
              <a:rPr lang="es-419" sz="1000" b="1" dirty="0">
                <a:effectLst/>
                <a:ea typeface="Calibri"/>
                <a:cs typeface="Times New Roman"/>
              </a:rPr>
              <a:t> son muy seguras para usted y su bebé </a:t>
            </a:r>
            <a:r>
              <a:rPr lang="es-ES" sz="1000" b="1" dirty="0">
                <a:ea typeface="Calibri"/>
                <a:cs typeface="Times New Roman"/>
              </a:rPr>
              <a:t>a</a:t>
            </a:r>
            <a:r>
              <a:rPr lang="es-ES" sz="1000" b="1" dirty="0">
                <a:effectLst/>
                <a:ea typeface="Calibri"/>
                <a:cs typeface="Times New Roman"/>
              </a:rPr>
              <a:t>ntes, durante y después del embarazo</a:t>
            </a:r>
            <a:r>
              <a:rPr lang="es-419" sz="1000" b="1" dirty="0">
                <a:effectLst/>
                <a:ea typeface="Calibri"/>
                <a:cs typeface="Times New Roman"/>
              </a:rPr>
              <a:t>!</a:t>
            </a:r>
          </a:p>
          <a:p>
            <a:pPr marL="117475" indent="-117475">
              <a:spcAft>
                <a:spcPts val="600"/>
              </a:spcAft>
              <a:buClr>
                <a:srgbClr val="0E5299"/>
              </a:buClr>
              <a:buSzPct val="135000"/>
              <a:buFont typeface="Arial" panose="020B0604020202020204" pitchFamily="34" charset="0"/>
              <a:buChar char="•"/>
            </a:pPr>
            <a:r>
              <a:rPr lang="es-419" sz="1000" dirty="0">
                <a:ea typeface="+mn-lt"/>
                <a:cs typeface="+mn-lt"/>
              </a:rPr>
              <a:t>Para septiembre del 2023, </a:t>
            </a:r>
            <a:r>
              <a:rPr lang="es-ES" sz="1000" b="1" u="sng" dirty="0">
                <a:ea typeface="+mn-lt"/>
                <a:cs typeface="+mn-lt"/>
              </a:rPr>
              <a:t>cientos de miles de mujeres embarazadas </a:t>
            </a:r>
            <a:r>
              <a:rPr lang="es-419" sz="1000" b="1" u="sng" dirty="0">
                <a:ea typeface="+mn-lt"/>
                <a:cs typeface="+mn-lt"/>
              </a:rPr>
              <a:t>han sido vacunadas de forma segura contra COVID-19</a:t>
            </a:r>
            <a:r>
              <a:rPr lang="es-419" sz="1000" b="1" dirty="0">
                <a:effectLst/>
                <a:ea typeface="Calibri"/>
                <a:cs typeface="Times New Roman"/>
              </a:rPr>
              <a:t>.</a:t>
            </a:r>
            <a:r>
              <a:rPr lang="es-419" sz="1000" b="1" dirty="0">
                <a:ea typeface="Calibri"/>
                <a:cs typeface="Times New Roman"/>
              </a:rPr>
              <a:t> </a:t>
            </a:r>
            <a:endParaRPr lang="es-419" sz="1000" b="1" dirty="0">
              <a:ea typeface="Calibri"/>
              <a:cs typeface="+mn-lt"/>
            </a:endParaRPr>
          </a:p>
          <a:p>
            <a:pPr marL="117475" indent="-117475">
              <a:spcAft>
                <a:spcPts val="600"/>
              </a:spcAft>
              <a:buClr>
                <a:srgbClr val="0E5299"/>
              </a:buClr>
              <a:buSzPct val="135000"/>
              <a:buFont typeface="Arial" panose="020B0604020202020204" pitchFamily="34" charset="0"/>
              <a:buChar char="•"/>
            </a:pPr>
            <a:r>
              <a:rPr lang="es-419" sz="1000" b="1" dirty="0">
                <a:ea typeface="+mn-lt"/>
                <a:cs typeface="+mn-lt"/>
              </a:rPr>
              <a:t>No</a:t>
            </a:r>
            <a:r>
              <a:rPr lang="es-419" sz="1000" dirty="0">
                <a:ea typeface="+mn-lt"/>
                <a:cs typeface="+mn-lt"/>
              </a:rPr>
              <a:t> hay reportes de ningún aumento en el riesgo de aborto espontáneo, problemas de crecimiento o defectos de nacimiento.</a:t>
            </a:r>
            <a:endParaRPr lang="es-419" sz="1000" dirty="0">
              <a:cs typeface="Calibri" panose="020F0502020204030204"/>
            </a:endParaRPr>
          </a:p>
          <a:p>
            <a:pPr marL="117475" indent="-117475">
              <a:spcAft>
                <a:spcPts val="600"/>
              </a:spcAft>
              <a:buClr>
                <a:srgbClr val="0E5299"/>
              </a:buClr>
              <a:buSzPct val="135000"/>
              <a:buFont typeface="Arial" panose="020B0604020202020204" pitchFamily="34" charset="0"/>
              <a:buChar char="•"/>
            </a:pPr>
            <a:r>
              <a:rPr lang="es-419" sz="1000" dirty="0">
                <a:ea typeface="+mn-lt"/>
                <a:cs typeface="+mn-lt"/>
              </a:rPr>
              <a:t>Las vacunas contra COVID-19 no contienen el virus vivo, por lo tanto,</a:t>
            </a:r>
            <a:r>
              <a:rPr lang="es-419" sz="1000" b="1" dirty="0">
                <a:ea typeface="+mn-lt"/>
                <a:cs typeface="+mn-lt"/>
              </a:rPr>
              <a:t> las mujeres embarazadas o amamantando y sus bebés no pueden contraer COVID-19 de la vacuna.</a:t>
            </a:r>
          </a:p>
          <a:p>
            <a:pPr marL="117475" indent="-117475">
              <a:spcAft>
                <a:spcPts val="600"/>
              </a:spcAft>
              <a:buClr>
                <a:srgbClr val="0E5299"/>
              </a:buClr>
              <a:buSzPct val="135000"/>
              <a:buFont typeface="Arial" panose="020B0604020202020204" pitchFamily="34" charset="0"/>
              <a:buChar char="•"/>
            </a:pPr>
            <a:r>
              <a:rPr lang="es-ES" sz="1000" b="1" dirty="0">
                <a:cs typeface="Calibri" panose="020F0502020204030204"/>
              </a:rPr>
              <a:t>No hay necesidad de "bombear y botar la leche materna" </a:t>
            </a:r>
            <a:r>
              <a:rPr lang="es-ES" sz="1000" dirty="0">
                <a:cs typeface="Calibri" panose="020F0502020204030204"/>
              </a:rPr>
              <a:t>cuando se recibe una vacuna mientras se amamanta al </a:t>
            </a:r>
            <a:r>
              <a:rPr lang="es-419" sz="1000" dirty="0">
                <a:ea typeface="+mn-lt"/>
                <a:cs typeface="+mn-lt"/>
              </a:rPr>
              <a:t>bebé</a:t>
            </a:r>
            <a:r>
              <a:rPr lang="es-ES" sz="1000" dirty="0">
                <a:cs typeface="Calibri" panose="020F0502020204030204"/>
              </a:rPr>
              <a:t>.</a:t>
            </a:r>
          </a:p>
        </p:txBody>
      </p:sp>
      <p:sp>
        <p:nvSpPr>
          <p:cNvPr id="41" name="Google Shape;56;p13">
            <a:extLst>
              <a:ext uri="{FF2B5EF4-FFF2-40B4-BE49-F238E27FC236}">
                <a16:creationId xmlns:a16="http://schemas.microsoft.com/office/drawing/2014/main" id="{940A9149-5F3F-4500-9FD7-DD9898E1E126}"/>
              </a:ext>
            </a:extLst>
          </p:cNvPr>
          <p:cNvSpPr/>
          <p:nvPr/>
        </p:nvSpPr>
        <p:spPr>
          <a:xfrm>
            <a:off x="10927602" y="-413019"/>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2" name="Google Shape;55;p13">
            <a:extLst>
              <a:ext uri="{FF2B5EF4-FFF2-40B4-BE49-F238E27FC236}">
                <a16:creationId xmlns:a16="http://schemas.microsoft.com/office/drawing/2014/main" id="{E96B9633-3909-46F4-86AC-DDFA9342047E}"/>
              </a:ext>
            </a:extLst>
          </p:cNvPr>
          <p:cNvSpPr/>
          <p:nvPr/>
        </p:nvSpPr>
        <p:spPr>
          <a:xfrm>
            <a:off x="10927603" y="-57568"/>
            <a:ext cx="3474722" cy="846156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sym typeface="Work Sans"/>
              </a:rPr>
              <a:t>Agregue </a:t>
            </a:r>
            <a:r>
              <a:rPr lang="es-VE" sz="1300" b="1">
                <a:latin typeface="Work Sans"/>
                <a:ea typeface="Work Sans"/>
                <a:cs typeface="Work Sans"/>
                <a:sym typeface="Work Sans"/>
              </a:rPr>
              <a:t>una imagen y ajuste su tamaño </a:t>
            </a:r>
            <a:endParaRPr lang="es-VE" sz="1300" b="1">
              <a:solidFill>
                <a:srgbClr val="000000"/>
              </a:solidFill>
            </a:endParaRPr>
          </a:p>
          <a:p>
            <a:pPr>
              <a:lnSpc>
                <a:spcPct val="115000"/>
              </a:lnSpc>
              <a:buSzPts val="1100"/>
            </a:pPr>
            <a:r>
              <a:rPr lang="es-VE" sz="13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300">
              <a:latin typeface="Work Sans"/>
              <a:cs typeface="Calibri"/>
              <a:sym typeface="Work Sans"/>
            </a:endParaRPr>
          </a:p>
          <a:p>
            <a:pPr>
              <a:lnSpc>
                <a:spcPct val="115000"/>
              </a:lnSpc>
              <a:buSzPts val="1100"/>
            </a:pPr>
            <a:r>
              <a:rPr lang="es-VE" sz="13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300">
              <a:latin typeface="Work Sans"/>
              <a:cs typeface="Calibri"/>
            </a:endParaRPr>
          </a:p>
          <a:p>
            <a:pPr>
              <a:lnSpc>
                <a:spcPct val="114999"/>
              </a:lnSpc>
            </a:pPr>
            <a:r>
              <a:rPr lang="es-VE" sz="1300" b="1">
                <a:latin typeface="Work Sans"/>
                <a:ea typeface="+mn-lt"/>
                <a:cs typeface="+mn-lt"/>
                <a:sym typeface="Work Sans"/>
              </a:rPr>
              <a:t>Envíe la imagen hacia el fondo </a:t>
            </a:r>
            <a:endParaRPr lang="es-VE" sz="1300" b="1">
              <a:latin typeface="Work Sans"/>
              <a:cs typeface="Calibri" panose="020F0502020204030204"/>
            </a:endParaRPr>
          </a:p>
          <a:p>
            <a:pPr>
              <a:lnSpc>
                <a:spcPct val="114999"/>
              </a:lnSpc>
            </a:pPr>
            <a:r>
              <a:rPr lang="es-VE" sz="13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endParaRPr lang="es-VE" sz="13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300" b="1">
                <a:solidFill>
                  <a:srgbClr val="000000"/>
                </a:solidFill>
                <a:latin typeface="Work Sans"/>
                <a:cs typeface="Calibri"/>
                <a:sym typeface="Work Sans"/>
              </a:rPr>
              <a:t>Recorte la imagen</a:t>
            </a:r>
            <a:endParaRPr lang="es-VE" sz="1300" b="1">
              <a:solidFill>
                <a:srgbClr val="000000"/>
              </a:solidFill>
              <a:cs typeface="Calibri"/>
            </a:endParaRPr>
          </a:p>
          <a:p>
            <a:pPr>
              <a:lnSpc>
                <a:spcPct val="115000"/>
              </a:lnSpc>
              <a:buSzPts val="1100"/>
            </a:pPr>
            <a:r>
              <a:rPr lang="es-VE" sz="13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300">
              <a:latin typeface="Work Sans"/>
              <a:ea typeface="Work Sans"/>
              <a:cs typeface="Work Sans"/>
              <a:sym typeface="Work Sans"/>
            </a:endParaRPr>
          </a:p>
          <a:p>
            <a:pPr>
              <a:lnSpc>
                <a:spcPct val="115000"/>
              </a:lnSpc>
              <a:buSzPts val="1100"/>
            </a:pPr>
            <a:endParaRPr lang="en-US" sz="1300">
              <a:highlight>
                <a:srgbClr val="FFFF00"/>
              </a:highlight>
              <a:latin typeface="Work Sans"/>
              <a:ea typeface="Work Sans"/>
              <a:cs typeface="Work Sans"/>
            </a:endParaRPr>
          </a:p>
        </p:txBody>
      </p:sp>
      <p:cxnSp>
        <p:nvCxnSpPr>
          <p:cNvPr id="43" name="Straight Arrow Connector 42">
            <a:extLst>
              <a:ext uri="{FF2B5EF4-FFF2-40B4-BE49-F238E27FC236}">
                <a16:creationId xmlns:a16="http://schemas.microsoft.com/office/drawing/2014/main" id="{D4516AC6-797B-4CE9-A988-F9D291A992F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08289EA9-31C7-43A2-913E-2DAB392D948B}"/>
              </a:ext>
            </a:extLst>
          </p:cNvPr>
          <p:cNvSpPr/>
          <p:nvPr/>
        </p:nvSpPr>
        <p:spPr>
          <a:xfrm>
            <a:off x="1598114" y="-315177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F9A96854-8AD7-4359-98DD-743182DB22DC}"/>
              </a:ext>
            </a:extLst>
          </p:cNvPr>
          <p:cNvSpPr/>
          <p:nvPr/>
        </p:nvSpPr>
        <p:spPr>
          <a:xfrm>
            <a:off x="1598114" y="-2805466"/>
            <a:ext cx="6861994" cy="2127113"/>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US" sz="1300" b="1" err="1">
                <a:latin typeface="Work Sans"/>
                <a:ea typeface="+mn-lt"/>
                <a:cs typeface="+mn-lt"/>
              </a:rPr>
              <a:t>Incluya</a:t>
            </a:r>
            <a:r>
              <a:rPr lang="en-US" sz="1300" b="1">
                <a:latin typeface="Work Sans"/>
                <a:ea typeface="+mn-lt"/>
                <a:cs typeface="+mn-lt"/>
              </a:rPr>
              <a:t> </a:t>
            </a:r>
            <a:r>
              <a:rPr lang="en-US" sz="1300" b="1" err="1">
                <a:latin typeface="Work Sans"/>
                <a:ea typeface="+mn-lt"/>
                <a:cs typeface="+mn-lt"/>
              </a:rPr>
              <a:t>información</a:t>
            </a:r>
            <a:r>
              <a:rPr lang="en-US" sz="1300" b="1">
                <a:latin typeface="Work Sans"/>
                <a:ea typeface="+mn-lt"/>
                <a:cs typeface="+mn-lt"/>
              </a:rPr>
              <a:t> </a:t>
            </a:r>
            <a:r>
              <a:rPr lang="en-US" sz="1300" b="1" err="1">
                <a:latin typeface="Work Sans"/>
                <a:ea typeface="+mn-lt"/>
                <a:cs typeface="+mn-lt"/>
              </a:rPr>
              <a:t>sobre</a:t>
            </a:r>
            <a:r>
              <a:rPr lang="en-US" sz="1300" b="1">
                <a:latin typeface="Work Sans"/>
                <a:ea typeface="+mn-lt"/>
                <a:cs typeface="+mn-lt"/>
              </a:rPr>
              <a:t> </a:t>
            </a:r>
            <a:r>
              <a:rPr lang="en-US" sz="1300" b="1" err="1">
                <a:latin typeface="Work Sans"/>
                <a:ea typeface="+mn-lt"/>
                <a:cs typeface="+mn-lt"/>
              </a:rPr>
              <a:t>los</a:t>
            </a:r>
            <a:r>
              <a:rPr lang="en-US" sz="1300" b="1">
                <a:latin typeface="Work Sans"/>
                <a:ea typeface="+mn-lt"/>
                <a:cs typeface="+mn-lt"/>
              </a:rPr>
              <a:t> </a:t>
            </a:r>
            <a:r>
              <a:rPr lang="en-US" sz="1300" b="1" err="1">
                <a:latin typeface="Work Sans"/>
                <a:ea typeface="+mn-lt"/>
                <a:cs typeface="+mn-lt"/>
              </a:rPr>
              <a:t>esfuerzos</a:t>
            </a:r>
            <a:r>
              <a:rPr lang="en-US" sz="1300" b="1">
                <a:latin typeface="Work Sans"/>
                <a:ea typeface="+mn-lt"/>
                <a:cs typeface="+mn-lt"/>
              </a:rPr>
              <a:t> locales de </a:t>
            </a:r>
            <a:r>
              <a:rPr lang="en-US" sz="1300" b="1" err="1">
                <a:latin typeface="Work Sans"/>
                <a:ea typeface="+mn-lt"/>
                <a:cs typeface="+mn-lt"/>
              </a:rPr>
              <a:t>vacunación</a:t>
            </a:r>
            <a:r>
              <a:rPr lang="en-US" sz="1300" b="1">
                <a:latin typeface="Work Sans"/>
                <a:ea typeface="+mn-lt"/>
                <a:cs typeface="+mn-lt"/>
              </a:rPr>
              <a:t>.</a:t>
            </a:r>
            <a:endParaRPr lang="en-US" b="1">
              <a:latin typeface="Work Sans"/>
            </a:endParaRPr>
          </a:p>
          <a:p>
            <a:pPr>
              <a:lnSpc>
                <a:spcPct val="114999"/>
              </a:lnSpc>
              <a:spcAft>
                <a:spcPts val="1200"/>
              </a:spcAft>
            </a:pPr>
            <a:r>
              <a:rPr lang="es-419" sz="1300">
                <a:latin typeface="Work Sans"/>
                <a:ea typeface="+mn-lt"/>
                <a:cs typeface="+mn-lt"/>
                <a:sym typeface="Work Sans"/>
              </a:rPr>
              <a:t>Utilice la parte superior de la contraportada del folleto para proporcionar recursos y enlaces para más información sobre la vacunación en el área</a:t>
            </a:r>
            <a:r>
              <a:rPr lang="en-US" sz="1300">
                <a:latin typeface="Work Sans"/>
                <a:ea typeface="+mn-lt"/>
                <a:cs typeface="+mn-lt"/>
                <a:sym typeface="Work Sans"/>
              </a:rPr>
              <a:t>.</a:t>
            </a:r>
            <a:endParaRPr lang="en-US"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a:p>
            <a:pPr>
              <a:lnSpc>
                <a:spcPct val="115000"/>
              </a:lnSpc>
              <a:spcAft>
                <a:spcPts val="1200"/>
              </a:spcAft>
              <a:buSzPts val="1100"/>
            </a:pPr>
            <a:endParaRPr lang="en-US">
              <a:latin typeface="Work Sans"/>
              <a:ea typeface="Work Sans"/>
              <a:cs typeface="Work Sans"/>
              <a:sym typeface="Work Sans"/>
            </a:endParaRPr>
          </a:p>
        </p:txBody>
      </p:sp>
      <p:cxnSp>
        <p:nvCxnSpPr>
          <p:cNvPr id="46" name="Straight Arrow Connector 45">
            <a:extLst>
              <a:ext uri="{FF2B5EF4-FFF2-40B4-BE49-F238E27FC236}">
                <a16:creationId xmlns:a16="http://schemas.microsoft.com/office/drawing/2014/main" id="{C5022308-EEC3-41D7-BF98-F646F6717B27}"/>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5C9BA6-2CA1-4468-BF58-A33E9E4A309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56;p13">
            <a:extLst>
              <a:ext uri="{FF2B5EF4-FFF2-40B4-BE49-F238E27FC236}">
                <a16:creationId xmlns:a16="http://schemas.microsoft.com/office/drawing/2014/main" id="{235E058F-E5A3-47DC-87C9-779245CB6E0C}"/>
              </a:ext>
            </a:extLst>
          </p:cNvPr>
          <p:cNvSpPr/>
          <p:nvPr/>
        </p:nvSpPr>
        <p:spPr>
          <a:xfrm>
            <a:off x="1631606" y="804272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51" name="Google Shape;55;p13">
            <a:extLst>
              <a:ext uri="{FF2B5EF4-FFF2-40B4-BE49-F238E27FC236}">
                <a16:creationId xmlns:a16="http://schemas.microsoft.com/office/drawing/2014/main" id="{3959BEE5-F93A-45A0-B3A5-F1823705E1ED}"/>
              </a:ext>
            </a:extLst>
          </p:cNvPr>
          <p:cNvSpPr/>
          <p:nvPr/>
        </p:nvSpPr>
        <p:spPr>
          <a:xfrm>
            <a:off x="1631606" y="8398408"/>
            <a:ext cx="6736170" cy="189522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rPr>
              <a:t>Agregue información sobre su organización y otros recursos relevantes</a:t>
            </a:r>
            <a:endParaRPr lang="en-US" sz="1300" b="1">
              <a:latin typeface="Work Sans"/>
              <a:ea typeface="Work Sans"/>
              <a:cs typeface="Work Sans"/>
            </a:endParaRPr>
          </a:p>
          <a:p>
            <a:pPr>
              <a:lnSpc>
                <a:spcPct val="115000"/>
              </a:lnSpc>
              <a:spcAft>
                <a:spcPts val="600"/>
              </a:spcAft>
              <a:buSzPts val="1100"/>
            </a:pPr>
            <a:r>
              <a:rPr lang="es-ES" sz="1300">
                <a:latin typeface="Work Sans"/>
                <a:sym typeface="Work Sans"/>
              </a:rPr>
              <a:t>La parte inferior de la contraportada le permite incluir enlaces de la organización, números de teléfono y otra información útil para su comunidad.</a:t>
            </a:r>
            <a:endParaRPr lang="en-US" sz="1300">
              <a:latin typeface="Work Sans"/>
            </a:endParaRPr>
          </a:p>
          <a:p>
            <a:pPr>
              <a:lnSpc>
                <a:spcPct val="115000"/>
              </a:lnSpc>
              <a:spcAft>
                <a:spcPts val="600"/>
              </a:spcAft>
              <a:buSzPts val="1100"/>
            </a:pPr>
            <a:r>
              <a:rPr lang="es-ES" sz="1300">
                <a:latin typeface="Work Sans"/>
                <a:sym typeface="Work Sans"/>
              </a:rPr>
              <a:t>Asegúrese de incluir la fecha de la última revisi</a:t>
            </a:r>
            <a:r>
              <a:rPr lang="es-ES" sz="1300">
                <a:ea typeface="+mn-lt"/>
                <a:cs typeface="+mn-lt"/>
                <a:sym typeface="Work Sans"/>
              </a:rPr>
              <a:t>ó</a:t>
            </a:r>
            <a:r>
              <a:rPr lang="es-ES" sz="1300">
                <a:latin typeface="Work Sans"/>
                <a:sym typeface="Work Sans"/>
              </a:rPr>
              <a:t>n en el folleto, ya que la información cambia rápidamente.</a:t>
            </a:r>
            <a:endParaRPr lang="en-US" sz="1300">
              <a:latin typeface="Work Sans"/>
            </a:endParaRPr>
          </a:p>
        </p:txBody>
      </p:sp>
      <p:sp>
        <p:nvSpPr>
          <p:cNvPr id="59" name="TextBox 58">
            <a:extLst>
              <a:ext uri="{FF2B5EF4-FFF2-40B4-BE49-F238E27FC236}">
                <a16:creationId xmlns:a16="http://schemas.microsoft.com/office/drawing/2014/main" id="{6DB8C02E-FAA2-42EE-8031-E2E17EA3298C}"/>
              </a:ext>
            </a:extLst>
          </p:cNvPr>
          <p:cNvSpPr txBox="1"/>
          <p:nvPr/>
        </p:nvSpPr>
        <p:spPr>
          <a:xfrm>
            <a:off x="3738204" y="7246020"/>
            <a:ext cx="2581813" cy="338554"/>
          </a:xfrm>
          <a:prstGeom prst="rect">
            <a:avLst/>
          </a:prstGeom>
          <a:noFill/>
        </p:spPr>
        <p:txBody>
          <a:bodyPr wrap="square" lIns="0" tIns="0" rIns="0" bIns="0" rtlCol="0" anchor="t">
            <a:spAutoFit/>
          </a:bodyPr>
          <a:lstStyle/>
          <a:p>
            <a:pPr algn="ctr"/>
            <a:r>
              <a:rPr lang="es-ES" sz="1100" b="1" dirty="0">
                <a:ea typeface="+mn-lt"/>
                <a:cs typeface="+mn-lt"/>
              </a:rPr>
              <a:t>Última </a:t>
            </a:r>
            <a:r>
              <a:rPr lang="es-ES" sz="1100" b="1" dirty="0" err="1">
                <a:ea typeface="+mn-lt"/>
                <a:cs typeface="+mn-lt"/>
              </a:rPr>
              <a:t>revisi</a:t>
            </a:r>
            <a:r>
              <a:rPr lang="en-US" sz="1100" b="1" dirty="0" err="1">
                <a:ea typeface="+mn-lt"/>
                <a:cs typeface="+mn-lt"/>
              </a:rPr>
              <a:t>ón</a:t>
            </a:r>
            <a:r>
              <a:rPr lang="es-ES" sz="1100" b="1" dirty="0">
                <a:ea typeface="+mn-lt"/>
                <a:cs typeface="+mn-lt"/>
              </a:rPr>
              <a:t>: </a:t>
            </a:r>
          </a:p>
          <a:p>
            <a:pPr algn="ctr"/>
            <a:r>
              <a:rPr lang="es-419" sz="1100" dirty="0">
                <a:ea typeface="+mn-lt"/>
                <a:cs typeface="+mn-lt"/>
              </a:rPr>
              <a:t> Revisado el 5 de agosto del 2024</a:t>
            </a:r>
            <a:endParaRPr lang="es-ES" sz="1100" dirty="0">
              <a:ea typeface="+mn-lt"/>
              <a:cs typeface="+mn-lt"/>
            </a:endParaRPr>
          </a:p>
        </p:txBody>
      </p:sp>
      <p:sp>
        <p:nvSpPr>
          <p:cNvPr id="54" name="TextBox 53">
            <a:extLst>
              <a:ext uri="{FF2B5EF4-FFF2-40B4-BE49-F238E27FC236}">
                <a16:creationId xmlns:a16="http://schemas.microsoft.com/office/drawing/2014/main" id="{BFC690C7-86C6-4F2F-82D2-A7C6738B483F}"/>
              </a:ext>
            </a:extLst>
          </p:cNvPr>
          <p:cNvSpPr txBox="1"/>
          <p:nvPr/>
        </p:nvSpPr>
        <p:spPr>
          <a:xfrm>
            <a:off x="3520749" y="883723"/>
            <a:ext cx="3002395" cy="3154710"/>
          </a:xfrm>
          <a:prstGeom prst="rect">
            <a:avLst/>
          </a:prstGeom>
          <a:noFill/>
        </p:spPr>
        <p:txBody>
          <a:bodyPr wrap="square" lIns="0" tIns="0" rIns="0" bIns="0" rtlCol="0" anchor="t">
            <a:spAutoFit/>
          </a:bodyPr>
          <a:lstStyle/>
          <a:p>
            <a:pPr fontAlgn="base">
              <a:spcAft>
                <a:spcPts val="600"/>
              </a:spcAft>
              <a:buClr>
                <a:srgbClr val="0E5299"/>
              </a:buClr>
              <a:buSzPct val="135000"/>
            </a:pPr>
            <a:r>
              <a:rPr lang="es-VE" sz="1100" b="1" dirty="0">
                <a:ea typeface="+mn-lt"/>
                <a:cs typeface="+mn-lt"/>
              </a:rPr>
              <a:t>La vacuna es gratis para la mayoría de las personas, incluso para los que no tienen seguro médico. </a:t>
            </a:r>
            <a:r>
              <a:rPr lang="en-US" sz="1100" b="1" dirty="0">
                <a:ea typeface="+mn-lt"/>
                <a:cs typeface="+mn-lt"/>
              </a:rPr>
              <a:t>​</a:t>
            </a:r>
          </a:p>
          <a:p>
            <a:pPr fontAlgn="base">
              <a:spcAft>
                <a:spcPts val="600"/>
              </a:spcAft>
              <a:buClr>
                <a:srgbClr val="0E5299"/>
              </a:buClr>
              <a:buSzPct val="135000"/>
            </a:pPr>
            <a:r>
              <a:rPr lang="es-VE" sz="1100" b="1" dirty="0">
                <a:ea typeface="+mn-lt"/>
                <a:cs typeface="+mn-lt"/>
              </a:rPr>
              <a:t>Pregunte dónde puede conseguir gratis la vacuna contra COVID-19: ​</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Hable con su ginecólogo/obstetra </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Pregunte por las clínicas móviles de vacunación y las ferias de salud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los departamentos de salud​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los centros de salud comunitarios​</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farmacias que estén cerca de usted​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Hable con su empleador </a:t>
            </a:r>
            <a:r>
              <a:rPr lang="es-VE" sz="1100" dirty="0">
                <a:ea typeface="+mn-lt"/>
                <a:cs typeface="+mn-lt"/>
              </a:rPr>
              <a:t>sobre vacunarse contra COVID-19. Es posible que le ayuden a hacer los arreglos necesarios para vacunarse.​</a:t>
            </a:r>
          </a:p>
          <a:p>
            <a:pPr marL="171450" indent="-171450" fontAlgn="base">
              <a:spcAft>
                <a:spcPts val="600"/>
              </a:spcAft>
              <a:buClr>
                <a:srgbClr val="0E5299"/>
              </a:buClr>
              <a:buSzPct val="135000"/>
              <a:buFont typeface="Wingdings" panose="05000000000000000000" pitchFamily="2" charset="2"/>
              <a:buChar char="ü"/>
            </a:pPr>
            <a:r>
              <a:rPr lang="es-VE" sz="1100" dirty="0">
                <a:ea typeface="+mn-lt"/>
                <a:cs typeface="+mn-lt"/>
              </a:rPr>
              <a:t>Consiga en este enlace las vacunas: https://www.vacunas.gov/search/</a:t>
            </a:r>
          </a:p>
        </p:txBody>
      </p:sp>
      <p:pic>
        <p:nvPicPr>
          <p:cNvPr id="58" name="Picture 57" descr="Qr code&#10;&#10;Description automatically generated">
            <a:extLst>
              <a:ext uri="{FF2B5EF4-FFF2-40B4-BE49-F238E27FC236}">
                <a16:creationId xmlns:a16="http://schemas.microsoft.com/office/drawing/2014/main" id="{6425ECF9-1A1A-4DD8-B711-2A1CCCFE8B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7036" y="4978361"/>
            <a:ext cx="848484" cy="848484"/>
          </a:xfrm>
          <a:prstGeom prst="rect">
            <a:avLst/>
          </a:prstGeom>
        </p:spPr>
      </p:pic>
      <p:pic>
        <p:nvPicPr>
          <p:cNvPr id="60" name="Picture 59" descr="A screenshot of a video game&#10;&#10;Description automatically generated with low confidence">
            <a:extLst>
              <a:ext uri="{FF2B5EF4-FFF2-40B4-BE49-F238E27FC236}">
                <a16:creationId xmlns:a16="http://schemas.microsoft.com/office/drawing/2014/main" id="{BC53B09C-3A25-47F3-85D9-7BEA414F3D9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048510" y="6466803"/>
            <a:ext cx="1021047" cy="548108"/>
          </a:xfrm>
          <a:prstGeom prst="rect">
            <a:avLst/>
          </a:prstGeom>
        </p:spPr>
      </p:pic>
      <p:sp>
        <p:nvSpPr>
          <p:cNvPr id="61" name="TextBox 60">
            <a:extLst>
              <a:ext uri="{FF2B5EF4-FFF2-40B4-BE49-F238E27FC236}">
                <a16:creationId xmlns:a16="http://schemas.microsoft.com/office/drawing/2014/main" id="{308335B8-24CB-49C3-970C-DAC4CB9CBDF9}"/>
              </a:ext>
            </a:extLst>
          </p:cNvPr>
          <p:cNvSpPr txBox="1"/>
          <p:nvPr/>
        </p:nvSpPr>
        <p:spPr>
          <a:xfrm>
            <a:off x="3581543" y="5852688"/>
            <a:ext cx="2951392" cy="484748"/>
          </a:xfrm>
          <a:prstGeom prst="rect">
            <a:avLst/>
          </a:prstGeom>
          <a:noFill/>
        </p:spPr>
        <p:txBody>
          <a:bodyPr wrap="square" lIns="0" tIns="0" rIns="0" bIns="0" rtlCol="0" anchor="t">
            <a:spAutoFit/>
          </a:bodyPr>
          <a:lstStyle/>
          <a:p>
            <a:pPr algn="ctr">
              <a:spcAft>
                <a:spcPts val="600"/>
              </a:spcAft>
            </a:pPr>
            <a:r>
              <a:rPr lang="en-US" sz="1050" dirty="0"/>
              <a:t>Para </a:t>
            </a:r>
            <a:r>
              <a:rPr lang="en-US" sz="1050" dirty="0" err="1"/>
              <a:t>respuestas</a:t>
            </a:r>
            <a:r>
              <a:rPr lang="en-US" sz="1050" dirty="0"/>
              <a:t> a </a:t>
            </a:r>
            <a:r>
              <a:rPr lang="en-US" sz="1050" dirty="0" err="1"/>
              <a:t>preguntas</a:t>
            </a:r>
            <a:r>
              <a:rPr lang="en-US" sz="1050" dirty="0"/>
              <a:t> </a:t>
            </a:r>
            <a:r>
              <a:rPr lang="en-US" sz="1050" dirty="0" err="1"/>
              <a:t>frecuentes</a:t>
            </a:r>
            <a:r>
              <a:rPr lang="en-US" sz="1050" dirty="0"/>
              <a:t> </a:t>
            </a:r>
            <a:r>
              <a:rPr lang="en-US" sz="1050" dirty="0" err="1"/>
              <a:t>sobre</a:t>
            </a:r>
            <a:r>
              <a:rPr lang="en-US" sz="1050" dirty="0"/>
              <a:t> </a:t>
            </a:r>
            <a:br>
              <a:rPr lang="en-US" sz="1050" dirty="0"/>
            </a:br>
            <a:r>
              <a:rPr lang="en-US" sz="1050" dirty="0"/>
              <a:t>COVID-19 </a:t>
            </a:r>
            <a:r>
              <a:rPr lang="en-US" sz="1050" dirty="0" err="1"/>
              <a:t>visite</a:t>
            </a:r>
            <a:r>
              <a:rPr lang="en-US" sz="1050" dirty="0"/>
              <a:t> </a:t>
            </a:r>
            <a:r>
              <a:rPr lang="en-US" sz="1050" b="1" dirty="0"/>
              <a:t>Migrant Clinicians Network</a:t>
            </a:r>
            <a:r>
              <a:rPr lang="en-US" sz="1050" dirty="0"/>
              <a:t> (MCN):</a:t>
            </a:r>
            <a:br>
              <a:rPr lang="en-US" sz="1050" dirty="0"/>
            </a:br>
            <a:r>
              <a:rPr lang="es-MX" sz="1050" dirty="0">
                <a:ea typeface="+mn-lt"/>
                <a:cs typeface="+mn-lt"/>
              </a:rPr>
              <a:t>https://bit.ly/3Cf3dTk</a:t>
            </a:r>
            <a:endParaRPr lang="en-US" sz="1050" dirty="0"/>
          </a:p>
        </p:txBody>
      </p:sp>
      <p:sp>
        <p:nvSpPr>
          <p:cNvPr id="63" name="TextBox 62">
            <a:extLst>
              <a:ext uri="{FF2B5EF4-FFF2-40B4-BE49-F238E27FC236}">
                <a16:creationId xmlns:a16="http://schemas.microsoft.com/office/drawing/2014/main" id="{4C0AB4AB-BED1-46F9-8734-9A01E913D793}"/>
              </a:ext>
            </a:extLst>
          </p:cNvPr>
          <p:cNvSpPr txBox="1"/>
          <p:nvPr/>
        </p:nvSpPr>
        <p:spPr>
          <a:xfrm>
            <a:off x="3524477" y="4525083"/>
            <a:ext cx="2943690" cy="461665"/>
          </a:xfrm>
          <a:prstGeom prst="rect">
            <a:avLst/>
          </a:prstGeom>
          <a:noFill/>
        </p:spPr>
        <p:txBody>
          <a:bodyPr wrap="square" lIns="0" tIns="0" rIns="0" bIns="0" rtlCol="0" anchor="t">
            <a:spAutoFit/>
          </a:bodyPr>
          <a:lstStyle/>
          <a:p>
            <a:pPr algn="ctr">
              <a:buClr>
                <a:srgbClr val="0E5299"/>
              </a:buClr>
              <a:buSzPct val="225000"/>
            </a:pPr>
            <a:r>
              <a:rPr lang="es-ES" sz="1050" b="1" dirty="0">
                <a:ea typeface="+mn-lt"/>
                <a:cs typeface="+mn-lt"/>
              </a:rPr>
              <a:t>Visite los Centros para el Control y </a:t>
            </a:r>
            <a:br>
              <a:rPr lang="es-ES" sz="1050" b="1" dirty="0">
                <a:ea typeface="+mn-lt"/>
                <a:cs typeface="+mn-lt"/>
              </a:rPr>
            </a:br>
            <a:r>
              <a:rPr lang="es-ES" sz="1050" b="1" dirty="0">
                <a:ea typeface="+mn-lt"/>
                <a:cs typeface="+mn-lt"/>
              </a:rPr>
              <a:t>la Prevención de Enfermedades: </a:t>
            </a:r>
            <a:br>
              <a:rPr lang="es-ES" sz="1050" b="1" dirty="0">
                <a:ea typeface="+mn-lt"/>
                <a:cs typeface="+mn-lt"/>
              </a:rPr>
            </a:br>
            <a:r>
              <a:rPr lang="en-US" sz="900" dirty="0">
                <a:ea typeface="+mn-lt"/>
                <a:cs typeface="+mn-lt"/>
              </a:rPr>
              <a:t>https://espanol.cdc.gov/coronavirus/2019-ncov/index.html</a:t>
            </a:r>
            <a:endParaRPr lang="en-US" sz="1050" dirty="0">
              <a:ea typeface="+mn-lt"/>
              <a:cs typeface="+mn-lt"/>
            </a:endParaRPr>
          </a:p>
        </p:txBody>
      </p:sp>
      <p:pic>
        <p:nvPicPr>
          <p:cNvPr id="65" name="Picture 64" descr="Logo&#10;&#10;Description automatically generated">
            <a:extLst>
              <a:ext uri="{FF2B5EF4-FFF2-40B4-BE49-F238E27FC236}">
                <a16:creationId xmlns:a16="http://schemas.microsoft.com/office/drawing/2014/main" id="{39B308C9-D674-4812-B323-B4968785F2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5572" y="5079026"/>
            <a:ext cx="807512" cy="610125"/>
          </a:xfrm>
          <a:prstGeom prst="rect">
            <a:avLst/>
          </a:prstGeom>
        </p:spPr>
      </p:pic>
      <p:sp>
        <p:nvSpPr>
          <p:cNvPr id="62" name="TextBox 61">
            <a:extLst>
              <a:ext uri="{FF2B5EF4-FFF2-40B4-BE49-F238E27FC236}">
                <a16:creationId xmlns:a16="http://schemas.microsoft.com/office/drawing/2014/main" id="{DC3B3EF6-C2EA-4CA5-9439-67CC1523E96B}"/>
              </a:ext>
            </a:extLst>
          </p:cNvPr>
          <p:cNvSpPr txBox="1"/>
          <p:nvPr/>
        </p:nvSpPr>
        <p:spPr>
          <a:xfrm>
            <a:off x="178698" y="281839"/>
            <a:ext cx="3007472" cy="360099"/>
          </a:xfrm>
          <a:prstGeom prst="rect">
            <a:avLst/>
          </a:prstGeom>
          <a:noFill/>
        </p:spPr>
        <p:txBody>
          <a:bodyPr wrap="square" lIns="0" tIns="0" rIns="0" bIns="0" rtlCol="0" anchor="t">
            <a:noAutofit/>
          </a:bodyPr>
          <a:lstStyle/>
          <a:p>
            <a:pPr>
              <a:lnSpc>
                <a:spcPct val="90000"/>
              </a:lnSpc>
              <a:spcAft>
                <a:spcPts val="600"/>
              </a:spcAft>
            </a:pPr>
            <a:r>
              <a:rPr lang="es-ES" sz="1300" b="1" dirty="0">
                <a:solidFill>
                  <a:srgbClr val="0E5299"/>
                </a:solidFill>
                <a:ea typeface="+mn-lt"/>
                <a:cs typeface="+mn-lt"/>
              </a:rPr>
              <a:t>¿La es vacuna segura para mí y para mi bebé? ¿Qué ha cambiado con el tiempo?</a:t>
            </a:r>
            <a:endParaRPr lang="es-MX" sz="1300" dirty="0"/>
          </a:p>
        </p:txBody>
      </p:sp>
      <p:cxnSp>
        <p:nvCxnSpPr>
          <p:cNvPr id="11" name="Straight Connector 10">
            <a:extLst>
              <a:ext uri="{FF2B5EF4-FFF2-40B4-BE49-F238E27FC236}">
                <a16:creationId xmlns:a16="http://schemas.microsoft.com/office/drawing/2014/main" id="{3FDFB0FF-6C25-8D70-10EE-67E722216EE0}"/>
              </a:ext>
            </a:extLst>
          </p:cNvPr>
          <p:cNvCxnSpPr>
            <a:cxnSpLocks/>
          </p:cNvCxnSpPr>
          <p:nvPr/>
        </p:nvCxnSpPr>
        <p:spPr>
          <a:xfrm>
            <a:off x="246055" y="445061"/>
            <a:ext cx="1023945" cy="0"/>
          </a:xfrm>
          <a:prstGeom prst="line">
            <a:avLst/>
          </a:prstGeom>
          <a:noFill/>
          <a:ln w="12700"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9CFE98-2820-5AD9-8B4A-C2C13B13DD3A}"/>
              </a:ext>
            </a:extLst>
          </p:cNvPr>
          <p:cNvCxnSpPr>
            <a:cxnSpLocks/>
          </p:cNvCxnSpPr>
          <p:nvPr/>
        </p:nvCxnSpPr>
        <p:spPr>
          <a:xfrm>
            <a:off x="1386699" y="445061"/>
            <a:ext cx="211415" cy="0"/>
          </a:xfrm>
          <a:prstGeom prst="line">
            <a:avLst/>
          </a:prstGeom>
          <a:noFill/>
          <a:ln w="12700"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A6B83A0-CBD3-C1F3-0332-B08001577C8D}"/>
              </a:ext>
            </a:extLst>
          </p:cNvPr>
          <p:cNvGrpSpPr/>
          <p:nvPr/>
        </p:nvGrpSpPr>
        <p:grpSpPr>
          <a:xfrm>
            <a:off x="178698" y="4401484"/>
            <a:ext cx="3008289" cy="360099"/>
            <a:chOff x="178698" y="4452284"/>
            <a:chExt cx="3008289" cy="360099"/>
          </a:xfrm>
        </p:grpSpPr>
        <p:sp>
          <p:nvSpPr>
            <p:cNvPr id="70" name="TextBox 69">
              <a:extLst>
                <a:ext uri="{FF2B5EF4-FFF2-40B4-BE49-F238E27FC236}">
                  <a16:creationId xmlns:a16="http://schemas.microsoft.com/office/drawing/2014/main" id="{0D3ADBE8-63EB-44E9-A52A-758B6FB9CB81}"/>
                </a:ext>
              </a:extLst>
            </p:cNvPr>
            <p:cNvSpPr txBox="1"/>
            <p:nvPr/>
          </p:nvSpPr>
          <p:spPr>
            <a:xfrm>
              <a:off x="178698" y="4452284"/>
              <a:ext cx="3008289" cy="360099"/>
            </a:xfrm>
            <a:prstGeom prst="rect">
              <a:avLst/>
            </a:prstGeom>
            <a:noFill/>
          </p:spPr>
          <p:txBody>
            <a:bodyPr wrap="square" lIns="0" tIns="0" rIns="0" bIns="0" rtlCol="0" anchor="t">
              <a:spAutoFit/>
            </a:bodyPr>
            <a:lstStyle/>
            <a:p>
              <a:pPr>
                <a:lnSpc>
                  <a:spcPct val="90000"/>
                </a:lnSpc>
                <a:spcAft>
                  <a:spcPts val="600"/>
                </a:spcAft>
              </a:pPr>
              <a:r>
                <a:rPr lang="es-ES" sz="1300" b="1" dirty="0">
                  <a:solidFill>
                    <a:srgbClr val="0E5299"/>
                  </a:solidFill>
                </a:rPr>
                <a:t>El verdadero riesgo para una mujer</a:t>
              </a:r>
              <a:r>
                <a:rPr lang="es-ES" sz="1300" b="1" dirty="0">
                  <a:solidFill>
                    <a:srgbClr val="0E5299"/>
                  </a:solidFill>
                  <a:ea typeface="+mn-lt"/>
                  <a:cs typeface="+mn-lt"/>
                </a:rPr>
                <a:t> embarazada </a:t>
              </a:r>
              <a:r>
                <a:rPr lang="es-ES" sz="1300" b="1" dirty="0">
                  <a:solidFill>
                    <a:srgbClr val="0E5299"/>
                  </a:solidFill>
                </a:rPr>
                <a:t>es cuando elige NO vacunarse.</a:t>
              </a:r>
              <a:endParaRPr lang="es-MX" dirty="0"/>
            </a:p>
          </p:txBody>
        </p:sp>
        <p:cxnSp>
          <p:nvCxnSpPr>
            <p:cNvPr id="12" name="Straight Connector 11">
              <a:extLst>
                <a:ext uri="{FF2B5EF4-FFF2-40B4-BE49-F238E27FC236}">
                  <a16:creationId xmlns:a16="http://schemas.microsoft.com/office/drawing/2014/main" id="{04D58301-4916-E73D-CA21-B84318D7A365}"/>
                </a:ext>
              </a:extLst>
            </p:cNvPr>
            <p:cNvCxnSpPr>
              <a:cxnSpLocks/>
            </p:cNvCxnSpPr>
            <p:nvPr/>
          </p:nvCxnSpPr>
          <p:spPr>
            <a:xfrm>
              <a:off x="2139999" y="4795605"/>
              <a:ext cx="211415" cy="0"/>
            </a:xfrm>
            <a:prstGeom prst="line">
              <a:avLst/>
            </a:prstGeom>
            <a:noFill/>
            <a:ln w="12700"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7523BAA-FDD3-421D-8B20-92205F7E051C}"/>
              </a:ext>
            </a:extLst>
          </p:cNvPr>
          <p:cNvGrpSpPr/>
          <p:nvPr/>
        </p:nvGrpSpPr>
        <p:grpSpPr>
          <a:xfrm>
            <a:off x="2565766" y="6433457"/>
            <a:ext cx="771961" cy="993806"/>
            <a:chOff x="489964" y="4822607"/>
            <a:chExt cx="593666" cy="827168"/>
          </a:xfrm>
        </p:grpSpPr>
        <p:pic>
          <p:nvPicPr>
            <p:cNvPr id="93" name="Picture 92" descr="A person in a blue dress&#10;&#10;Description automatically generated with low confidence">
              <a:extLst>
                <a:ext uri="{FF2B5EF4-FFF2-40B4-BE49-F238E27FC236}">
                  <a16:creationId xmlns:a16="http://schemas.microsoft.com/office/drawing/2014/main" id="{F8D5C4C8-9CDD-414E-B3E1-3F7D7C527A1B}"/>
                </a:ext>
              </a:extLst>
            </p:cNvPr>
            <p:cNvPicPr>
              <a:picLocks noChangeAspect="1"/>
            </p:cNvPicPr>
            <p:nvPr/>
          </p:nvPicPr>
          <p:blipFill rotWithShape="1">
            <a:blip r:embed="rId3">
              <a:extLst>
                <a:ext uri="{28A0092B-C50C-407E-A947-70E740481C1C}">
                  <a14:useLocalDpi xmlns:a14="http://schemas.microsoft.com/office/drawing/2010/main" val="0"/>
                </a:ext>
              </a:extLst>
            </a:blip>
            <a:srcRect b="12912"/>
            <a:stretch/>
          </p:blipFill>
          <p:spPr>
            <a:xfrm flipH="1">
              <a:off x="489964" y="4822607"/>
              <a:ext cx="593666" cy="818629"/>
            </a:xfrm>
            <a:prstGeom prst="rect">
              <a:avLst/>
            </a:prstGeom>
          </p:spPr>
        </p:pic>
        <p:sp>
          <p:nvSpPr>
            <p:cNvPr id="94" name="Rectangle 93">
              <a:extLst>
                <a:ext uri="{FF2B5EF4-FFF2-40B4-BE49-F238E27FC236}">
                  <a16:creationId xmlns:a16="http://schemas.microsoft.com/office/drawing/2014/main" id="{8A75F838-4AEA-41D1-8105-3801E3A2CC45}"/>
                </a:ext>
              </a:extLst>
            </p:cNvPr>
            <p:cNvSpPr/>
            <p:nvPr/>
          </p:nvSpPr>
          <p:spPr>
            <a:xfrm>
              <a:off x="539853" y="5541238"/>
              <a:ext cx="543777" cy="108537"/>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5" name="Picture 84">
            <a:extLst>
              <a:ext uri="{FF2B5EF4-FFF2-40B4-BE49-F238E27FC236}">
                <a16:creationId xmlns:a16="http://schemas.microsoft.com/office/drawing/2014/main" id="{7848D9B5-23B6-439D-A575-36CE509CDBAC}"/>
              </a:ext>
            </a:extLst>
          </p:cNvPr>
          <p:cNvPicPr>
            <a:picLocks noChangeAspect="1"/>
          </p:cNvPicPr>
          <p:nvPr/>
        </p:nvPicPr>
        <p:blipFill>
          <a:blip r:embed="rId4"/>
          <a:stretch>
            <a:fillRect/>
          </a:stretch>
        </p:blipFill>
        <p:spPr>
          <a:xfrm>
            <a:off x="6743223" y="0"/>
            <a:ext cx="3315177" cy="1685062"/>
          </a:xfrm>
          <a:prstGeom prst="rect">
            <a:avLst/>
          </a:prstGeom>
        </p:spPr>
      </p:pic>
      <p:pic>
        <p:nvPicPr>
          <p:cNvPr id="90" name="Picture 89" descr="A picture containing person&#10;&#10;Description automatically generated">
            <a:extLst>
              <a:ext uri="{FF2B5EF4-FFF2-40B4-BE49-F238E27FC236}">
                <a16:creationId xmlns:a16="http://schemas.microsoft.com/office/drawing/2014/main" id="{23A86C0E-3B82-4213-A85B-A11C4B287409}"/>
              </a:ext>
            </a:extLst>
          </p:cNvPr>
          <p:cNvPicPr>
            <a:picLocks noChangeAspect="1"/>
          </p:cNvPicPr>
          <p:nvPr/>
        </p:nvPicPr>
        <p:blipFill rotWithShape="1">
          <a:blip r:embed="rId5">
            <a:extLst>
              <a:ext uri="{28A0092B-C50C-407E-A947-70E740481C1C}">
                <a14:useLocalDpi xmlns:a14="http://schemas.microsoft.com/office/drawing/2010/main" val="0"/>
              </a:ext>
            </a:extLst>
          </a:blip>
          <a:srcRect t="19323" b="4907"/>
          <a:stretch/>
        </p:blipFill>
        <p:spPr>
          <a:xfrm>
            <a:off x="7277674" y="-2343"/>
            <a:ext cx="1951720" cy="1735264"/>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4"/>
            <a:ext cx="3371851" cy="81041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53872" y="155476"/>
            <a:ext cx="2418434" cy="498598"/>
          </a:xfrm>
          <a:prstGeom prst="rect">
            <a:avLst/>
          </a:prstGeom>
          <a:noFill/>
        </p:spPr>
        <p:txBody>
          <a:bodyPr wrap="square" lIns="0" tIns="0" rIns="0" bIns="0" rtlCol="0" anchor="t">
            <a:spAutoFit/>
          </a:bodyPr>
          <a:lstStyle/>
          <a:p>
            <a:pPr algn="ctr">
              <a:lnSpc>
                <a:spcPct val="90000"/>
              </a:lnSpc>
            </a:pPr>
            <a:r>
              <a:rPr lang="es-ES" b="1">
                <a:solidFill>
                  <a:schemeClr val="bg1"/>
                </a:solidFill>
                <a:ea typeface="+mn-lt"/>
                <a:cs typeface="+mn-lt"/>
              </a:rPr>
              <a:t>¿QUÉ ESPERAR DESPUÉS </a:t>
            </a:r>
            <a:br>
              <a:rPr lang="es-ES" b="1">
                <a:solidFill>
                  <a:schemeClr val="bg1"/>
                </a:solidFill>
                <a:ea typeface="+mn-lt"/>
                <a:cs typeface="+mn-lt"/>
              </a:rPr>
            </a:br>
            <a:r>
              <a:rPr lang="es-ES" b="1">
                <a:solidFill>
                  <a:schemeClr val="bg1"/>
                </a:solidFill>
                <a:ea typeface="+mn-lt"/>
                <a:cs typeface="+mn-lt"/>
              </a:rPr>
              <a:t>DE VACUNARSE?</a:t>
            </a:r>
            <a:endParaRPr lang="es-ES">
              <a:solidFill>
                <a:schemeClr val="bg1"/>
              </a:solidFill>
              <a:cs typeface="Calibri"/>
            </a:endParaRPr>
          </a:p>
        </p:txBody>
      </p:sp>
      <p:grpSp>
        <p:nvGrpSpPr>
          <p:cNvPr id="15" name="Group 14">
            <a:extLst>
              <a:ext uri="{FF2B5EF4-FFF2-40B4-BE49-F238E27FC236}">
                <a16:creationId xmlns:a16="http://schemas.microsoft.com/office/drawing/2014/main" id="{CB484FCD-FE54-6031-E8EE-B7AB878B26B4}"/>
              </a:ext>
            </a:extLst>
          </p:cNvPr>
          <p:cNvGrpSpPr/>
          <p:nvPr/>
        </p:nvGrpSpPr>
        <p:grpSpPr>
          <a:xfrm>
            <a:off x="3631235" y="4386991"/>
            <a:ext cx="2886425" cy="1515873"/>
            <a:chOff x="3631629" y="4335968"/>
            <a:chExt cx="2886425" cy="1515873"/>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18682" y="4335968"/>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31629" y="5300154"/>
              <a:ext cx="1286764" cy="304699"/>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Se sentirá mejor </a:t>
              </a:r>
              <a:br>
                <a:rPr lang="es-ES" sz="1100" b="1" dirty="0">
                  <a:ea typeface="+mn-lt"/>
                  <a:cs typeface="+mn-lt"/>
                </a:rPr>
              </a:br>
              <a:r>
                <a:rPr lang="es-ES" sz="1100" b="1" dirty="0">
                  <a:ea typeface="+mn-lt"/>
                  <a:cs typeface="+mn-lt"/>
                </a:rPr>
                <a:t>después de unos días.</a:t>
              </a:r>
              <a:endParaRPr lang="es-ES" sz="1100" dirty="0">
                <a:ea typeface="+mn-lt"/>
                <a:cs typeface="+mn-lt"/>
              </a:endParaRPr>
            </a:p>
          </p:txBody>
        </p:sp>
        <p:grpSp>
          <p:nvGrpSpPr>
            <p:cNvPr id="7" name="Group 6">
              <a:extLst>
                <a:ext uri="{FF2B5EF4-FFF2-40B4-BE49-F238E27FC236}">
                  <a16:creationId xmlns:a16="http://schemas.microsoft.com/office/drawing/2014/main" id="{E53BD4F8-AFAC-4BB2-8D4D-6D1B2FDADE7F}"/>
                </a:ext>
              </a:extLst>
            </p:cNvPr>
            <p:cNvGrpSpPr/>
            <p:nvPr/>
          </p:nvGrpSpPr>
          <p:grpSpPr>
            <a:xfrm>
              <a:off x="5343656" y="4336565"/>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149526" y="5270143"/>
              <a:ext cx="1368528" cy="581698"/>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 </a:t>
              </a:r>
              <a:r>
                <a:rPr lang="es-ES" sz="1050" b="1" dirty="0">
                  <a:ea typeface="+mn-lt"/>
                  <a:cs typeface="Calibri"/>
                </a:rPr>
                <a:t>Se considera que usted </a:t>
              </a:r>
              <a:br>
                <a:rPr lang="es-ES" sz="1050" b="1" dirty="0">
                  <a:ea typeface="+mn-lt"/>
                  <a:cs typeface="Calibri"/>
                </a:rPr>
              </a:br>
              <a:r>
                <a:rPr lang="es-ES" sz="1050" b="1" dirty="0">
                  <a:ea typeface="+mn-lt"/>
                  <a:cs typeface="Calibri"/>
                </a:rPr>
                <a:t>está al día una vez que haya recibido la o las dosis necesarias</a:t>
              </a:r>
              <a:r>
                <a:rPr lang="es-ES" sz="1050" b="1" dirty="0">
                  <a:ea typeface="+mn-lt"/>
                  <a:cs typeface="+mn-lt"/>
                </a:rPr>
                <a:t>.</a:t>
              </a:r>
              <a:endParaRPr lang="es-ES" sz="1050" dirty="0">
                <a:ea typeface="+mn-lt"/>
                <a:cs typeface="+mn-lt"/>
              </a:endParaRPr>
            </a:p>
          </p:txBody>
        </p:sp>
      </p:grpSp>
      <p:grpSp>
        <p:nvGrpSpPr>
          <p:cNvPr id="10" name="Group 9">
            <a:extLst>
              <a:ext uri="{FF2B5EF4-FFF2-40B4-BE49-F238E27FC236}">
                <a16:creationId xmlns:a16="http://schemas.microsoft.com/office/drawing/2014/main" id="{34D1AF6C-686E-7B0D-81D1-463B894CA098}"/>
              </a:ext>
            </a:extLst>
          </p:cNvPr>
          <p:cNvGrpSpPr/>
          <p:nvPr/>
        </p:nvGrpSpPr>
        <p:grpSpPr>
          <a:xfrm>
            <a:off x="3616433" y="6019966"/>
            <a:ext cx="2920191" cy="1575085"/>
            <a:chOff x="3616433" y="6019966"/>
            <a:chExt cx="2920191" cy="15750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18682" y="6023114"/>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616433" y="6982649"/>
              <a:ext cx="1301566" cy="436273"/>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Lávese las manos y tome medidas para no propagar COVID-19.</a:t>
              </a:r>
              <a:endParaRPr lang="en-US" b="1" dirty="0">
                <a:ea typeface="+mn-lt"/>
                <a:cs typeface="+mn-lt"/>
              </a:endParaRPr>
            </a:p>
          </p:txBody>
        </p:sp>
        <p:grpSp>
          <p:nvGrpSpPr>
            <p:cNvPr id="71" name="Group 70">
              <a:extLst>
                <a:ext uri="{FF2B5EF4-FFF2-40B4-BE49-F238E27FC236}">
                  <a16:creationId xmlns:a16="http://schemas.microsoft.com/office/drawing/2014/main" id="{6A300940-612E-4434-A90A-166319E03B88}"/>
                </a:ext>
              </a:extLst>
            </p:cNvPr>
            <p:cNvGrpSpPr/>
            <p:nvPr/>
          </p:nvGrpSpPr>
          <p:grpSpPr>
            <a:xfrm>
              <a:off x="5343656" y="6019966"/>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079564" y="6985653"/>
              <a:ext cx="1457060"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¡Felicitaciones! Ya hizo su parte para que usted y los demás se mantengan protegidos</a:t>
              </a:r>
            </a:p>
          </p:txBody>
        </p:sp>
      </p:grpSp>
      <p:grpSp>
        <p:nvGrpSpPr>
          <p:cNvPr id="29" name="Group 28">
            <a:extLst>
              <a:ext uri="{FF2B5EF4-FFF2-40B4-BE49-F238E27FC236}">
                <a16:creationId xmlns:a16="http://schemas.microsoft.com/office/drawing/2014/main" id="{62C68B67-2B88-1DDC-9392-85BDDE8DCA12}"/>
              </a:ext>
            </a:extLst>
          </p:cNvPr>
          <p:cNvGrpSpPr/>
          <p:nvPr/>
        </p:nvGrpSpPr>
        <p:grpSpPr>
          <a:xfrm>
            <a:off x="3670242" y="920117"/>
            <a:ext cx="2847418" cy="1577236"/>
            <a:chOff x="3670242" y="946304"/>
            <a:chExt cx="2847418" cy="1577236"/>
          </a:xfrm>
        </p:grpSpPr>
        <p:grpSp>
          <p:nvGrpSpPr>
            <p:cNvPr id="12" name="Group 11">
              <a:extLst>
                <a:ext uri="{FF2B5EF4-FFF2-40B4-BE49-F238E27FC236}">
                  <a16:creationId xmlns:a16="http://schemas.microsoft.com/office/drawing/2014/main" id="{92425277-A6C0-BA1E-7352-FC77072EF896}"/>
                </a:ext>
              </a:extLst>
            </p:cNvPr>
            <p:cNvGrpSpPr/>
            <p:nvPr/>
          </p:nvGrpSpPr>
          <p:grpSpPr>
            <a:xfrm>
              <a:off x="5079564" y="946304"/>
              <a:ext cx="1438096" cy="1416449"/>
              <a:chOff x="4965085" y="946304"/>
              <a:chExt cx="1438096" cy="1416449"/>
            </a:xfrm>
          </p:grpSpPr>
          <p:grpSp>
            <p:nvGrpSpPr>
              <p:cNvPr id="4" name="Group 3">
                <a:extLst>
                  <a:ext uri="{FF2B5EF4-FFF2-40B4-BE49-F238E27FC236}">
                    <a16:creationId xmlns:a16="http://schemas.microsoft.com/office/drawing/2014/main" id="{8C92E1F6-CB79-4454-8F75-4337B1CD1240}"/>
                  </a:ext>
                </a:extLst>
              </p:cNvPr>
              <p:cNvGrpSpPr/>
              <p:nvPr/>
            </p:nvGrpSpPr>
            <p:grpSpPr>
              <a:xfrm>
                <a:off x="5227804" y="946304"/>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4965085" y="1905705"/>
                <a:ext cx="1438096" cy="457048"/>
              </a:xfrm>
              <a:prstGeom prst="rect">
                <a:avLst/>
              </a:prstGeom>
              <a:noFill/>
            </p:spPr>
            <p:txBody>
              <a:bodyPr wrap="square" lIns="0" tIns="0" rIns="0" bIns="0" rtlCol="0" anchor="t">
                <a:spAutoFit/>
              </a:bodyPr>
              <a:lstStyle/>
              <a:p>
                <a:pPr algn="ctr">
                  <a:lnSpc>
                    <a:spcPct val="90000"/>
                  </a:lnSpc>
                </a:pPr>
                <a:r>
                  <a:rPr lang="es" sz="1100" b="1" dirty="0">
                    <a:ea typeface="+mn-lt"/>
                    <a:cs typeface="Arial"/>
                  </a:rPr>
                  <a:t>Todas las vacunas contra COVID-19 son seguras y eficaces</a:t>
                </a:r>
                <a:endParaRPr lang="en-US" sz="1600" dirty="0"/>
              </a:p>
            </p:txBody>
          </p:sp>
        </p:grpSp>
        <p:grpSp>
          <p:nvGrpSpPr>
            <p:cNvPr id="2" name="Group 1">
              <a:extLst>
                <a:ext uri="{FF2B5EF4-FFF2-40B4-BE49-F238E27FC236}">
                  <a16:creationId xmlns:a16="http://schemas.microsoft.com/office/drawing/2014/main" id="{924410D2-E053-4B13-9AF3-7AB02607E8E3}"/>
                </a:ext>
              </a:extLst>
            </p:cNvPr>
            <p:cNvGrpSpPr/>
            <p:nvPr/>
          </p:nvGrpSpPr>
          <p:grpSpPr>
            <a:xfrm>
              <a:off x="3818682" y="946304"/>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70242" y="1914142"/>
              <a:ext cx="1168278"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Es importante </a:t>
              </a:r>
              <a:endParaRPr lang="en-US" dirty="0">
                <a:ea typeface="+mn-lt"/>
                <a:cs typeface="+mn-lt"/>
              </a:endParaRPr>
            </a:p>
            <a:p>
              <a:pPr algn="ctr">
                <a:lnSpc>
                  <a:spcPct val="90000"/>
                </a:lnSpc>
              </a:pPr>
              <a:r>
                <a:rPr lang="es-ES" sz="1100" b="1" dirty="0">
                  <a:ea typeface="+mn-lt"/>
                  <a:cs typeface="+mn-lt"/>
                </a:rPr>
                <a:t>vacunarse, aunque </a:t>
              </a:r>
              <a:br>
                <a:rPr lang="es-ES" sz="1100" b="1" dirty="0">
                  <a:ea typeface="+mn-lt"/>
                  <a:cs typeface="+mn-lt"/>
                </a:rPr>
              </a:br>
              <a:r>
                <a:rPr lang="es-ES" sz="1100" b="1" dirty="0">
                  <a:ea typeface="+mn-lt"/>
                  <a:cs typeface="+mn-lt"/>
                </a:rPr>
                <a:t>ya haya tenido </a:t>
              </a:r>
              <a:br>
                <a:rPr lang="es-ES" sz="1100" b="1" dirty="0">
                  <a:ea typeface="+mn-lt"/>
                  <a:cs typeface="+mn-lt"/>
                </a:rPr>
              </a:br>
              <a:r>
                <a:rPr lang="es-ES" sz="1100" b="1" dirty="0">
                  <a:ea typeface="+mn-lt"/>
                  <a:cs typeface="+mn-lt"/>
                </a:rPr>
                <a:t>COVID-19</a:t>
              </a:r>
              <a:r>
                <a:rPr lang="en-US" sz="1100" b="1" dirty="0">
                  <a:ea typeface="+mn-lt"/>
                  <a:cs typeface="+mn-lt"/>
                </a:rPr>
                <a:t>.</a:t>
              </a:r>
              <a:endParaRPr lang="en-US" dirty="0">
                <a:cs typeface="Calibri"/>
              </a:endParaRPr>
            </a:p>
          </p:txBody>
        </p:sp>
      </p:grpSp>
      <p:sp>
        <p:nvSpPr>
          <p:cNvPr id="91" name="Rectangle 90">
            <a:extLst>
              <a:ext uri="{FF2B5EF4-FFF2-40B4-BE49-F238E27FC236}">
                <a16:creationId xmlns:a16="http://schemas.microsoft.com/office/drawing/2014/main" id="{5B5B4C32-5690-42D3-8E0F-8B8D57B90BE8}"/>
              </a:ext>
            </a:extLst>
          </p:cNvPr>
          <p:cNvSpPr/>
          <p:nvPr/>
        </p:nvSpPr>
        <p:spPr>
          <a:xfrm>
            <a:off x="6743223" y="1349329"/>
            <a:ext cx="3319268"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996403" y="1447129"/>
            <a:ext cx="2808815" cy="246221"/>
          </a:xfrm>
          <a:prstGeom prst="rect">
            <a:avLst/>
          </a:prstGeom>
          <a:noFill/>
        </p:spPr>
        <p:txBody>
          <a:bodyPr wrap="square" lIns="0" tIns="0" rIns="0" bIns="0" rtlCol="0" anchor="t">
            <a:spAutoFit/>
          </a:bodyPr>
          <a:lstStyle/>
          <a:p>
            <a:pPr algn="ctr"/>
            <a:r>
              <a:rPr lang="es-ES" sz="1600" b="1">
                <a:solidFill>
                  <a:schemeClr val="bg1"/>
                </a:solidFill>
                <a:ea typeface="+mn-lt"/>
                <a:cs typeface="+mn-lt"/>
              </a:rPr>
              <a:t>BENEFICIOS DE LA VACUNACIÓN</a:t>
            </a:r>
            <a:endParaRPr lang="en-US" sz="160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763869"/>
            <a:ext cx="3318795" cy="4169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161780" y="5867416"/>
            <a:ext cx="2490220"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cs typeface="Calibri"/>
              </a:rPr>
              <a:t>RIESGOS</a:t>
            </a:r>
            <a:r>
              <a:rPr lang="es-ES" sz="1600" b="1">
                <a:solidFill>
                  <a:schemeClr val="bg1"/>
                </a:solidFill>
                <a:ea typeface="+mn-lt"/>
                <a:cs typeface="+mn-lt"/>
              </a:rPr>
              <a:t> DE NO VACUNARSE</a:t>
            </a:r>
            <a:endParaRPr lang="es-ES" sz="1600">
              <a:solidFill>
                <a:schemeClr val="bg1"/>
              </a:solidFill>
              <a:ea typeface="+mn-lt"/>
              <a:cs typeface="+mn-lt"/>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70652" y="6325271"/>
            <a:ext cx="2834566" cy="1077218"/>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Sans-Serif" panose="020F0502020204030204" pitchFamily="34" charset="0"/>
              <a:buChar char="x"/>
            </a:pPr>
            <a:r>
              <a:rPr lang="es-ES" sz="1100">
                <a:ea typeface="+mn-lt"/>
                <a:cs typeface="+mn-lt"/>
              </a:rPr>
              <a:t>Mayor peligro de infectarse</a:t>
            </a:r>
            <a:r>
              <a:rPr lang="en-US" sz="1100">
                <a:ea typeface="+mn-lt"/>
                <a:cs typeface="+mn-lt"/>
              </a:rPr>
              <a:t>.</a:t>
            </a:r>
            <a:endParaRPr lang="en-US" sz="1100"/>
          </a:p>
          <a:p>
            <a:pPr marL="171450" indent="-171450">
              <a:spcAft>
                <a:spcPts val="900"/>
              </a:spcAft>
              <a:buClr>
                <a:srgbClr val="C00000"/>
              </a:buClr>
              <a:buSzPct val="150000"/>
              <a:buFont typeface="Calibri,Sans-Serif" panose="020F0502020204030204" pitchFamily="34" charset="0"/>
              <a:buChar char="x"/>
            </a:pPr>
            <a:r>
              <a:rPr lang="es-ES" sz="1100">
                <a:ea typeface="+mn-lt"/>
                <a:cs typeface="+mn-lt"/>
              </a:rPr>
              <a:t>Mayor  riesgo de enfermarse gravemente, </a:t>
            </a:r>
            <a:br>
              <a:rPr lang="es-ES" sz="1100">
                <a:ea typeface="+mn-lt"/>
                <a:cs typeface="+mn-lt"/>
              </a:rPr>
            </a:br>
            <a:r>
              <a:rPr lang="es-ES" sz="1100">
                <a:ea typeface="+mn-lt"/>
                <a:cs typeface="+mn-lt"/>
              </a:rPr>
              <a:t>ir al hospital y morir.</a:t>
            </a:r>
            <a:endParaRPr lang="es-ES" sz="1100">
              <a:cs typeface="Calibri"/>
            </a:endParaRPr>
          </a:p>
          <a:p>
            <a:pPr marL="171450" indent="-171450">
              <a:spcAft>
                <a:spcPts val="900"/>
              </a:spcAft>
              <a:buClr>
                <a:srgbClr val="C00000"/>
              </a:buClr>
              <a:buSzPct val="150000"/>
              <a:buFont typeface="Calibri" panose="020F0502020204030204" pitchFamily="34" charset="0"/>
              <a:buChar char="x"/>
            </a:pPr>
            <a:r>
              <a:rPr lang="es-MX" sz="1100">
                <a:ea typeface="+mn-lt"/>
                <a:cs typeface="+mn-lt"/>
              </a:rPr>
              <a:t>Mayor riesgo de exposición a nuevas variantes que son más contagiosas y peligrosas.</a:t>
            </a:r>
            <a:endParaRPr lang="es-MX" sz="110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6965890" y="1920604"/>
            <a:ext cx="2839328" cy="3662541"/>
          </a:xfrm>
          <a:prstGeom prst="rect">
            <a:avLst/>
          </a:prstGeom>
          <a:noFill/>
        </p:spPr>
        <p:txBody>
          <a:bodyPr wrap="square" lIns="0" tIns="0" rIns="0" bIns="0" rtlCol="0" anchor="t">
            <a:spAutoFit/>
          </a:bodyPr>
          <a:lstStyle/>
          <a:p>
            <a:pPr marL="171450" indent="-171450">
              <a:spcAft>
                <a:spcPts val="800"/>
              </a:spcAft>
              <a:buClr>
                <a:srgbClr val="84BAF0"/>
              </a:buClr>
              <a:buSzPct val="120000"/>
              <a:buFont typeface="Wingdings" panose="05000000000000000000" pitchFamily="2" charset="2"/>
              <a:buChar char="ü"/>
            </a:pPr>
            <a:r>
              <a:rPr lang="es-MX" sz="1100">
                <a:ea typeface="+mn-lt"/>
                <a:cs typeface="+mn-lt"/>
              </a:rPr>
              <a:t>La vacuna le protege a usted, a su familia y a </a:t>
            </a:r>
            <a:br>
              <a:rPr lang="es-MX" sz="1100">
                <a:ea typeface="+mn-lt"/>
                <a:cs typeface="+mn-lt"/>
              </a:rPr>
            </a:br>
            <a:r>
              <a:rPr lang="es-MX" sz="1100">
                <a:ea typeface="+mn-lt"/>
                <a:cs typeface="+mn-lt"/>
              </a:rPr>
              <a:t>sus compañeros de trabajo de enfermarse </a:t>
            </a:r>
            <a:br>
              <a:rPr lang="es-MX" sz="1100">
                <a:ea typeface="+mn-lt"/>
                <a:cs typeface="+mn-lt"/>
              </a:rPr>
            </a:br>
            <a:r>
              <a:rPr lang="es-MX" sz="1100">
                <a:ea typeface="+mn-lt"/>
                <a:cs typeface="+mn-lt"/>
              </a:rPr>
              <a:t>gravemente con COVID-19  o ir al hospital.</a:t>
            </a:r>
          </a:p>
          <a:p>
            <a:pPr marL="171450" indent="-171450">
              <a:spcAft>
                <a:spcPts val="800"/>
              </a:spcAft>
              <a:buClr>
                <a:srgbClr val="84BAF0"/>
              </a:buClr>
              <a:buSzPct val="120000"/>
              <a:buFont typeface="Wingdings" panose="05000000000000000000" pitchFamily="2" charset="2"/>
              <a:buChar char="ü"/>
            </a:pPr>
            <a:r>
              <a:rPr lang="es-MX" sz="1100">
                <a:ea typeface="+mn-lt"/>
                <a:cs typeface="+mn-lt"/>
              </a:rPr>
              <a:t>La vacuna reduce los riesgos para las mamás y sus bebés. </a:t>
            </a:r>
            <a:endParaRPr lang="es-MX" sz="1100">
              <a:highlight>
                <a:srgbClr val="00FF00"/>
              </a:highlight>
              <a:cs typeface="Calibri"/>
            </a:endParaRPr>
          </a:p>
          <a:p>
            <a:pPr marL="171450" indent="-171450">
              <a:spcAft>
                <a:spcPts val="800"/>
              </a:spcAft>
              <a:buClr>
                <a:srgbClr val="84BAF0"/>
              </a:buClr>
              <a:buSzPct val="120000"/>
              <a:buFont typeface="Wingdings" panose="05000000000000000000" pitchFamily="2" charset="2"/>
              <a:buChar char="ü"/>
            </a:pPr>
            <a:r>
              <a:rPr lang="es-MX" sz="1100">
                <a:ea typeface="+mn-lt"/>
                <a:cs typeface="+mn-lt"/>
              </a:rPr>
              <a:t>Las vacunas disminuyen los números de casos nuevos y casos mortales de COVID-19 en la comunidad.</a:t>
            </a:r>
          </a:p>
          <a:p>
            <a:pPr marL="171450" indent="-171450">
              <a:spcAft>
                <a:spcPts val="800"/>
              </a:spcAft>
              <a:buClr>
                <a:srgbClr val="84BAF0"/>
              </a:buClr>
              <a:buSzPct val="120000"/>
              <a:buFont typeface="Wingdings" panose="05000000000000000000" pitchFamily="2" charset="2"/>
              <a:buChar char="ü"/>
            </a:pPr>
            <a:r>
              <a:rPr lang="es-MX" sz="1100">
                <a:ea typeface="+mn-lt"/>
                <a:cs typeface="+mn-lt"/>
              </a:rPr>
              <a:t>La vacunación protege a los hospitales y a los médicos de llenarse de pacientes gravemente enfermos con COVID-19.</a:t>
            </a:r>
          </a:p>
          <a:p>
            <a:pPr marL="171450" indent="-171450">
              <a:spcAft>
                <a:spcPts val="800"/>
              </a:spcAft>
              <a:buClr>
                <a:srgbClr val="84BAF0"/>
              </a:buClr>
              <a:buSzPct val="120000"/>
              <a:buFont typeface="Wingdings" panose="05000000000000000000" pitchFamily="2" charset="2"/>
              <a:buChar char="ü"/>
            </a:pPr>
            <a:r>
              <a:rPr lang="es-MX" sz="1100">
                <a:ea typeface="+mn-lt"/>
                <a:cs typeface="+mn-lt"/>
              </a:rPr>
              <a:t>Mientras más personas se vacunen en nuestra comunidad, menos tendremos </a:t>
            </a:r>
            <a:br>
              <a:rPr lang="es-MX" sz="1100">
                <a:ea typeface="+mn-lt"/>
                <a:cs typeface="+mn-lt"/>
              </a:rPr>
            </a:br>
            <a:r>
              <a:rPr lang="es-MX" sz="1100">
                <a:ea typeface="+mn-lt"/>
                <a:cs typeface="+mn-lt"/>
              </a:rPr>
              <a:t>que preocuparnos por las nuevas variantes.</a:t>
            </a:r>
          </a:p>
          <a:p>
            <a:pPr marL="171450" indent="-171450">
              <a:spcAft>
                <a:spcPts val="800"/>
              </a:spcAft>
              <a:buClr>
                <a:srgbClr val="84BAF0"/>
              </a:buClr>
              <a:buSzPct val="120000"/>
              <a:buFont typeface="Wingdings" panose="05000000000000000000" pitchFamily="2" charset="2"/>
              <a:buChar char="ü"/>
            </a:pPr>
            <a:r>
              <a:rPr lang="es-ES" sz="1100">
                <a:ea typeface="+mn-lt"/>
                <a:cs typeface="+mn-lt"/>
              </a:rPr>
              <a:t>Reduce el riesgo de que el bebé nazca muerto.</a:t>
            </a:r>
          </a:p>
          <a:p>
            <a:pPr marL="171450" indent="-171450">
              <a:spcAft>
                <a:spcPts val="800"/>
              </a:spcAft>
              <a:buClr>
                <a:srgbClr val="84BAF0"/>
              </a:buClr>
              <a:buSzPct val="120000"/>
              <a:buFont typeface="Wingdings" panose="05000000000000000000" pitchFamily="2" charset="2"/>
              <a:buChar char="ü"/>
            </a:pPr>
            <a:r>
              <a:rPr lang="es-ES" sz="1100">
                <a:ea typeface="+mn-lt"/>
                <a:cs typeface="+mn-lt"/>
              </a:rPr>
              <a:t>Las mujeres vacunadas pueden pasar a sus </a:t>
            </a:r>
            <a:br>
              <a:rPr lang="es-ES" sz="1100">
                <a:ea typeface="+mn-lt"/>
                <a:cs typeface="+mn-lt"/>
              </a:rPr>
            </a:br>
            <a:r>
              <a:rPr lang="es-ES" sz="1100">
                <a:ea typeface="+mn-lt"/>
                <a:cs typeface="+mn-lt"/>
              </a:rPr>
              <a:t>bebés sus anticuerpos y posiblemente </a:t>
            </a:r>
            <a:br>
              <a:rPr lang="es-ES" sz="1100">
                <a:ea typeface="+mn-lt"/>
                <a:cs typeface="+mn-lt"/>
              </a:rPr>
            </a:br>
            <a:r>
              <a:rPr lang="es-ES" sz="1100">
                <a:ea typeface="+mn-lt"/>
                <a:cs typeface="+mn-lt"/>
              </a:rPr>
              <a:t>protegerlos de COVID-19.</a:t>
            </a:r>
          </a:p>
        </p:txBody>
      </p:sp>
      <p:sp>
        <p:nvSpPr>
          <p:cNvPr id="95" name="TextBox 94">
            <a:extLst>
              <a:ext uri="{FF2B5EF4-FFF2-40B4-BE49-F238E27FC236}">
                <a16:creationId xmlns:a16="http://schemas.microsoft.com/office/drawing/2014/main" id="{9F5F32ED-BA3F-4570-8A07-AC8AB4B9934F}"/>
              </a:ext>
            </a:extLst>
          </p:cNvPr>
          <p:cNvSpPr txBox="1"/>
          <p:nvPr/>
        </p:nvSpPr>
        <p:spPr>
          <a:xfrm>
            <a:off x="497839" y="192409"/>
            <a:ext cx="2630951" cy="461665"/>
          </a:xfrm>
          <a:prstGeom prst="rect">
            <a:avLst/>
          </a:prstGeom>
          <a:noFill/>
        </p:spPr>
        <p:txBody>
          <a:bodyPr wrap="square" lIns="0" tIns="0" rIns="0" bIns="0" rtlCol="0" anchor="t">
            <a:spAutoFit/>
          </a:bodyPr>
          <a:lstStyle/>
          <a:p>
            <a:r>
              <a:rPr lang="es-ES" sz="1500" b="1">
                <a:solidFill>
                  <a:srgbClr val="0E5299"/>
                </a:solidFill>
                <a:cs typeface="Calibri"/>
              </a:rPr>
              <a:t>LAS VACUNAS CONTRA COVID-19 SON SEGURAS Y EFECTIVAS</a:t>
            </a:r>
          </a:p>
        </p:txBody>
      </p:sp>
      <p:sp>
        <p:nvSpPr>
          <p:cNvPr id="98" name="Rectangle 97">
            <a:extLst>
              <a:ext uri="{FF2B5EF4-FFF2-40B4-BE49-F238E27FC236}">
                <a16:creationId xmlns:a16="http://schemas.microsoft.com/office/drawing/2014/main" id="{ACD0DCBD-3FEF-4229-A339-0F2FC7A58552}"/>
              </a:ext>
            </a:extLst>
          </p:cNvPr>
          <p:cNvSpPr/>
          <p:nvPr/>
        </p:nvSpPr>
        <p:spPr>
          <a:xfrm>
            <a:off x="2968" y="2865959"/>
            <a:ext cx="3371851" cy="363160"/>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769994" y="2949138"/>
            <a:ext cx="1837798" cy="221599"/>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rPr>
              <a:t>RECOMENDACIONES</a:t>
            </a:r>
            <a:endParaRPr lang="es-ES" sz="1600" b="1" dirty="0">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206476" y="3360821"/>
            <a:ext cx="3108228" cy="3072636"/>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Sans-Serif" panose="020F0502020204030204" pitchFamily="34" charset="0"/>
              <a:buChar char="₊"/>
            </a:pPr>
            <a:r>
              <a:rPr lang="en-US" sz="1050" b="0" i="0" dirty="0" err="1">
                <a:solidFill>
                  <a:srgbClr val="000000"/>
                </a:solidFill>
                <a:effectLst/>
              </a:rPr>
              <a:t>Póngase</a:t>
            </a:r>
            <a:r>
              <a:rPr lang="en-US" sz="1050" b="0" i="0" dirty="0">
                <a:solidFill>
                  <a:srgbClr val="000000"/>
                </a:solidFill>
                <a:effectLst/>
              </a:rPr>
              <a:t> la </a:t>
            </a:r>
            <a:r>
              <a:rPr lang="en-US" sz="1050" dirty="0">
                <a:solidFill>
                  <a:srgbClr val="000000"/>
                </a:solidFill>
              </a:rPr>
              <a:t>o las </a:t>
            </a:r>
            <a:r>
              <a:rPr lang="en-US" sz="1050" dirty="0" err="1">
                <a:solidFill>
                  <a:srgbClr val="000000"/>
                </a:solidFill>
              </a:rPr>
              <a:t>vacunas</a:t>
            </a:r>
            <a:r>
              <a:rPr lang="en-US" sz="1050" dirty="0">
                <a:solidFill>
                  <a:srgbClr val="000000"/>
                </a:solidFill>
              </a:rPr>
              <a:t> de la </a:t>
            </a:r>
            <a:r>
              <a:rPr lang="en-US" sz="1050" dirty="0" err="1">
                <a:solidFill>
                  <a:srgbClr val="000000"/>
                </a:solidFill>
              </a:rPr>
              <a:t>temporada</a:t>
            </a:r>
            <a:r>
              <a:rPr lang="en-US" sz="1050" dirty="0">
                <a:solidFill>
                  <a:srgbClr val="000000"/>
                </a:solidFill>
              </a:rPr>
              <a:t> 2024-2025</a:t>
            </a:r>
            <a:r>
              <a:rPr lang="es-ES" sz="1050" dirty="0">
                <a:solidFill>
                  <a:srgbClr val="000000"/>
                </a:solidFill>
              </a:rPr>
              <a:t> </a:t>
            </a:r>
            <a:endParaRPr lang="es-ES" sz="1050" dirty="0">
              <a:ea typeface="+mn-lt"/>
              <a:cs typeface="+mn-lt"/>
            </a:endParaRPr>
          </a:p>
          <a:p>
            <a:pPr marL="171450" indent="-171450">
              <a:spcAft>
                <a:spcPts val="600"/>
              </a:spcAft>
              <a:buClr>
                <a:srgbClr val="0E5299"/>
              </a:buClr>
              <a:buSzPct val="225000"/>
              <a:buFont typeface="Calibri,Sans-Serif" panose="020F0502020204030204" pitchFamily="34" charset="0"/>
              <a:buChar char="₊"/>
            </a:pPr>
            <a:r>
              <a:rPr lang="es-ES" sz="1050" dirty="0">
                <a:ea typeface="+mn-lt"/>
                <a:cs typeface="+mn-lt"/>
              </a:rPr>
              <a:t>Asegúrese de que su familia se ponga </a:t>
            </a:r>
            <a:br>
              <a:rPr lang="es-ES" sz="1050" dirty="0">
                <a:ea typeface="+mn-lt"/>
                <a:cs typeface="+mn-lt"/>
              </a:rPr>
            </a:br>
            <a:r>
              <a:rPr lang="es-ES" sz="1050" dirty="0">
                <a:ea typeface="+mn-lt"/>
                <a:cs typeface="+mn-lt"/>
              </a:rPr>
              <a:t>vacunas actualizadas</a:t>
            </a:r>
            <a:r>
              <a:rPr lang="es-ES" sz="1050" b="0" i="0" u="none" strike="noStrike" dirty="0">
                <a:solidFill>
                  <a:srgbClr val="000000"/>
                </a:solidFill>
                <a:effectLst/>
              </a:rPr>
              <a:t>.</a:t>
            </a:r>
            <a:endParaRPr lang="es-ES" sz="1050" b="0" i="0" u="none" strike="noStrike" dirty="0">
              <a:solidFill>
                <a:srgbClr val="000000"/>
              </a:solidFill>
              <a:effectLst/>
              <a:ea typeface="Calibri"/>
              <a:cs typeface="Calibri"/>
            </a:endParaRPr>
          </a:p>
          <a:p>
            <a:pPr marL="171450" indent="-171450">
              <a:spcAft>
                <a:spcPts val="600"/>
              </a:spcAft>
              <a:buClr>
                <a:srgbClr val="0E5299"/>
              </a:buClr>
              <a:buSzPct val="225000"/>
              <a:buFont typeface="Calibri,Sans-Serif" panose="020F0502020204030204" pitchFamily="34" charset="0"/>
              <a:buChar char="₊"/>
            </a:pPr>
            <a:r>
              <a:rPr lang="es-ES" sz="1050" dirty="0">
                <a:ea typeface="+mn-lt"/>
                <a:cs typeface="+mn-lt"/>
              </a:rPr>
              <a:t>Ya no es el 2020, pero COVID-19 sigue enfermando a muchas personas y tenemos que tomar medidas para estar seguros y no propagarlo. </a:t>
            </a:r>
          </a:p>
          <a:p>
            <a:pPr marL="171450" indent="-171450">
              <a:spcAft>
                <a:spcPts val="400"/>
              </a:spcAft>
              <a:buClr>
                <a:srgbClr val="0E5299"/>
              </a:buClr>
              <a:buSzPct val="225000"/>
              <a:buFont typeface="Calibri,Sans-Serif" panose="020F0502020204030204" pitchFamily="34" charset="0"/>
              <a:buChar char="₊"/>
            </a:pPr>
            <a:r>
              <a:rPr lang="es-ES" sz="1050" dirty="0">
                <a:ea typeface="+mn-lt"/>
                <a:cs typeface="+mn-lt"/>
              </a:rPr>
              <a:t>Si se de los </a:t>
            </a:r>
            <a:r>
              <a:rPr lang="es-ES" sz="1050" dirty="0" err="1">
                <a:ea typeface="+mn-lt"/>
                <a:cs typeface="+mn-lt"/>
              </a:rPr>
              <a:t>Cenferma</a:t>
            </a:r>
            <a:r>
              <a:rPr lang="es-ES" sz="1050" dirty="0">
                <a:ea typeface="+mn-lt"/>
                <a:cs typeface="+mn-lt"/>
              </a:rPr>
              <a:t>: </a:t>
            </a:r>
          </a:p>
          <a:p>
            <a:pPr marL="174625" lvl="1" indent="-114300">
              <a:spcAft>
                <a:spcPts val="400"/>
              </a:spcAft>
              <a:buFont typeface="Arial,Sans-Serif" panose="020F0502020204030204" pitchFamily="34" charset="0"/>
              <a:buChar char="•"/>
            </a:pPr>
            <a:r>
              <a:rPr lang="es-ES" sz="1050" dirty="0">
                <a:ea typeface="+mn-lt"/>
                <a:cs typeface="+mn-lt"/>
              </a:rPr>
              <a:t>Se recomienda hacerse la prueba, pero no es obligatorio. </a:t>
            </a:r>
          </a:p>
          <a:p>
            <a:pPr marL="174625" lvl="1" indent="-114300">
              <a:spcAft>
                <a:spcPts val="400"/>
              </a:spcAft>
              <a:buFont typeface="Arial,Sans-Serif" panose="020F0502020204030204" pitchFamily="34" charset="0"/>
              <a:buChar char="•"/>
            </a:pPr>
            <a:r>
              <a:rPr lang="es-ES" sz="1050" dirty="0">
                <a:ea typeface="+mn-lt"/>
                <a:cs typeface="+mn-lt"/>
              </a:rPr>
              <a:t>Quédese en casa y aléjese de los demás hasta que lleve 24 horas sin fiebre y </a:t>
            </a:r>
            <a:r>
              <a:rPr lang="es-ES" sz="1050" dirty="0" err="1">
                <a:ea typeface="+mn-lt"/>
                <a:cs typeface="+mn-lt"/>
              </a:rPr>
              <a:t>est</a:t>
            </a:r>
            <a:r>
              <a:rPr lang="es" sz="1050" dirty="0">
                <a:ea typeface="+mn-lt"/>
                <a:cs typeface="+mn-lt"/>
              </a:rPr>
              <a:t>é</a:t>
            </a:r>
            <a:r>
              <a:rPr lang="es-ES" sz="1050" dirty="0">
                <a:ea typeface="+mn-lt"/>
                <a:cs typeface="+mn-lt"/>
              </a:rPr>
              <a:t> mejorando.</a:t>
            </a:r>
            <a:endParaRPr lang="es-419" sz="1050" dirty="0">
              <a:ea typeface="+mn-lt"/>
              <a:cs typeface="+mn-lt"/>
            </a:endParaRPr>
          </a:p>
          <a:p>
            <a:pPr marL="174625" lvl="1" indent="-114300">
              <a:spcAft>
                <a:spcPts val="400"/>
              </a:spcAft>
              <a:buFont typeface="Arial,Sans-Serif" panose="020F0502020204030204" pitchFamily="34" charset="0"/>
              <a:buChar char="•"/>
            </a:pPr>
            <a:r>
              <a:rPr lang="es-ES" sz="1050" dirty="0">
                <a:ea typeface="+mn-lt"/>
                <a:cs typeface="+mn-lt"/>
              </a:rPr>
              <a:t>Luego, use un </a:t>
            </a:r>
            <a:r>
              <a:rPr lang="es" sz="1050" dirty="0">
                <a:ea typeface="+mn-lt"/>
                <a:cs typeface="+mn-lt"/>
              </a:rPr>
              <a:t>cubrebocas</a:t>
            </a:r>
            <a:r>
              <a:rPr lang="es-ES" sz="1050" dirty="0">
                <a:ea typeface="+mn-lt"/>
                <a:cs typeface="+mn-lt"/>
              </a:rPr>
              <a:t> o respirador por 5 días después de que haya pasado 24 horas sin fiebre. </a:t>
            </a:r>
            <a:endParaRPr lang="es-419" sz="1050" dirty="0">
              <a:ea typeface="+mn-lt"/>
              <a:cs typeface="+mn-lt"/>
            </a:endParaRPr>
          </a:p>
          <a:p>
            <a:pPr marL="174625" lvl="1" indent="-114300">
              <a:spcAft>
                <a:spcPts val="400"/>
              </a:spcAft>
              <a:buFont typeface="Arial,Sans-Serif" panose="020F0502020204030204" pitchFamily="34" charset="0"/>
              <a:buChar char="•"/>
            </a:pPr>
            <a:r>
              <a:rPr lang="es-ES" sz="1050" dirty="0">
                <a:ea typeface="+mn-lt"/>
                <a:cs typeface="+mn-lt"/>
              </a:rPr>
              <a:t>Revise las directrices DC para obtener más información. </a:t>
            </a:r>
            <a:endParaRPr lang="en-US" sz="1050" dirty="0">
              <a:ea typeface="+mn-lt"/>
              <a:cs typeface="+mn-lt"/>
            </a:endParaRPr>
          </a:p>
          <a:p>
            <a:pPr marL="174625" lvl="1" indent="-114300">
              <a:spcAft>
                <a:spcPts val="600"/>
              </a:spcAft>
              <a:buFont typeface="Arial,Sans-Serif" panose="020F0502020204030204" pitchFamily="34" charset="0"/>
              <a:buChar char="•"/>
            </a:pPr>
            <a:r>
              <a:rPr lang="es-419" sz="1050" dirty="0">
                <a:ea typeface="+mn-lt"/>
                <a:cs typeface="+mn-lt"/>
              </a:rPr>
              <a:t>Si está muy enferma, vaya al doctor.</a:t>
            </a:r>
            <a:endParaRPr lang="es-ES" sz="1050" dirty="0">
              <a:ea typeface="+mn-lt"/>
              <a:cs typeface="+mn-lt"/>
            </a:endParaRPr>
          </a:p>
        </p:txBody>
      </p:sp>
      <p:pic>
        <p:nvPicPr>
          <p:cNvPr id="109" name="Graphic 108">
            <a:extLst>
              <a:ext uri="{FF2B5EF4-FFF2-40B4-BE49-F238E27FC236}">
                <a16:creationId xmlns:a16="http://schemas.microsoft.com/office/drawing/2014/main" id="{C4CCD56B-B18F-4B6A-AC8C-1120D353F0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257962">
            <a:off x="118636" y="210161"/>
            <a:ext cx="372078" cy="358903"/>
          </a:xfrm>
          <a:prstGeom prst="rect">
            <a:avLst/>
          </a:prstGeom>
        </p:spPr>
      </p:pic>
      <p:sp>
        <p:nvSpPr>
          <p:cNvPr id="110" name="TextBox 109">
            <a:extLst>
              <a:ext uri="{FF2B5EF4-FFF2-40B4-BE49-F238E27FC236}">
                <a16:creationId xmlns:a16="http://schemas.microsoft.com/office/drawing/2014/main" id="{BF247A29-5D55-4E85-ABEB-BD2C8E643642}"/>
              </a:ext>
            </a:extLst>
          </p:cNvPr>
          <p:cNvSpPr txBox="1"/>
          <p:nvPr/>
        </p:nvSpPr>
        <p:spPr>
          <a:xfrm>
            <a:off x="201891" y="6559456"/>
            <a:ext cx="2414948" cy="846386"/>
          </a:xfrm>
          <a:prstGeom prst="rect">
            <a:avLst/>
          </a:prstGeom>
          <a:noFill/>
        </p:spPr>
        <p:txBody>
          <a:bodyPr wrap="square" lIns="0" tIns="0" rIns="0" bIns="0" rtlCol="0" anchor="ctr">
            <a:spAutoFit/>
          </a:bodyPr>
          <a:lstStyle/>
          <a:p>
            <a:pPr marL="171450" indent="-171450">
              <a:spcAft>
                <a:spcPts val="900"/>
              </a:spcAft>
              <a:buClr>
                <a:srgbClr val="0E5299"/>
              </a:buClr>
              <a:buSzPct val="225000"/>
              <a:buFont typeface="Calibri,Sans-Serif" panose="020F0502020204030204" pitchFamily="34" charset="0"/>
              <a:buChar char="₊"/>
            </a:pPr>
            <a:r>
              <a:rPr lang="es-ES" sz="1100" b="1" dirty="0">
                <a:ea typeface="+mn-lt"/>
                <a:cs typeface="+mn-lt"/>
              </a:rPr>
              <a:t>Para las personas embarazadas </a:t>
            </a:r>
            <a:br>
              <a:rPr lang="es-ES" sz="1100" b="1" dirty="0">
                <a:ea typeface="+mn-lt"/>
                <a:cs typeface="+mn-lt"/>
              </a:rPr>
            </a:br>
            <a:r>
              <a:rPr lang="es-ES" sz="1100" dirty="0">
                <a:ea typeface="+mn-lt"/>
                <a:cs typeface="+mn-lt"/>
              </a:rPr>
              <a:t>de cualquier edad, amamantando o tratando de quedar embarazadas, las vacunas son muy importantes para que se mantengan </a:t>
            </a:r>
            <a:r>
              <a:rPr lang="en-US" sz="1100" dirty="0" err="1">
                <a:ea typeface="+mn-lt"/>
                <a:cs typeface="+mn-lt"/>
              </a:rPr>
              <a:t>ellas</a:t>
            </a:r>
            <a:r>
              <a:rPr lang="en-US" sz="1100" dirty="0">
                <a:ea typeface="+mn-lt"/>
                <a:cs typeface="+mn-lt"/>
              </a:rPr>
              <a:t> </a:t>
            </a:r>
            <a:r>
              <a:rPr lang="es-ES" sz="1100" dirty="0">
                <a:ea typeface="+mn-lt"/>
                <a:cs typeface="+mn-lt"/>
              </a:rPr>
              <a:t>y sus bebés sanos.  </a:t>
            </a:r>
            <a:endParaRPr lang="en-US" sz="1100" dirty="0">
              <a:ea typeface="+mn-lt"/>
              <a:cs typeface="+mn-lt"/>
            </a:endParaRPr>
          </a:p>
        </p:txBody>
      </p:sp>
      <p:sp>
        <p:nvSpPr>
          <p:cNvPr id="86" name="Google Shape;55;p13">
            <a:extLst>
              <a:ext uri="{FF2B5EF4-FFF2-40B4-BE49-F238E27FC236}">
                <a16:creationId xmlns:a16="http://schemas.microsoft.com/office/drawing/2014/main" id="{7B1EBC66-5848-4BA2-94BF-00FF166B3400}"/>
              </a:ext>
            </a:extLst>
          </p:cNvPr>
          <p:cNvSpPr/>
          <p:nvPr/>
        </p:nvSpPr>
        <p:spPr>
          <a:xfrm>
            <a:off x="10561986" y="363666"/>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sp>
        <p:nvSpPr>
          <p:cNvPr id="87" name="Google Shape;56;p13">
            <a:extLst>
              <a:ext uri="{FF2B5EF4-FFF2-40B4-BE49-F238E27FC236}">
                <a16:creationId xmlns:a16="http://schemas.microsoft.com/office/drawing/2014/main" id="{04475F71-0576-4DF6-B782-13DA39642FC6}"/>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73" name="TextBox 27">
            <a:extLst>
              <a:ext uri="{FF2B5EF4-FFF2-40B4-BE49-F238E27FC236}">
                <a16:creationId xmlns:a16="http://schemas.microsoft.com/office/drawing/2014/main" id="{52797E7A-C295-4F98-97EA-FD03B79532BA}"/>
              </a:ext>
            </a:extLst>
          </p:cNvPr>
          <p:cNvSpPr txBox="1"/>
          <p:nvPr/>
        </p:nvSpPr>
        <p:spPr>
          <a:xfrm>
            <a:off x="198097" y="776652"/>
            <a:ext cx="2978379" cy="43627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4300" indent="-114300">
              <a:lnSpc>
                <a:spcPct val="90000"/>
              </a:lnSpc>
              <a:spcAft>
                <a:spcPts val="600"/>
              </a:spcAft>
              <a:buFont typeface="Arial" panose="020B0604020202020204" pitchFamily="34" charset="0"/>
              <a:buChar char="•"/>
            </a:pPr>
            <a:r>
              <a:rPr lang="es-ES" sz="1050" dirty="0"/>
              <a:t>Todas las personas a partir de los seis meses de </a:t>
            </a:r>
            <a:br>
              <a:rPr lang="es-ES" sz="1050" dirty="0"/>
            </a:br>
            <a:r>
              <a:rPr lang="es-ES" sz="1050" dirty="0"/>
              <a:t>edad deben recibir una o más dosis de la vacuna </a:t>
            </a:r>
            <a:r>
              <a:rPr lang="en-US" sz="1050" dirty="0"/>
              <a:t>2024-2025</a:t>
            </a:r>
            <a:r>
              <a:rPr lang="es-ES" sz="1050" dirty="0"/>
              <a:t> contra COVID-19.</a:t>
            </a:r>
            <a:endParaRPr lang="es-ES" sz="1050" dirty="0">
              <a:ea typeface="Calibri"/>
              <a:cs typeface="Calibri"/>
            </a:endParaRPr>
          </a:p>
        </p:txBody>
      </p:sp>
      <p:cxnSp>
        <p:nvCxnSpPr>
          <p:cNvPr id="19" name="Straight Arrow Connector 18">
            <a:extLst>
              <a:ext uri="{FF2B5EF4-FFF2-40B4-BE49-F238E27FC236}">
                <a16:creationId xmlns:a16="http://schemas.microsoft.com/office/drawing/2014/main" id="{77880A0A-DF2D-F3AA-BAA3-326A9B836D4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9116981-8524-AAD9-B994-4EB2D0055F02}"/>
              </a:ext>
            </a:extLst>
          </p:cNvPr>
          <p:cNvGrpSpPr/>
          <p:nvPr/>
        </p:nvGrpSpPr>
        <p:grpSpPr>
          <a:xfrm>
            <a:off x="3558054" y="2612701"/>
            <a:ext cx="2953078" cy="1660335"/>
            <a:chOff x="3558054" y="2687144"/>
            <a:chExt cx="2953078" cy="1660335"/>
          </a:xfrm>
        </p:grpSpPr>
        <p:grpSp>
          <p:nvGrpSpPr>
            <p:cNvPr id="18" name="Group 17">
              <a:extLst>
                <a:ext uri="{FF2B5EF4-FFF2-40B4-BE49-F238E27FC236}">
                  <a16:creationId xmlns:a16="http://schemas.microsoft.com/office/drawing/2014/main" id="{5E3C0AC0-38BF-D40B-A14B-F4F896681F20}"/>
                </a:ext>
              </a:extLst>
            </p:cNvPr>
            <p:cNvGrpSpPr/>
            <p:nvPr/>
          </p:nvGrpSpPr>
          <p:grpSpPr>
            <a:xfrm>
              <a:off x="5122618" y="2687144"/>
              <a:ext cx="1388514" cy="1576061"/>
              <a:chOff x="5122618" y="2687144"/>
              <a:chExt cx="1388514" cy="1576061"/>
            </a:xfrm>
          </p:grpSpPr>
          <p:grpSp>
            <p:nvGrpSpPr>
              <p:cNvPr id="5" name="Group 4">
                <a:extLst>
                  <a:ext uri="{FF2B5EF4-FFF2-40B4-BE49-F238E27FC236}">
                    <a16:creationId xmlns:a16="http://schemas.microsoft.com/office/drawing/2014/main" id="{2DD5FC86-05F0-48AB-93B0-64165CAF5FD6}"/>
                  </a:ext>
                </a:extLst>
              </p:cNvPr>
              <p:cNvGrpSpPr/>
              <p:nvPr/>
            </p:nvGrpSpPr>
            <p:grpSpPr>
              <a:xfrm>
                <a:off x="5343657" y="2687144"/>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22618" y="3653807"/>
                <a:ext cx="1388514" cy="609398"/>
              </a:xfrm>
              <a:prstGeom prst="rect">
                <a:avLst/>
              </a:prstGeom>
              <a:noFill/>
            </p:spPr>
            <p:txBody>
              <a:bodyPr wrap="square" lIns="0" tIns="0" rIns="0" bIns="0" rtlCol="0" anchor="t">
                <a:spAutoFit/>
              </a:bodyPr>
              <a:lstStyle/>
              <a:p>
                <a:pPr algn="ctr">
                  <a:lnSpc>
                    <a:spcPct val="90000"/>
                  </a:lnSpc>
                </a:pPr>
                <a:r>
                  <a:rPr lang="es" sz="1100" b="1" dirty="0">
                    <a:ea typeface="+mn-lt"/>
                    <a:cs typeface="+mn-lt"/>
                  </a:rPr>
                  <a:t>Después</a:t>
                </a:r>
                <a:r>
                  <a:rPr lang="es" sz="1100" b="1" dirty="0">
                    <a:ea typeface="+mn-lt"/>
                    <a:cs typeface="Calibri"/>
                  </a:rPr>
                  <a:t> de vacunarse </a:t>
                </a:r>
                <a:endParaRPr lang="es" sz="1100" dirty="0">
                  <a:ea typeface="+mn-lt"/>
                  <a:cs typeface="Calibri"/>
                </a:endParaRPr>
              </a:p>
              <a:p>
                <a:pPr algn="ctr">
                  <a:lnSpc>
                    <a:spcPct val="90000"/>
                  </a:lnSpc>
                </a:pPr>
                <a:r>
                  <a:rPr lang="es" sz="1100" b="1" dirty="0">
                    <a:ea typeface="+mn-lt"/>
                    <a:cs typeface="Calibri"/>
                  </a:rPr>
                  <a:t>p</a:t>
                </a:r>
                <a:r>
                  <a:rPr lang="en-US" sz="1100" b="1" dirty="0" err="1">
                    <a:ea typeface="+mn-lt"/>
                    <a:cs typeface="Calibri"/>
                  </a:rPr>
                  <a:t>uede</a:t>
                </a:r>
                <a:r>
                  <a:rPr lang="en-US" sz="1100" b="1" dirty="0">
                    <a:ea typeface="+mn-lt"/>
                    <a:cs typeface="Calibri"/>
                  </a:rPr>
                  <a:t> </a:t>
                </a:r>
                <a:r>
                  <a:rPr lang="en-US" sz="1100" b="1" dirty="0" err="1">
                    <a:ea typeface="+mn-lt"/>
                    <a:cs typeface="Calibri"/>
                  </a:rPr>
                  <a:t>tener</a:t>
                </a:r>
                <a:r>
                  <a:rPr lang="en-US" sz="1100" b="1" dirty="0">
                    <a:ea typeface="+mn-lt"/>
                    <a:cs typeface="Calibri"/>
                  </a:rPr>
                  <a:t> dolor de </a:t>
                </a:r>
                <a:endParaRPr lang="es" sz="1100" dirty="0">
                  <a:ea typeface="+mn-lt"/>
                  <a:cs typeface="Calibri"/>
                </a:endParaRPr>
              </a:p>
              <a:p>
                <a:pPr algn="ctr">
                  <a:lnSpc>
                    <a:spcPct val="90000"/>
                  </a:lnSpc>
                </a:pPr>
                <a:r>
                  <a:rPr lang="en-US" sz="1100" b="1" dirty="0" err="1">
                    <a:ea typeface="+mn-lt"/>
                    <a:cs typeface="Calibri"/>
                  </a:rPr>
                  <a:t>brazo</a:t>
                </a:r>
                <a:r>
                  <a:rPr lang="en-US" sz="1100" b="1" dirty="0">
                    <a:ea typeface="+mn-lt"/>
                    <a:cs typeface="Calibri"/>
                  </a:rPr>
                  <a:t>, </a:t>
                </a:r>
                <a:r>
                  <a:rPr lang="es" sz="1100" b="1" dirty="0">
                    <a:ea typeface="+mn-lt"/>
                    <a:cs typeface="Calibri"/>
                  </a:rPr>
                  <a:t>dolor de cabeza, </a:t>
                </a:r>
                <a:endParaRPr lang="es" sz="1100" dirty="0">
                  <a:ea typeface="+mn-lt"/>
                  <a:cs typeface="Calibri"/>
                </a:endParaRPr>
              </a:p>
              <a:p>
                <a:pPr algn="ctr">
                  <a:lnSpc>
                    <a:spcPct val="90000"/>
                  </a:lnSpc>
                </a:pPr>
                <a:r>
                  <a:rPr lang="es" sz="1100" b="1" dirty="0">
                    <a:ea typeface="+mn-lt"/>
                    <a:cs typeface="Calibri"/>
                  </a:rPr>
                  <a:t>fiebre o escalofr</a:t>
                </a:r>
                <a:r>
                  <a:rPr lang="en-US" sz="1100" b="1" dirty="0">
                    <a:ea typeface="+mn-lt"/>
                    <a:cs typeface="Calibri"/>
                  </a:rPr>
                  <a:t>í</a:t>
                </a:r>
                <a:r>
                  <a:rPr lang="es" sz="1100" b="1" dirty="0">
                    <a:ea typeface="+mn-lt"/>
                    <a:cs typeface="Calibri"/>
                  </a:rPr>
                  <a:t>os.</a:t>
                </a:r>
                <a:endParaRPr lang="es" sz="1100" dirty="0">
                  <a:ea typeface="+mn-lt"/>
                  <a:cs typeface="Calibri"/>
                </a:endParaRPr>
              </a:p>
            </p:txBody>
          </p:sp>
        </p:grpSp>
        <p:grpSp>
          <p:nvGrpSpPr>
            <p:cNvPr id="9" name="Group 8">
              <a:extLst>
                <a:ext uri="{FF2B5EF4-FFF2-40B4-BE49-F238E27FC236}">
                  <a16:creationId xmlns:a16="http://schemas.microsoft.com/office/drawing/2014/main" id="{B6FBD814-0E83-D49A-944B-FBEA560F8E24}"/>
                </a:ext>
              </a:extLst>
            </p:cNvPr>
            <p:cNvGrpSpPr/>
            <p:nvPr/>
          </p:nvGrpSpPr>
          <p:grpSpPr>
            <a:xfrm>
              <a:off x="3558054" y="2687144"/>
              <a:ext cx="1434906" cy="1660335"/>
              <a:chOff x="5079106" y="946303"/>
              <a:chExt cx="1434906" cy="1660335"/>
            </a:xfrm>
          </p:grpSpPr>
          <p:sp>
            <p:nvSpPr>
              <p:cNvPr id="55" name="Rectangle 54">
                <a:extLst>
                  <a:ext uri="{FF2B5EF4-FFF2-40B4-BE49-F238E27FC236}">
                    <a16:creationId xmlns:a16="http://schemas.microsoft.com/office/drawing/2014/main" id="{482EC1C3-0E80-45C7-B781-D237CC6D5E82}"/>
                  </a:ext>
                </a:extLst>
              </p:cNvPr>
              <p:cNvSpPr/>
              <p:nvPr/>
            </p:nvSpPr>
            <p:spPr>
              <a:xfrm>
                <a:off x="5343656" y="946303"/>
                <a:ext cx="912659" cy="91265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079106" y="1914141"/>
                <a:ext cx="1434906" cy="692497"/>
              </a:xfrm>
              <a:prstGeom prst="rect">
                <a:avLst/>
              </a:prstGeom>
              <a:noFill/>
            </p:spPr>
            <p:txBody>
              <a:bodyPr wrap="square" lIns="0" tIns="0" rIns="0" bIns="0" rtlCol="0" anchor="t">
                <a:spAutoFit/>
              </a:bodyPr>
              <a:lstStyle/>
              <a:p>
                <a:pPr algn="ctr">
                  <a:lnSpc>
                    <a:spcPct val="90000"/>
                  </a:lnSpc>
                </a:pPr>
                <a:r>
                  <a:rPr lang="es-ES" sz="1000" b="1" dirty="0">
                    <a:ea typeface="+mn-lt"/>
                    <a:cs typeface="+mn-lt"/>
                  </a:rPr>
                  <a:t>Pregunte si las vacunas se ofrecen gratis en el </a:t>
                </a:r>
                <a:br>
                  <a:rPr lang="es-ES" sz="1000" b="1" dirty="0">
                    <a:ea typeface="+mn-lt"/>
                    <a:cs typeface="+mn-lt"/>
                  </a:rPr>
                </a:br>
                <a:r>
                  <a:rPr lang="es-ES" sz="1000" b="1" dirty="0">
                    <a:ea typeface="+mn-lt"/>
                    <a:cs typeface="+mn-lt"/>
                  </a:rPr>
                  <a:t>centro de salud, farmacia o en el departamento de salud local o estatal.</a:t>
                </a:r>
                <a:r>
                  <a:rPr lang="es-ES" sz="1000" b="1" dirty="0">
                    <a:solidFill>
                      <a:srgbClr val="000000"/>
                    </a:solidFill>
                  </a:rPr>
                  <a:t> </a:t>
                </a:r>
                <a:endParaRPr lang="en-US" sz="1400" dirty="0"/>
              </a:p>
            </p:txBody>
          </p:sp>
          <p:pic>
            <p:nvPicPr>
              <p:cNvPr id="13" name="Picture 12" descr="A person in a white coat and mask giving a vaccine to a person&#10;&#10;Description automatically generated">
                <a:extLst>
                  <a:ext uri="{FF2B5EF4-FFF2-40B4-BE49-F238E27FC236}">
                    <a16:creationId xmlns:a16="http://schemas.microsoft.com/office/drawing/2014/main" id="{4569CF55-0E36-2661-9CCF-8C24EAEFD6D7}"/>
                  </a:ext>
                </a:extLst>
              </p:cNvPr>
              <p:cNvPicPr>
                <a:picLocks noChangeAspect="1"/>
              </p:cNvPicPr>
              <p:nvPr/>
            </p:nvPicPr>
            <p:blipFill rotWithShape="1">
              <a:blip r:embed="rId22">
                <a:extLst>
                  <a:ext uri="{28A0092B-C50C-407E-A947-70E740481C1C}">
                    <a14:useLocalDpi xmlns:a14="http://schemas.microsoft.com/office/drawing/2010/main" val="0"/>
                  </a:ext>
                </a:extLst>
              </a:blip>
              <a:srcRect l="17679" r="24859" b="44386"/>
              <a:stretch/>
            </p:blipFill>
            <p:spPr>
              <a:xfrm>
                <a:off x="5339565" y="976892"/>
                <a:ext cx="910394" cy="881125"/>
              </a:xfrm>
              <a:prstGeom prst="rect">
                <a:avLst/>
              </a:prstGeom>
            </p:spPr>
          </p:pic>
        </p:grpSp>
      </p:grpSp>
      <p:sp>
        <p:nvSpPr>
          <p:cNvPr id="3" name="TextBox 1">
            <a:extLst>
              <a:ext uri="{FF2B5EF4-FFF2-40B4-BE49-F238E27FC236}">
                <a16:creationId xmlns:a16="http://schemas.microsoft.com/office/drawing/2014/main" id="{C175DF5F-F3F4-EAAC-5B9C-6625CE952B64}"/>
              </a:ext>
            </a:extLst>
          </p:cNvPr>
          <p:cNvSpPr txBox="1"/>
          <p:nvPr/>
        </p:nvSpPr>
        <p:spPr>
          <a:xfrm>
            <a:off x="196914" y="1319354"/>
            <a:ext cx="3045944" cy="48474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marL="114300" indent="-114300">
              <a:buFont typeface="Arial" panose="020B0604020202020204" pitchFamily="34" charset="0"/>
              <a:buChar char="•"/>
            </a:pPr>
            <a:r>
              <a:rPr lang="es-ES" sz="1050" dirty="0">
                <a:latin typeface="+mn-lt"/>
                <a:ea typeface="Calibri" panose="020F0502020204030204"/>
                <a:cs typeface="Calibri" panose="020F0502020204030204"/>
              </a:rPr>
              <a:t>Las personas que  se han mantenido al día con sus vacunas contra COVID-19,  solo necesitan ponerse una vacuna </a:t>
            </a:r>
            <a:r>
              <a:rPr lang="en-US" sz="1050" dirty="0">
                <a:latin typeface="+mn-lt"/>
                <a:ea typeface="Calibri" panose="020F0502020204030204"/>
                <a:cs typeface="Calibri" panose="020F0502020204030204"/>
              </a:rPr>
              <a:t>2024-2025</a:t>
            </a:r>
            <a:r>
              <a:rPr lang="es-ES" sz="1050" dirty="0">
                <a:latin typeface="+mn-lt"/>
                <a:ea typeface="Calibri" panose="020F0502020204030204"/>
                <a:cs typeface="Calibri" panose="020F0502020204030204"/>
              </a:rPr>
              <a:t> de Pfizer, Moderna o Novavax. </a:t>
            </a:r>
            <a:endParaRPr lang="en-US" sz="1050" dirty="0">
              <a:latin typeface="+mn-lt"/>
              <a:ea typeface="Calibri" panose="020F0502020204030204"/>
              <a:cs typeface="Calibri" panose="020F0502020204030204"/>
            </a:endParaRPr>
          </a:p>
        </p:txBody>
      </p:sp>
      <p:sp>
        <p:nvSpPr>
          <p:cNvPr id="8" name="TextBox 1">
            <a:extLst>
              <a:ext uri="{FF2B5EF4-FFF2-40B4-BE49-F238E27FC236}">
                <a16:creationId xmlns:a16="http://schemas.microsoft.com/office/drawing/2014/main" id="{4CEC335C-6688-382E-84BD-D359141FF022}"/>
              </a:ext>
            </a:extLst>
          </p:cNvPr>
          <p:cNvSpPr txBox="1"/>
          <p:nvPr/>
        </p:nvSpPr>
        <p:spPr>
          <a:xfrm>
            <a:off x="204783" y="1910531"/>
            <a:ext cx="2854516" cy="807913"/>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marL="114300" indent="-114300">
              <a:spcAft>
                <a:spcPts val="600"/>
              </a:spcAft>
              <a:buFont typeface="Arial" panose="020B0604020202020204" pitchFamily="34" charset="0"/>
              <a:buChar char="•"/>
            </a:pPr>
            <a:r>
              <a:rPr lang="es-ES" sz="1050" b="1" dirty="0">
                <a:latin typeface="+mn-lt"/>
                <a:ea typeface="Calibri" panose="020F0502020204030204"/>
                <a:cs typeface="Calibri" panose="020F0502020204030204"/>
              </a:rPr>
              <a:t>Algunas personas reciben más de una vacuna</a:t>
            </a:r>
            <a:r>
              <a:rPr lang="es-ES" sz="1050" dirty="0">
                <a:latin typeface="+mn-lt"/>
                <a:ea typeface="Calibri" panose="020F0502020204030204"/>
                <a:cs typeface="Calibri" panose="020F0502020204030204"/>
              </a:rPr>
              <a:t>: los niños de seis meses a cinco años, los mayores de 12 años que no estén al día con las vacunas, los inmunodeprimidos y las personas mayores de 65 años deben consultarlo con su doctor. </a:t>
            </a:r>
            <a:endParaRPr lang="en-US" sz="1050" dirty="0">
              <a:latin typeface="+mn-lt"/>
              <a:ea typeface="Calibri" panose="020F0502020204030204"/>
              <a:cs typeface="Calibri" panose="020F0502020204030204"/>
            </a:endParaRPr>
          </a:p>
        </p:txBody>
      </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8" ma:contentTypeDescription="Create a new document." ma:contentTypeScope="" ma:versionID="17fd9f63545b271226ea19c7e97be1af">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caf5d2f84ab60f1877a99a6360b149b7"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Giovanni Lopez-Quezada</DisplayName>
        <AccountId>24</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Props1.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2.xml><?xml version="1.0" encoding="utf-8"?>
<ds:datastoreItem xmlns:ds="http://schemas.openxmlformats.org/officeDocument/2006/customXml" ds:itemID="{76E25DA5-14CC-4E82-9950-A11ED2EE5C75}">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0C9791-0C68-4692-80D1-3058BBD0918D}">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41a82cfb-08d0-4eac-a8a5-9ca94e9619de"/>
    <ds:schemaRef ds:uri="75afdd44-4aa4-4d0a-9dc0-7606fd3e2ef5"/>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1421</Words>
  <Application>Microsoft Office PowerPoint</Application>
  <PresentationFormat>Custom</PresentationFormat>
  <Paragraphs>105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2024-08-05_Embarazo-COVID-Vacuna-Tríptico_Material-de-apoyo_Plantilla1</dc:title>
  <dc:creator>Migrant Clinicians Network</dc:creator>
  <cp:lastModifiedBy>Giovanni Lopez-Quezada</cp:lastModifiedBy>
  <cp:revision>7</cp:revision>
  <cp:lastPrinted>2022-11-01T18:42:15Z</cp:lastPrinted>
  <dcterms:created xsi:type="dcterms:W3CDTF">2021-06-09T15:49:13Z</dcterms:created>
  <dcterms:modified xsi:type="dcterms:W3CDTF">2024-10-10T17:13:39Z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