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8" r:id="rId5"/>
    <p:sldId id="259" r:id="rId6"/>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8"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9" clrIdx="4">
    <p:extLst>
      <p:ext uri="{19B8F6BF-5375-455C-9EA6-DF929625EA0E}">
        <p15:presenceInfo xmlns:p15="http://schemas.microsoft.com/office/powerpoint/2012/main" userId="S::aliebman@migrantclinician.org::59da9bd5-3b01-4476-8a94-d6cba23d62c0" providerId="AD"/>
      </p:ext>
    </p:extLst>
  </p:cmAuthor>
  <p:cmAuthor id="6" name="Claire Hutkins Seda" initials="CS" lastIdx="6" clrIdx="5">
    <p:extLst>
      <p:ext uri="{19B8F6BF-5375-455C-9EA6-DF929625EA0E}">
        <p15:presenceInfo xmlns:p15="http://schemas.microsoft.com/office/powerpoint/2012/main" userId="S::cseda@migrantclinician.org::178ef2c6-c3c1-4c44-a37d-ea93e29fa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9D2C"/>
    <a:srgbClr val="0E5299"/>
    <a:srgbClr val="E88B0E"/>
    <a:srgbClr val="FFFFFF"/>
    <a:srgbClr val="319997"/>
    <a:srgbClr val="FFD243"/>
    <a:srgbClr val="549FEA"/>
    <a:srgbClr val="2F3492"/>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5F872-A57E-FF26-C8F6-A494A20CC8ED}" v="6" dt="2023-10-10T20:42:34.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30" y="-294"/>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31A2A1-49DD-4A62-9765-ACAB44B00788}" type="datetimeFigureOut">
              <a:rPr lang="en-US" smtClean="0"/>
              <a:t>10/10/2023</a:t>
            </a:fld>
            <a:endParaRPr lang="en-US"/>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35815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168771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hyperlink" Target="http://www.cdc.gov/vaccines/covid-19/clinical-considerations/interim-considerations-us" TargetMode="External"/><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Qr code&#10;&#10;Description automatically generated">
            <a:extLst>
              <a:ext uri="{FF2B5EF4-FFF2-40B4-BE49-F238E27FC236}">
                <a16:creationId xmlns:a16="http://schemas.microsoft.com/office/drawing/2014/main" id="{C0207B2D-6CD3-42AE-9B3E-BDCE497BC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80028"/>
            <a:ext cx="854790" cy="854790"/>
          </a:xfrm>
          <a:prstGeom prst="rect">
            <a:avLst/>
          </a:prstGeom>
        </p:spPr>
      </p:pic>
      <p:pic>
        <p:nvPicPr>
          <p:cNvPr id="38" name="Picture 37" descr="Qr code&#10;&#10;Description automatically generated">
            <a:extLst>
              <a:ext uri="{FF2B5EF4-FFF2-40B4-BE49-F238E27FC236}">
                <a16:creationId xmlns:a16="http://schemas.microsoft.com/office/drawing/2014/main" id="{E79F6362-7804-499D-B6D2-143C24474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036" y="5171542"/>
            <a:ext cx="848484" cy="848484"/>
          </a:xfrm>
          <a:prstGeom prst="rect">
            <a:avLst/>
          </a:prstGeom>
        </p:spPr>
      </p:pic>
      <p:pic>
        <p:nvPicPr>
          <p:cNvPr id="5" name="Picture 4">
            <a:extLst>
              <a:ext uri="{FF2B5EF4-FFF2-40B4-BE49-F238E27FC236}">
                <a16:creationId xmlns:a16="http://schemas.microsoft.com/office/drawing/2014/main" id="{8F9A2D03-8422-44BC-8009-182E0B364D44}"/>
              </a:ext>
            </a:extLst>
          </p:cNvPr>
          <p:cNvPicPr>
            <a:picLocks noChangeAspect="1"/>
          </p:cNvPicPr>
          <p:nvPr/>
        </p:nvPicPr>
        <p:blipFill>
          <a:blip r:embed="rId5"/>
          <a:stretch>
            <a:fillRect/>
          </a:stretch>
        </p:blipFill>
        <p:spPr>
          <a:xfrm>
            <a:off x="6684894" y="0"/>
            <a:ext cx="3371380" cy="4560203"/>
          </a:xfrm>
          <a:prstGeom prst="rect">
            <a:avLst/>
          </a:prstGeom>
        </p:spPr>
      </p:pic>
      <p:pic>
        <p:nvPicPr>
          <p:cNvPr id="41" name="Picture 40" descr="A picture containing doll, vector graphics&#10;&#10;Description automatically generated">
            <a:extLst>
              <a:ext uri="{FF2B5EF4-FFF2-40B4-BE49-F238E27FC236}">
                <a16:creationId xmlns:a16="http://schemas.microsoft.com/office/drawing/2014/main" id="{1806B1C9-5D71-4324-84DC-05D1A1033A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0258" y="267814"/>
            <a:ext cx="2988023" cy="4342202"/>
          </a:xfrm>
          <a:prstGeom prst="rect">
            <a:avLst/>
          </a:prstGeom>
        </p:spPr>
      </p:pic>
      <p:pic>
        <p:nvPicPr>
          <p:cNvPr id="6" name="Picture 5">
            <a:extLst>
              <a:ext uri="{FF2B5EF4-FFF2-40B4-BE49-F238E27FC236}">
                <a16:creationId xmlns:a16="http://schemas.microsoft.com/office/drawing/2014/main" id="{F79A6490-1CDC-49DF-B90A-AA9B6341D34A}"/>
              </a:ext>
            </a:extLst>
          </p:cNvPr>
          <p:cNvPicPr>
            <a:picLocks noChangeAspect="1"/>
          </p:cNvPicPr>
          <p:nvPr/>
        </p:nvPicPr>
        <p:blipFill>
          <a:blip r:embed="rId7"/>
          <a:stretch>
            <a:fillRect/>
          </a:stretch>
        </p:blipFill>
        <p:spPr>
          <a:xfrm>
            <a:off x="6615765" y="3959142"/>
            <a:ext cx="3584759" cy="3865199"/>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1"/>
            <a:ext cx="3385517" cy="72866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96145" y="5960403"/>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196145" y="7043678"/>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490301" y="221039"/>
            <a:ext cx="3042634" cy="387798"/>
          </a:xfrm>
          <a:prstGeom prst="rect">
            <a:avLst/>
          </a:prstGeom>
          <a:noFill/>
        </p:spPr>
        <p:txBody>
          <a:bodyPr wrap="square" lIns="0" tIns="0" rIns="0" bIns="0" rtlCol="0" anchor="t">
            <a:spAutoFit/>
          </a:bodyPr>
          <a:lstStyle/>
          <a:p>
            <a:pPr algn="ctr">
              <a:lnSpc>
                <a:spcPct val="90000"/>
              </a:lnSpc>
              <a:spcAft>
                <a:spcPts val="600"/>
              </a:spcAft>
            </a:pPr>
            <a:r>
              <a:rPr lang="es-ES" sz="1400" b="1">
                <a:solidFill>
                  <a:schemeClr val="bg1"/>
                </a:solidFill>
                <a:ea typeface="+mn-lt"/>
                <a:cs typeface="+mn-lt"/>
              </a:rPr>
              <a:t>¿CÓMO PUEDO OBTENER UNA VACUNA CONTRA COVID-19 PARA MI HIJO?</a:t>
            </a:r>
            <a:endParaRPr lang="en-US" sz="1400" b="1">
              <a:solidFill>
                <a:schemeClr val="bg1"/>
              </a:solidFill>
              <a:cs typeface="Calibri"/>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00460" y="820594"/>
            <a:ext cx="3007694" cy="3577903"/>
          </a:xfrm>
          <a:prstGeom prst="rect">
            <a:avLst/>
          </a:prstGeom>
          <a:noFill/>
        </p:spPr>
        <p:txBody>
          <a:bodyPr wrap="square" lIns="0" tIns="0" rIns="0" bIns="0" rtlCol="0" anchor="t">
            <a:spAutoFit/>
          </a:bodyPr>
          <a:lstStyle/>
          <a:p>
            <a:pPr algn="l" rtl="0" fontAlgn="base">
              <a:spcAft>
                <a:spcPts val="300"/>
              </a:spcAft>
            </a:pPr>
            <a:r>
              <a:rPr lang="es-VE" sz="1050" b="1" i="0" u="none" strike="noStrike">
                <a:solidFill>
                  <a:srgbClr val="000000"/>
                </a:solidFill>
                <a:effectLst/>
              </a:rPr>
              <a:t>La vacuna es gratis para la mayoría de las personas, incluso para los que no tienen seguro médico. </a:t>
            </a:r>
            <a:r>
              <a:rPr lang="en-US" sz="1050" b="1" i="0" u="none" strike="noStrike">
                <a:solidFill>
                  <a:srgbClr val="000000"/>
                </a:solidFill>
                <a:effectLst/>
              </a:rPr>
              <a:t>​</a:t>
            </a:r>
            <a:r>
              <a:rPr lang="en-US" sz="1050" b="0" i="0">
                <a:solidFill>
                  <a:srgbClr val="000000"/>
                </a:solidFill>
                <a:effectLst/>
              </a:rPr>
              <a:t>​</a:t>
            </a:r>
            <a:endParaRPr lang="en-US" sz="1050" u="none" strike="noStrike">
              <a:solidFill>
                <a:srgbClr val="000000"/>
              </a:solidFill>
              <a:ea typeface="Calibri"/>
              <a:cs typeface="Calibri"/>
            </a:endParaRPr>
          </a:p>
          <a:p>
            <a:pPr algn="l" rtl="0" fontAlgn="base">
              <a:spcAft>
                <a:spcPts val="300"/>
              </a:spcAft>
            </a:pPr>
            <a:r>
              <a:rPr lang="es-VE" sz="1050" b="1" i="0" u="none" strike="noStrike">
                <a:solidFill>
                  <a:srgbClr val="000000"/>
                </a:solidFill>
                <a:effectLst/>
              </a:rPr>
              <a:t>Pregunte dónde puede conseguir gratis la vacuna actualizada contra COVID-19: ​</a:t>
            </a:r>
            <a:r>
              <a:rPr lang="en-US" sz="1050" b="0" i="0">
                <a:solidFill>
                  <a:srgbClr val="000000"/>
                </a:solidFill>
                <a:effectLst/>
              </a:rPr>
              <a:t>​</a:t>
            </a:r>
            <a:endParaRPr lang="en-US" sz="1050" b="0" i="0">
              <a:solidFill>
                <a:srgbClr val="000000"/>
              </a:solidFill>
              <a:effectLst/>
              <a:ea typeface="Calibri"/>
              <a:cs typeface="Calibri"/>
            </a:endParaRP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Pregunte por las clínicas móviles de vacunación y las ferias de salud</a:t>
            </a:r>
            <a:r>
              <a:rPr lang="en-US" sz="1050" b="1">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En los departamentos de salud​</a:t>
            </a:r>
            <a:r>
              <a:rPr lang="en-US" sz="1050" b="1">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En los centros de salud comunitarios​</a:t>
            </a:r>
            <a:r>
              <a:rPr lang="en-US" sz="1050" b="1">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a:ea typeface="+mn-lt"/>
                <a:cs typeface="+mn-lt"/>
              </a:rPr>
              <a:t>En farmacias que estén cerca de usted​</a:t>
            </a:r>
            <a:endParaRPr lang="en-US" sz="1050" b="1">
              <a:ea typeface="+mn-lt"/>
              <a:cs typeface="+mn-lt"/>
            </a:endParaRPr>
          </a:p>
          <a:p>
            <a:pPr marL="171450" indent="-171450">
              <a:spcAft>
                <a:spcPts val="300"/>
              </a:spcAft>
              <a:buClr>
                <a:srgbClr val="F29D2C"/>
              </a:buClr>
              <a:buSzPct val="115000"/>
              <a:buFont typeface="Wingdings" panose="05000000000000000000" pitchFamily="2" charset="2"/>
              <a:buChar char="ü"/>
            </a:pPr>
            <a:r>
              <a:rPr lang="es-ES" sz="1050" b="1">
                <a:ea typeface="+mn-lt"/>
                <a:cs typeface="+mn-lt"/>
              </a:rPr>
              <a:t>Pregunte al pediatra de su </a:t>
            </a:r>
            <a:r>
              <a:rPr lang="es-ES" sz="1050">
                <a:ea typeface="+mn-lt"/>
                <a:cs typeface="+mn-lt"/>
              </a:rPr>
              <a:t>hijo si ofrece vacunas contra COVID-19.</a:t>
            </a:r>
          </a:p>
          <a:p>
            <a:pPr marL="171450" indent="-171450">
              <a:spcAft>
                <a:spcPts val="300"/>
              </a:spcAft>
              <a:buClr>
                <a:srgbClr val="F29D2C"/>
              </a:buClr>
              <a:buSzPct val="115000"/>
              <a:buFont typeface="Wingdings" panose="05000000000000000000" pitchFamily="2" charset="2"/>
              <a:buChar char="ü"/>
            </a:pPr>
            <a:r>
              <a:rPr lang="es-ES" sz="1050" b="1">
                <a:ea typeface="+mn-lt"/>
                <a:cs typeface="+mn-lt"/>
              </a:rPr>
              <a:t>Hable con el personal de la escuela de su hijo </a:t>
            </a:r>
            <a:r>
              <a:rPr lang="es-ES" sz="1050">
                <a:ea typeface="+mn-lt"/>
                <a:cs typeface="+mn-lt"/>
              </a:rPr>
              <a:t>sobre la vacuna contra COVID-19. Ellos podrían estar ofreciendo clínicas de vacunación en la escuela. </a:t>
            </a:r>
          </a:p>
          <a:p>
            <a:pPr marL="171450" indent="-171450">
              <a:spcAft>
                <a:spcPts val="300"/>
              </a:spcAft>
              <a:buClr>
                <a:srgbClr val="F29D2C"/>
              </a:buClr>
              <a:buSzPct val="115000"/>
              <a:buFont typeface="Wingdings" panose="05000000000000000000" pitchFamily="2" charset="2"/>
              <a:buChar char="ü"/>
            </a:pPr>
            <a:r>
              <a:rPr lang="es-MX" sz="1050">
                <a:ea typeface="+mn-lt"/>
                <a:cs typeface="+mn-lt"/>
              </a:rPr>
              <a:t>En algunos lugares se requiere la presencia de los padres cuando el hijo recibe la vacuna. Busque clínicas y horarios de atención flexibles para padres que trabajen. </a:t>
            </a:r>
          </a:p>
          <a:p>
            <a:pPr marL="171450" indent="-171450">
              <a:spcAft>
                <a:spcPts val="300"/>
              </a:spcAft>
              <a:buClr>
                <a:srgbClr val="F29D2C"/>
              </a:buClr>
              <a:buSzPct val="115000"/>
              <a:buFont typeface="Wingdings" panose="05000000000000000000" pitchFamily="2" charset="2"/>
              <a:buChar char="ü"/>
            </a:pPr>
            <a:r>
              <a:rPr lang="es-VE" sz="1050">
                <a:ea typeface="+mn-lt"/>
                <a:cs typeface="+mn-lt"/>
              </a:rPr>
              <a:t>Consiga en este enlace las vacunas: https://www.vacunas.gov/search/</a:t>
            </a:r>
            <a:r>
              <a:rPr lang="en-US" sz="1050">
                <a:ea typeface="+mn-lt"/>
                <a:cs typeface="+mn-lt"/>
              </a:rPr>
              <a:t>​</a:t>
            </a:r>
          </a:p>
        </p:txBody>
      </p:sp>
      <p:sp>
        <p:nvSpPr>
          <p:cNvPr id="36" name="TextBox 35">
            <a:extLst>
              <a:ext uri="{FF2B5EF4-FFF2-40B4-BE49-F238E27FC236}">
                <a16:creationId xmlns:a16="http://schemas.microsoft.com/office/drawing/2014/main" id="{6412BEDF-938B-4552-A838-8D513795A6C4}"/>
              </a:ext>
            </a:extLst>
          </p:cNvPr>
          <p:cNvSpPr txBox="1"/>
          <p:nvPr/>
        </p:nvSpPr>
        <p:spPr>
          <a:xfrm>
            <a:off x="3705980" y="4439308"/>
            <a:ext cx="2584462" cy="215444"/>
          </a:xfrm>
          <a:prstGeom prst="rect">
            <a:avLst/>
          </a:prstGeom>
          <a:noFill/>
        </p:spPr>
        <p:txBody>
          <a:bodyPr wrap="square" lIns="0" tIns="0" rIns="0" bIns="0" rtlCol="0" anchor="t">
            <a:spAutoFit/>
          </a:bodyPr>
          <a:lstStyle/>
          <a:p>
            <a:pPr algn="ctr"/>
            <a:r>
              <a:rPr lang="es-ES" sz="1400" b="1">
                <a:ea typeface="+mn-lt"/>
                <a:cs typeface="+mn-lt"/>
              </a:rPr>
              <a:t>PARA MÁS INFORMACIÓN</a:t>
            </a:r>
            <a:endParaRPr lang="en-US" sz="140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11380" y="4707031"/>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9256" y="719817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6975779" y="7210580"/>
            <a:ext cx="2774789"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endParaRPr lang="en-US">
              <a:solidFill>
                <a:schemeClr val="bg1"/>
              </a:solidFill>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953901" y="7297499"/>
            <a:ext cx="1894581" cy="276999"/>
          </a:xfrm>
          <a:prstGeom prst="rect">
            <a:avLst/>
          </a:prstGeom>
          <a:noFill/>
        </p:spPr>
        <p:txBody>
          <a:bodyPr wrap="square" lIns="0" tIns="0" rIns="0" bIns="0" rtlCol="0" anchor="t">
            <a:spAutoFit/>
          </a:bodyPr>
          <a:lstStyle/>
          <a:p>
            <a:pPr algn="ctr"/>
            <a:r>
              <a:rPr lang="es-ES" sz="900" b="1" dirty="0">
                <a:ea typeface="+mn-lt"/>
                <a:cs typeface="+mn-lt"/>
              </a:rPr>
              <a:t>Última revisión:</a:t>
            </a:r>
          </a:p>
          <a:p>
            <a:pPr algn="ctr"/>
            <a:r>
              <a:rPr lang="es-419" sz="900" dirty="0">
                <a:ea typeface="+mn-lt"/>
                <a:cs typeface="+mn-lt"/>
              </a:rPr>
              <a:t> Revisado el 5 de octubre del 2023</a:t>
            </a:r>
            <a:endParaRPr lang="es-ES" sz="900" dirty="0">
              <a:ea typeface="+mn-lt"/>
              <a:cs typeface="+mn-lt"/>
            </a:endParaRPr>
          </a:p>
        </p:txBody>
      </p:sp>
      <p:sp>
        <p:nvSpPr>
          <p:cNvPr id="50" name="TextBox 49">
            <a:extLst>
              <a:ext uri="{FF2B5EF4-FFF2-40B4-BE49-F238E27FC236}">
                <a16:creationId xmlns:a16="http://schemas.microsoft.com/office/drawing/2014/main" id="{D2014B00-1E2A-4C25-9A16-FA7459458F4D}"/>
              </a:ext>
            </a:extLst>
          </p:cNvPr>
          <p:cNvSpPr txBox="1"/>
          <p:nvPr/>
        </p:nvSpPr>
        <p:spPr>
          <a:xfrm>
            <a:off x="7058472" y="6047435"/>
            <a:ext cx="2609404" cy="923330"/>
          </a:xfrm>
          <a:prstGeom prst="rect">
            <a:avLst/>
          </a:prstGeom>
          <a:noFill/>
        </p:spPr>
        <p:txBody>
          <a:bodyPr wrap="square" lIns="0" tIns="0" rIns="0" bIns="0" rtlCol="0" anchor="t">
            <a:spAutoFit/>
          </a:bodyPr>
          <a:lstStyle/>
          <a:p>
            <a:pPr algn="ctr">
              <a:spcAft>
                <a:spcPts val="200"/>
              </a:spcAft>
              <a:buClr>
                <a:srgbClr val="FFD243"/>
              </a:buClr>
              <a:buSzPct val="120000"/>
            </a:pPr>
            <a:r>
              <a:rPr lang="es-ES" sz="2000" b="1" i="0" u="none" strike="noStrike">
                <a:solidFill>
                  <a:srgbClr val="FFFFFF"/>
                </a:solidFill>
                <a:effectLst/>
                <a:latin typeface="Calibri"/>
                <a:ea typeface="Calibri"/>
                <a:cs typeface="Calibri"/>
              </a:rPr>
              <a:t>Póngase una vacuna actualizada contra </a:t>
            </a:r>
            <a:br>
              <a:rPr lang="es-ES" sz="2000" b="1" i="0" u="none" strike="noStrike">
                <a:effectLst/>
                <a:latin typeface="Calibri" panose="020F0502020204030204" pitchFamily="34" charset="0"/>
              </a:rPr>
            </a:br>
            <a:r>
              <a:rPr lang="es-ES" sz="2000" b="1" i="0" u="none" strike="noStrike">
                <a:solidFill>
                  <a:srgbClr val="FFFFFF"/>
                </a:solidFill>
                <a:effectLst/>
                <a:latin typeface="Calibri"/>
                <a:ea typeface="Calibri"/>
                <a:cs typeface="Calibri"/>
              </a:rPr>
              <a:t>COVID-19</a:t>
            </a:r>
            <a:endParaRPr lang="es-ES" b="1">
              <a:solidFill>
                <a:schemeClr val="bg1"/>
              </a:solidFill>
              <a:latin typeface="Calibri"/>
              <a:ea typeface="Calibri"/>
              <a:cs typeface="Calibri"/>
            </a:endParaRPr>
          </a:p>
        </p:txBody>
      </p:sp>
      <p:grpSp>
        <p:nvGrpSpPr>
          <p:cNvPr id="2" name="Group 1">
            <a:extLst>
              <a:ext uri="{FF2B5EF4-FFF2-40B4-BE49-F238E27FC236}">
                <a16:creationId xmlns:a16="http://schemas.microsoft.com/office/drawing/2014/main" id="{5980566C-9FE4-0F75-4BCF-D1B8A1163B89}"/>
              </a:ext>
            </a:extLst>
          </p:cNvPr>
          <p:cNvGrpSpPr/>
          <p:nvPr/>
        </p:nvGrpSpPr>
        <p:grpSpPr>
          <a:xfrm>
            <a:off x="223662" y="2988533"/>
            <a:ext cx="3054841" cy="1520751"/>
            <a:chOff x="192002" y="3247344"/>
            <a:chExt cx="3054841" cy="1520751"/>
          </a:xfrm>
        </p:grpSpPr>
        <p:sp>
          <p:nvSpPr>
            <p:cNvPr id="62" name="TextBox 61">
              <a:extLst>
                <a:ext uri="{FF2B5EF4-FFF2-40B4-BE49-F238E27FC236}">
                  <a16:creationId xmlns:a16="http://schemas.microsoft.com/office/drawing/2014/main" id="{DC3B3EF6-C2EA-4CA5-9439-67CC1523E96B}"/>
                </a:ext>
              </a:extLst>
            </p:cNvPr>
            <p:cNvSpPr txBox="1"/>
            <p:nvPr/>
          </p:nvSpPr>
          <p:spPr>
            <a:xfrm>
              <a:off x="192002" y="3247344"/>
              <a:ext cx="2688492" cy="193899"/>
            </a:xfrm>
            <a:prstGeom prst="rect">
              <a:avLst/>
            </a:prstGeom>
            <a:noFill/>
          </p:spPr>
          <p:txBody>
            <a:bodyPr wrap="square" lIns="0" tIns="0" rIns="0" bIns="0" rtlCol="0" anchor="t">
              <a:spAutoFit/>
            </a:bodyPr>
            <a:lstStyle/>
            <a:p>
              <a:pPr>
                <a:lnSpc>
                  <a:spcPct val="90000"/>
                </a:lnSpc>
                <a:spcAft>
                  <a:spcPts val="600"/>
                </a:spcAft>
              </a:pPr>
              <a:r>
                <a:rPr lang="es-MX" sz="1400" b="1">
                  <a:solidFill>
                    <a:schemeClr val="accent1">
                      <a:lumMod val="75000"/>
                    </a:schemeClr>
                  </a:solidFill>
                  <a:ea typeface="+mn-lt"/>
                  <a:cs typeface="+mn-lt"/>
                </a:rPr>
                <a:t>¿La vacuna es segura para los niños?</a:t>
              </a:r>
              <a:endParaRPr lang="es-MX" sz="1400" b="1">
                <a:solidFill>
                  <a:schemeClr val="accent1">
                    <a:lumMod val="75000"/>
                  </a:schemeClr>
                </a:solidFill>
              </a:endParaRPr>
            </a:p>
          </p:txBody>
        </p:sp>
        <p:sp>
          <p:nvSpPr>
            <p:cNvPr id="69" name="TextBox 68">
              <a:extLst>
                <a:ext uri="{FF2B5EF4-FFF2-40B4-BE49-F238E27FC236}">
                  <a16:creationId xmlns:a16="http://schemas.microsoft.com/office/drawing/2014/main" id="{8BAAB775-307E-4729-8AB5-CF0DE8A46729}"/>
                </a:ext>
              </a:extLst>
            </p:cNvPr>
            <p:cNvSpPr txBox="1"/>
            <p:nvPr/>
          </p:nvSpPr>
          <p:spPr>
            <a:xfrm>
              <a:off x="201734" y="3483128"/>
              <a:ext cx="3045109" cy="1284967"/>
            </a:xfrm>
            <a:prstGeom prst="rect">
              <a:avLst/>
            </a:prstGeom>
            <a:noFill/>
          </p:spPr>
          <p:txBody>
            <a:bodyPr wrap="square" lIns="0" tIns="0" rIns="0" bIns="0" rtlCol="0" anchor="t">
              <a:spAutoFit/>
            </a:bodyPr>
            <a:lstStyle/>
            <a:p>
              <a:pPr>
                <a:spcAft>
                  <a:spcPts val="600"/>
                </a:spcAft>
              </a:pPr>
              <a:r>
                <a:rPr lang="es-419" sz="1050">
                  <a:ea typeface="+mn-lt"/>
                  <a:cs typeface="+mn-lt"/>
                </a:rPr>
                <a:t>Hasta mayo del 2023, en E.E. U.U más del 32% de los niños de 5 a 11 años y el 59% de los niños de 12 a 17 años han recibido su serie primaria. </a:t>
              </a:r>
              <a:endParaRPr lang="en-US">
                <a:cs typeface="Calibri"/>
              </a:endParaRPr>
            </a:p>
            <a:p>
              <a:pPr>
                <a:spcAft>
                  <a:spcPts val="600"/>
                </a:spcAft>
              </a:pPr>
              <a:r>
                <a:rPr lang="es-419" sz="1050">
                  <a:ea typeface="+mn-lt"/>
                  <a:cs typeface="+mn-lt"/>
                </a:rPr>
                <a:t>Muchos niños también han recibido una </a:t>
              </a:r>
              <a:br>
                <a:rPr lang="es-419" sz="1050">
                  <a:ea typeface="+mn-lt"/>
                  <a:cs typeface="+mn-lt"/>
                </a:rPr>
              </a:br>
              <a:r>
                <a:rPr lang="es-419" sz="1050">
                  <a:ea typeface="+mn-lt"/>
                  <a:cs typeface="+mn-lt"/>
                </a:rPr>
                <a:t>dosis actualizada.  </a:t>
              </a:r>
              <a:endParaRPr lang="es-419">
                <a:highlight>
                  <a:srgbClr val="F29D2C"/>
                </a:highlight>
              </a:endParaRPr>
            </a:p>
            <a:p>
              <a:pPr>
                <a:spcAft>
                  <a:spcPts val="600"/>
                </a:spcAft>
              </a:pPr>
              <a:r>
                <a:rPr lang="es-419" sz="1050" b="1">
                  <a:ea typeface="+mn-lt"/>
                  <a:cs typeface="+mn-lt"/>
                </a:rPr>
                <a:t>Los riesgos de contraer COVID-19 son mucho mayores que los posibles riesgos de vacunarse.</a:t>
              </a:r>
            </a:p>
          </p:txBody>
        </p:sp>
      </p:grpSp>
      <p:sp>
        <p:nvSpPr>
          <p:cNvPr id="33" name="TextBox 32">
            <a:extLst>
              <a:ext uri="{FF2B5EF4-FFF2-40B4-BE49-F238E27FC236}">
                <a16:creationId xmlns:a16="http://schemas.microsoft.com/office/drawing/2014/main" id="{17F6BDD7-76CF-4F95-9250-B71225DABBA7}"/>
              </a:ext>
            </a:extLst>
          </p:cNvPr>
          <p:cNvSpPr txBox="1"/>
          <p:nvPr/>
        </p:nvSpPr>
        <p:spPr>
          <a:xfrm>
            <a:off x="6981117" y="4526881"/>
            <a:ext cx="2764112" cy="1292662"/>
          </a:xfrm>
          <a:prstGeom prst="rect">
            <a:avLst/>
          </a:prstGeom>
          <a:noFill/>
        </p:spPr>
        <p:txBody>
          <a:bodyPr wrap="square" lIns="0" tIns="0" rIns="0" bIns="0" rtlCol="0" anchor="t">
            <a:spAutoFit/>
          </a:bodyPr>
          <a:lstStyle/>
          <a:p>
            <a:pPr algn="ctr"/>
            <a:r>
              <a:rPr lang="es-ES" sz="2800" b="1">
                <a:solidFill>
                  <a:schemeClr val="bg1"/>
                </a:solidFill>
                <a:latin typeface="Lato Black"/>
                <a:ea typeface="+mn-lt"/>
                <a:cs typeface="+mn-lt"/>
              </a:rPr>
              <a:t>Los niños y</a:t>
            </a:r>
            <a:endParaRPr lang="en-US" sz="2800" b="1">
              <a:solidFill>
                <a:schemeClr val="bg1"/>
              </a:solidFill>
              <a:latin typeface="Lato Black"/>
              <a:ea typeface="Lato Black"/>
              <a:cs typeface="Calibri"/>
            </a:endParaRPr>
          </a:p>
          <a:p>
            <a:pPr algn="ctr"/>
            <a:r>
              <a:rPr lang="es-ES" sz="2800" b="1">
                <a:solidFill>
                  <a:schemeClr val="bg1"/>
                </a:solidFill>
                <a:latin typeface="Lato Black"/>
                <a:ea typeface="+mn-lt"/>
                <a:cs typeface="+mn-lt"/>
              </a:rPr>
              <a:t>la vacuna contra COVID-19</a:t>
            </a:r>
            <a:endParaRPr lang="es-ES" sz="2800" b="1">
              <a:solidFill>
                <a:schemeClr val="bg1"/>
              </a:solidFill>
              <a:latin typeface="Lato Black"/>
              <a:ea typeface="Lato Black"/>
              <a:cs typeface="Lato Black"/>
            </a:endParaRPr>
          </a:p>
        </p:txBody>
      </p:sp>
      <p:sp>
        <p:nvSpPr>
          <p:cNvPr id="47" name="TextBox 46">
            <a:extLst>
              <a:ext uri="{FF2B5EF4-FFF2-40B4-BE49-F238E27FC236}">
                <a16:creationId xmlns:a16="http://schemas.microsoft.com/office/drawing/2014/main" id="{E37FCD1D-17F6-4F35-8B2B-6B1E7266D9C6}"/>
              </a:ext>
            </a:extLst>
          </p:cNvPr>
          <p:cNvSpPr txBox="1"/>
          <p:nvPr/>
        </p:nvSpPr>
        <p:spPr>
          <a:xfrm>
            <a:off x="213694" y="227837"/>
            <a:ext cx="2913067" cy="215444"/>
          </a:xfrm>
          <a:prstGeom prst="rect">
            <a:avLst/>
          </a:prstGeom>
          <a:noFill/>
        </p:spPr>
        <p:txBody>
          <a:bodyPr wrap="square" lIns="0" tIns="0" rIns="0" bIns="0" rtlCol="0" anchor="t">
            <a:spAutoFit/>
          </a:bodyPr>
          <a:lstStyle/>
          <a:p>
            <a:r>
              <a:rPr lang="es-419" sz="1400" b="1">
                <a:solidFill>
                  <a:schemeClr val="accent1">
                    <a:lumMod val="75000"/>
                  </a:schemeClr>
                </a:solidFill>
                <a:ea typeface="+mn-lt"/>
                <a:cs typeface="+mn-lt"/>
              </a:rPr>
              <a:t>¿Por qué debemos vacunar a los niños?</a:t>
            </a:r>
            <a:endParaRPr lang="es-419" sz="1400">
              <a:solidFill>
                <a:schemeClr val="accent1">
                  <a:lumMod val="75000"/>
                </a:schemeClr>
              </a:solidFill>
              <a:ea typeface="+mn-lt"/>
              <a:cs typeface="+mn-lt"/>
            </a:endParaRPr>
          </a:p>
        </p:txBody>
      </p:sp>
      <p:sp>
        <p:nvSpPr>
          <p:cNvPr id="49" name="TextBox 48">
            <a:extLst>
              <a:ext uri="{FF2B5EF4-FFF2-40B4-BE49-F238E27FC236}">
                <a16:creationId xmlns:a16="http://schemas.microsoft.com/office/drawing/2014/main" id="{E8A1348C-E4C8-418B-AFAE-7FA98BD6E34D}"/>
              </a:ext>
            </a:extLst>
          </p:cNvPr>
          <p:cNvSpPr txBox="1"/>
          <p:nvPr/>
        </p:nvSpPr>
        <p:spPr>
          <a:xfrm>
            <a:off x="215550" y="509653"/>
            <a:ext cx="2886213" cy="2254463"/>
          </a:xfrm>
          <a:prstGeom prst="rect">
            <a:avLst/>
          </a:prstGeom>
          <a:noFill/>
        </p:spPr>
        <p:txBody>
          <a:bodyPr wrap="square" lIns="0" tIns="0" rIns="0" bIns="0" rtlCol="0" anchor="t">
            <a:spAutoFit/>
          </a:bodyPr>
          <a:lstStyle/>
          <a:p>
            <a:pPr>
              <a:spcAft>
                <a:spcPts val="600"/>
              </a:spcAft>
              <a:tabLst>
                <a:tab pos="2001838" algn="l"/>
              </a:tabLst>
            </a:pPr>
            <a:r>
              <a:rPr lang="es-419" sz="1050">
                <a:ea typeface="+mn-lt"/>
                <a:cs typeface="+mn-lt"/>
              </a:rPr>
              <a:t>Algunos niños se enferman gravemente por el coronavirus. COVID-19 es una de las principales causas de muerte en niños. Es la causa no.1 de muertes por infecciones / enfermedades respiratorias. Miles de niños se han hospitalizado por COVID-19. </a:t>
            </a:r>
            <a:endParaRPr lang="en-US" sz="1050">
              <a:ea typeface="+mn-lt"/>
              <a:cs typeface="+mn-lt"/>
            </a:endParaRPr>
          </a:p>
          <a:p>
            <a:pPr>
              <a:spcAft>
                <a:spcPts val="600"/>
              </a:spcAft>
            </a:pPr>
            <a:r>
              <a:rPr lang="es-419" sz="1050">
                <a:ea typeface="+mn-lt"/>
                <a:cs typeface="+mn-lt"/>
              </a:rPr>
              <a:t>La mayoría de los niños no se enferman tanto como los adultos, </a:t>
            </a:r>
            <a:r>
              <a:rPr lang="es-419" sz="1050" b="1">
                <a:ea typeface="+mn-lt"/>
                <a:cs typeface="+mn-lt"/>
              </a:rPr>
              <a:t>pero aún pueden transmitir el virus.</a:t>
            </a:r>
            <a:r>
              <a:rPr lang="es-419" sz="1050">
                <a:ea typeface="+mn-lt"/>
                <a:cs typeface="+mn-lt"/>
              </a:rPr>
              <a:t> La vacuna contra COVID-19 evita que los abuelos, los hermanos menores y otras personas se enfermen gravemente, sean hospitalizados o se mueran. </a:t>
            </a:r>
            <a:endParaRPr lang="en-US" sz="1050">
              <a:ea typeface="+mn-lt"/>
              <a:cs typeface="+mn-lt"/>
            </a:endParaRPr>
          </a:p>
          <a:p>
            <a:pPr>
              <a:spcAft>
                <a:spcPts val="600"/>
              </a:spcAft>
            </a:pPr>
            <a:r>
              <a:rPr lang="es-419" sz="1050">
                <a:ea typeface="+mn-lt"/>
                <a:cs typeface="+mn-lt"/>
              </a:rPr>
              <a:t>Vacunar a los niños ayuda a </a:t>
            </a:r>
            <a:r>
              <a:rPr lang="es-419" sz="1050" b="1">
                <a:ea typeface="+mn-lt"/>
                <a:cs typeface="+mn-lt"/>
              </a:rPr>
              <a:t>prevenir brotes de COVID-19 que provocan el cierre de las escuelas</a:t>
            </a:r>
            <a:r>
              <a:rPr lang="es-419" sz="1050">
                <a:ea typeface="+mn-lt"/>
                <a:cs typeface="+mn-lt"/>
              </a:rPr>
              <a:t>.</a:t>
            </a:r>
            <a:endParaRPr lang="en-US" sz="1050">
              <a:ea typeface="+mn-lt"/>
              <a:cs typeface="+mn-lt"/>
            </a:endParaRPr>
          </a:p>
        </p:txBody>
      </p:sp>
      <p:sp>
        <p:nvSpPr>
          <p:cNvPr id="51" name="TextBox 50">
            <a:extLst>
              <a:ext uri="{FF2B5EF4-FFF2-40B4-BE49-F238E27FC236}">
                <a16:creationId xmlns:a16="http://schemas.microsoft.com/office/drawing/2014/main" id="{956A9AD4-67E1-42F5-8247-5BABC5E668A8}"/>
              </a:ext>
            </a:extLst>
          </p:cNvPr>
          <p:cNvSpPr txBox="1"/>
          <p:nvPr/>
        </p:nvSpPr>
        <p:spPr>
          <a:xfrm>
            <a:off x="229587" y="5900604"/>
            <a:ext cx="2872175" cy="1569660"/>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a:ea typeface="+mn-lt"/>
                <a:cs typeface="+mn-lt"/>
              </a:rPr>
              <a:t>Asegure que todas las personas que viven en casa, mayores de 6 meses, estén vacunadas.</a:t>
            </a:r>
            <a:endParaRPr lang="es-ES" sz="1050">
              <a:ea typeface="Calibri"/>
              <a:cs typeface="Calibri"/>
            </a:endParaRPr>
          </a:p>
          <a:p>
            <a:pPr marL="171450" indent="-171450">
              <a:spcAft>
                <a:spcPts val="300"/>
              </a:spcAft>
              <a:buClr>
                <a:srgbClr val="0E5299"/>
              </a:buClr>
              <a:buSzPct val="225000"/>
              <a:buFont typeface="Calibri" panose="020F0502020204030204" pitchFamily="34" charset="0"/>
              <a:buChar char="₊"/>
            </a:pPr>
            <a:r>
              <a:rPr lang="es-ES" sz="1050" b="1">
                <a:ea typeface="+mn-lt"/>
                <a:cs typeface="+mn-lt"/>
              </a:rPr>
              <a:t>Las mujeres que amamantan pueden vacunarse </a:t>
            </a:r>
            <a:r>
              <a:rPr lang="es-ES" sz="1050">
                <a:ea typeface="+mn-lt"/>
                <a:cs typeface="+mn-lt"/>
              </a:rPr>
              <a:t>y así ayudar a transmitir anticuerpos a su bebé.</a:t>
            </a:r>
          </a:p>
          <a:p>
            <a:pPr marL="171450" indent="-171450">
              <a:spcAft>
                <a:spcPts val="300"/>
              </a:spcAft>
              <a:buClr>
                <a:srgbClr val="0E5299"/>
              </a:buClr>
              <a:buSzPct val="225000"/>
              <a:buFont typeface="Calibri" panose="020F0502020204030204" pitchFamily="34" charset="0"/>
              <a:buChar char="₊"/>
            </a:pPr>
            <a:r>
              <a:rPr lang="es-ES" sz="1050">
                <a:ea typeface="+mn-lt"/>
                <a:cs typeface="+mn-lt"/>
              </a:rPr>
              <a:t>Fomente el uso del </a:t>
            </a:r>
            <a:r>
              <a:rPr lang="es-ES" sz="1050" b="1">
                <a:ea typeface="+mn-lt"/>
                <a:cs typeface="+mn-lt"/>
              </a:rPr>
              <a:t>cubrebocas en espacios cerrados</a:t>
            </a:r>
            <a:r>
              <a:rPr lang="es-ES" sz="1050">
                <a:ea typeface="+mn-lt"/>
                <a:cs typeface="+mn-lt"/>
              </a:rPr>
              <a:t> y el </a:t>
            </a:r>
            <a:r>
              <a:rPr lang="es-ES" sz="1050" b="1">
                <a:ea typeface="+mn-lt"/>
                <a:cs typeface="+mn-lt"/>
              </a:rPr>
              <a:t>distanciamiento social</a:t>
            </a:r>
            <a:r>
              <a:rPr lang="es-ES" sz="1050">
                <a:ea typeface="+mn-lt"/>
                <a:cs typeface="+mn-lt"/>
              </a:rPr>
              <a:t>, especialmente entre quienes no están vacunados.</a:t>
            </a:r>
          </a:p>
          <a:p>
            <a:pPr marL="171450" indent="-171450">
              <a:spcAft>
                <a:spcPts val="300"/>
              </a:spcAft>
              <a:buClr>
                <a:srgbClr val="0E5299"/>
              </a:buClr>
              <a:buSzPct val="225000"/>
              <a:buFont typeface="Calibri" panose="020F0502020204030204" pitchFamily="34" charset="0"/>
              <a:buChar char="₊"/>
            </a:pPr>
            <a:r>
              <a:rPr lang="es-ES" sz="1050">
                <a:ea typeface="+mn-lt"/>
                <a:cs typeface="+mn-lt"/>
              </a:rPr>
              <a:t>Lávese las manos.</a:t>
            </a:r>
          </a:p>
        </p:txBody>
      </p:sp>
      <p:grpSp>
        <p:nvGrpSpPr>
          <p:cNvPr id="53" name="Group 52">
            <a:extLst>
              <a:ext uri="{FF2B5EF4-FFF2-40B4-BE49-F238E27FC236}">
                <a16:creationId xmlns:a16="http://schemas.microsoft.com/office/drawing/2014/main" id="{2A336627-99F3-4998-A809-3C20B362975E}"/>
              </a:ext>
            </a:extLst>
          </p:cNvPr>
          <p:cNvGrpSpPr/>
          <p:nvPr/>
        </p:nvGrpSpPr>
        <p:grpSpPr>
          <a:xfrm>
            <a:off x="220295" y="4744092"/>
            <a:ext cx="3055026" cy="1127673"/>
            <a:chOff x="87487" y="385016"/>
            <a:chExt cx="3055026" cy="930449"/>
          </a:xfrm>
        </p:grpSpPr>
        <p:sp>
          <p:nvSpPr>
            <p:cNvPr id="54" name="TextBox 53">
              <a:extLst>
                <a:ext uri="{FF2B5EF4-FFF2-40B4-BE49-F238E27FC236}">
                  <a16:creationId xmlns:a16="http://schemas.microsoft.com/office/drawing/2014/main" id="{FE668BC9-BE3E-46EB-8C89-956ECD5D8FEC}"/>
                </a:ext>
              </a:extLst>
            </p:cNvPr>
            <p:cNvSpPr txBox="1"/>
            <p:nvPr/>
          </p:nvSpPr>
          <p:spPr>
            <a:xfrm>
              <a:off x="87487" y="385016"/>
              <a:ext cx="3045108" cy="515514"/>
            </a:xfrm>
            <a:prstGeom prst="rect">
              <a:avLst/>
            </a:prstGeom>
            <a:noFill/>
          </p:spPr>
          <p:txBody>
            <a:bodyPr wrap="square" lIns="0" tIns="0" rIns="0" bIns="0" rtlCol="0" anchor="t">
              <a:spAutoFit/>
            </a:bodyPr>
            <a:lstStyle/>
            <a:p>
              <a:r>
                <a:rPr lang="es-419" sz="1400" b="1">
                  <a:solidFill>
                    <a:schemeClr val="accent1">
                      <a:lumMod val="75000"/>
                    </a:schemeClr>
                  </a:solidFill>
                  <a:ea typeface="+mn-lt"/>
                  <a:cs typeface="+mn-lt"/>
                </a:rPr>
                <a:t>¿Cómo mantener seguros a los niños menores de seis meses?</a:t>
              </a:r>
              <a:endParaRPr lang="es-419" sz="1400">
                <a:solidFill>
                  <a:schemeClr val="accent1">
                    <a:lumMod val="75000"/>
                  </a:schemeClr>
                </a:solidFill>
                <a:ea typeface="+mn-lt"/>
                <a:cs typeface="+mn-lt"/>
              </a:endParaRPr>
            </a:p>
            <a:p>
              <a:pPr>
                <a:lnSpc>
                  <a:spcPct val="90000"/>
                </a:lnSpc>
                <a:spcAft>
                  <a:spcPts val="600"/>
                </a:spcAft>
              </a:pPr>
              <a:endParaRPr lang="es-MX" sz="1400" b="1">
                <a:solidFill>
                  <a:schemeClr val="accent1">
                    <a:lumMod val="75000"/>
                  </a:schemeClr>
                </a:solidFill>
                <a:cs typeface="Calibri"/>
              </a:endParaRPr>
            </a:p>
          </p:txBody>
        </p:sp>
        <p:sp>
          <p:nvSpPr>
            <p:cNvPr id="55" name="TextBox 54">
              <a:extLst>
                <a:ext uri="{FF2B5EF4-FFF2-40B4-BE49-F238E27FC236}">
                  <a16:creationId xmlns:a16="http://schemas.microsoft.com/office/drawing/2014/main" id="{52E4E6C6-6037-4184-9C22-1DB9FB83F348}"/>
                </a:ext>
              </a:extLst>
            </p:cNvPr>
            <p:cNvSpPr txBox="1"/>
            <p:nvPr/>
          </p:nvSpPr>
          <p:spPr>
            <a:xfrm>
              <a:off x="92524" y="782174"/>
              <a:ext cx="3049989" cy="533291"/>
            </a:xfrm>
            <a:prstGeom prst="rect">
              <a:avLst/>
            </a:prstGeom>
            <a:noFill/>
          </p:spPr>
          <p:txBody>
            <a:bodyPr wrap="square" lIns="0" tIns="0" rIns="0" bIns="0" rtlCol="0" anchor="t">
              <a:spAutoFit/>
            </a:bodyPr>
            <a:lstStyle/>
            <a:p>
              <a:r>
                <a:rPr lang="es-MX" sz="1050">
                  <a:ea typeface="+mn-lt"/>
                  <a:cs typeface="+mn-lt"/>
                </a:rPr>
                <a:t>Actualmente, no hay una vacuna aprobada contra COVID-19 para niños menores de 6 meses. Pero usted puede protegerles para que no se infecten y transmitan el virus a otras personas.</a:t>
              </a:r>
              <a:endParaRPr lang="es-419" sz="1050">
                <a:ea typeface="+mn-lt"/>
                <a:cs typeface="+mn-lt"/>
              </a:endParaRPr>
            </a:p>
          </p:txBody>
        </p:sp>
      </p:grpSp>
      <p:pic>
        <p:nvPicPr>
          <p:cNvPr id="40" name="Picture 39" descr="A screenshot of a video game&#10;&#10;Description automatically generated with low confidence">
            <a:extLst>
              <a:ext uri="{FF2B5EF4-FFF2-40B4-BE49-F238E27FC236}">
                <a16:creationId xmlns:a16="http://schemas.microsoft.com/office/drawing/2014/main" id="{59DAD4E1-122B-44A5-8B51-C1B0E0DB877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07817" y="6512261"/>
            <a:ext cx="1065181" cy="571800"/>
          </a:xfrm>
          <a:prstGeom prst="rect">
            <a:avLst/>
          </a:prstGeom>
        </p:spPr>
      </p:pic>
      <p:sp>
        <p:nvSpPr>
          <p:cNvPr id="42" name="TextBox 41">
            <a:extLst>
              <a:ext uri="{FF2B5EF4-FFF2-40B4-BE49-F238E27FC236}">
                <a16:creationId xmlns:a16="http://schemas.microsoft.com/office/drawing/2014/main" id="{7C6A180B-48B6-49CF-A91C-CB517A8DC0FC}"/>
              </a:ext>
            </a:extLst>
          </p:cNvPr>
          <p:cNvSpPr txBox="1"/>
          <p:nvPr/>
        </p:nvSpPr>
        <p:spPr>
          <a:xfrm>
            <a:off x="3581543" y="6001175"/>
            <a:ext cx="2951392" cy="415498"/>
          </a:xfrm>
          <a:prstGeom prst="rect">
            <a:avLst/>
          </a:prstGeom>
          <a:noFill/>
        </p:spPr>
        <p:txBody>
          <a:bodyPr wrap="square" lIns="0" tIns="0" rIns="0" bIns="0" rtlCol="0" anchor="t">
            <a:spAutoFit/>
          </a:bodyPr>
          <a:lstStyle/>
          <a:p>
            <a:pPr algn="ctr">
              <a:lnSpc>
                <a:spcPct val="90000"/>
              </a:lnSpc>
              <a:spcAft>
                <a:spcPts val="600"/>
              </a:spcAft>
            </a:pPr>
            <a:r>
              <a:rPr lang="en-US" sz="1000"/>
              <a:t>Para </a:t>
            </a:r>
            <a:r>
              <a:rPr lang="en-US" sz="1000" err="1"/>
              <a:t>respuestas</a:t>
            </a:r>
            <a:r>
              <a:rPr lang="en-US" sz="1000"/>
              <a:t> a </a:t>
            </a:r>
            <a:r>
              <a:rPr lang="en-US" sz="1000" err="1"/>
              <a:t>preguntas</a:t>
            </a:r>
            <a:r>
              <a:rPr lang="en-US" sz="1000"/>
              <a:t> </a:t>
            </a:r>
            <a:r>
              <a:rPr lang="en-US" sz="1000" err="1"/>
              <a:t>frecuentes</a:t>
            </a:r>
            <a:r>
              <a:rPr lang="en-US" sz="1000"/>
              <a:t> </a:t>
            </a:r>
            <a:r>
              <a:rPr lang="en-US" sz="1000" err="1"/>
              <a:t>sobre</a:t>
            </a:r>
            <a:r>
              <a:rPr lang="en-US" sz="1000"/>
              <a:t> </a:t>
            </a:r>
            <a:br>
              <a:rPr lang="en-US" sz="1000"/>
            </a:br>
            <a:r>
              <a:rPr lang="en-US" sz="1000"/>
              <a:t>COVID-19 </a:t>
            </a:r>
            <a:r>
              <a:rPr lang="en-US" sz="1000" err="1"/>
              <a:t>visite</a:t>
            </a:r>
            <a:r>
              <a:rPr lang="en-US" sz="1000"/>
              <a:t> </a:t>
            </a:r>
            <a:r>
              <a:rPr lang="en-US" sz="1000" b="1"/>
              <a:t>Migrant Clinicians Network</a:t>
            </a:r>
            <a:r>
              <a:rPr lang="en-US" sz="1000"/>
              <a:t> (MCN):</a:t>
            </a:r>
            <a:br>
              <a:rPr lang="en-US" sz="1000"/>
            </a:br>
            <a:r>
              <a:rPr lang="es-MX" sz="1000">
                <a:ea typeface="+mn-lt"/>
                <a:cs typeface="+mn-lt"/>
              </a:rPr>
              <a:t>https://bit.ly/3Cf3dTk</a:t>
            </a:r>
            <a:endParaRPr lang="en-US" sz="1000"/>
          </a:p>
        </p:txBody>
      </p:sp>
      <p:sp>
        <p:nvSpPr>
          <p:cNvPr id="43" name="TextBox 42">
            <a:extLst>
              <a:ext uri="{FF2B5EF4-FFF2-40B4-BE49-F238E27FC236}">
                <a16:creationId xmlns:a16="http://schemas.microsoft.com/office/drawing/2014/main" id="{947F4EA5-2ADD-4B34-99B4-2F6366F908D4}"/>
              </a:ext>
            </a:extLst>
          </p:cNvPr>
          <p:cNvSpPr txBox="1"/>
          <p:nvPr/>
        </p:nvSpPr>
        <p:spPr>
          <a:xfrm>
            <a:off x="3628551" y="4768011"/>
            <a:ext cx="2812782"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58" name="Picture 57" descr="Logo&#10;&#10;Description automatically generated">
            <a:extLst>
              <a:ext uri="{FF2B5EF4-FFF2-40B4-BE49-F238E27FC236}">
                <a16:creationId xmlns:a16="http://schemas.microsoft.com/office/drawing/2014/main" id="{C31BD8D3-689F-4B61-ACA6-265CC88C9E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3931" y="5288326"/>
            <a:ext cx="746883" cy="564316"/>
          </a:xfrm>
          <a:prstGeom prst="rect">
            <a:avLst/>
          </a:prstGeom>
        </p:spPr>
      </p:pic>
      <p:sp>
        <p:nvSpPr>
          <p:cNvPr id="8" name="Google Shape;56;p13">
            <a:extLst>
              <a:ext uri="{FF2B5EF4-FFF2-40B4-BE49-F238E27FC236}">
                <a16:creationId xmlns:a16="http://schemas.microsoft.com/office/drawing/2014/main" id="{321B1AE1-E5A7-F643-384D-DCE45D948067}"/>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9" name="Google Shape;55;p13">
            <a:extLst>
              <a:ext uri="{FF2B5EF4-FFF2-40B4-BE49-F238E27FC236}">
                <a16:creationId xmlns:a16="http://schemas.microsoft.com/office/drawing/2014/main" id="{31C0D6FA-8351-70C0-A86C-EF24043242A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a:latin typeface="Work Sans"/>
                <a:ea typeface="+mn-lt"/>
                <a:cs typeface="+mn-lt"/>
              </a:rPr>
              <a:t>Incluya información sobre los esfuerzos para la vacunación en su </a:t>
            </a:r>
            <a:r>
              <a:rPr lang="es-VE" sz="1300" b="1">
                <a:latin typeface="Work Sans"/>
                <a:ea typeface="+mn-lt"/>
                <a:cs typeface="+mn-lt"/>
                <a:sym typeface="Work Sans"/>
              </a:rPr>
              <a:t>área</a:t>
            </a:r>
            <a:r>
              <a:rPr lang="es-VE" sz="1300" b="1">
                <a:latin typeface="Work Sans"/>
                <a:ea typeface="+mn-lt"/>
                <a:cs typeface="+mn-lt"/>
              </a:rPr>
              <a:t>.</a:t>
            </a:r>
          </a:p>
          <a:p>
            <a:pPr>
              <a:lnSpc>
                <a:spcPct val="114999"/>
              </a:lnSpc>
              <a:spcAft>
                <a:spcPts val="1200"/>
              </a:spcAft>
            </a:pPr>
            <a:r>
              <a:rPr lang="es-VE" sz="1300">
                <a:latin typeface="Work Sans"/>
                <a:ea typeface="+mn-lt"/>
                <a:cs typeface="+mn-lt"/>
                <a:sym typeface="Work Sans"/>
              </a:rPr>
              <a:t>Utilice la parte superior de la contraportada del folleto para proporcionar recursos y enlaces para más información sobre la vacunación en el área.</a:t>
            </a:r>
            <a:endParaRPr lang="es-VE"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p:txBody>
      </p:sp>
      <p:cxnSp>
        <p:nvCxnSpPr>
          <p:cNvPr id="11" name="Straight Arrow Connector 10">
            <a:extLst>
              <a:ext uri="{FF2B5EF4-FFF2-40B4-BE49-F238E27FC236}">
                <a16:creationId xmlns:a16="http://schemas.microsoft.com/office/drawing/2014/main" id="{5E2B7720-412C-9BA0-0E09-5A0CF182F5C3}"/>
              </a:ext>
            </a:extLst>
          </p:cNvPr>
          <p:cNvCxnSpPr>
            <a:cxnSpLocks/>
          </p:cNvCxnSpPr>
          <p:nvPr/>
        </p:nvCxnSpPr>
        <p:spPr>
          <a:xfrm>
            <a:off x="5016919" y="-606175"/>
            <a:ext cx="0" cy="6061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56;p13">
            <a:extLst>
              <a:ext uri="{FF2B5EF4-FFF2-40B4-BE49-F238E27FC236}">
                <a16:creationId xmlns:a16="http://schemas.microsoft.com/office/drawing/2014/main" id="{83E12D0C-BC58-8C03-9160-6C9EAB948C9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15" name="Google Shape;55;p13">
            <a:extLst>
              <a:ext uri="{FF2B5EF4-FFF2-40B4-BE49-F238E27FC236}">
                <a16:creationId xmlns:a16="http://schemas.microsoft.com/office/drawing/2014/main" id="{265EF246-874B-AC8F-A37F-147B1442392D}"/>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a:latin typeface="Work Sans"/>
                <a:ea typeface="Work Sans"/>
                <a:cs typeface="Work Sans"/>
                <a:sym typeface="Work Sans"/>
              </a:rPr>
              <a:t>Agregue </a:t>
            </a:r>
            <a:r>
              <a:rPr lang="es-VE" sz="1200" b="1">
                <a:latin typeface="Work Sans"/>
                <a:ea typeface="Work Sans"/>
                <a:cs typeface="Work Sans"/>
                <a:sym typeface="Work Sans"/>
              </a:rPr>
              <a:t>una imagen y ajuste su tamaño </a:t>
            </a:r>
            <a:endParaRPr lang="es-VE" sz="1200" b="1">
              <a:solidFill>
                <a:srgbClr val="000000"/>
              </a:solidFill>
            </a:endParaRPr>
          </a:p>
          <a:p>
            <a:pPr>
              <a:lnSpc>
                <a:spcPct val="115000"/>
              </a:lnSpc>
              <a:buSzPts val="1100"/>
            </a:pPr>
            <a:r>
              <a:rPr lang="es-VE" sz="12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a:latin typeface="Work Sans"/>
              <a:cs typeface="Calibri"/>
              <a:sym typeface="Work Sans"/>
            </a:endParaRPr>
          </a:p>
          <a:p>
            <a:pPr>
              <a:lnSpc>
                <a:spcPct val="115000"/>
              </a:lnSpc>
              <a:buSzPts val="1100"/>
            </a:pPr>
            <a:r>
              <a:rPr lang="es-VE" sz="12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a:latin typeface="Work Sans"/>
              <a:cs typeface="Calibri"/>
            </a:endParaRPr>
          </a:p>
          <a:p>
            <a:pPr>
              <a:lnSpc>
                <a:spcPct val="114999"/>
              </a:lnSpc>
            </a:pPr>
            <a:r>
              <a:rPr lang="es-VE" sz="1200" b="1">
                <a:latin typeface="Work Sans"/>
                <a:ea typeface="+mn-lt"/>
                <a:cs typeface="+mn-lt"/>
                <a:sym typeface="Work Sans"/>
              </a:rPr>
              <a:t>Envíe la imagen hacia el fondo </a:t>
            </a:r>
            <a:endParaRPr lang="es-VE" sz="1200" b="1">
              <a:latin typeface="Work Sans"/>
              <a:cs typeface="Calibri" panose="020F0502020204030204"/>
            </a:endParaRPr>
          </a:p>
          <a:p>
            <a:pPr>
              <a:lnSpc>
                <a:spcPct val="114999"/>
              </a:lnSpc>
            </a:pPr>
            <a:r>
              <a:rPr lang="es-VE" sz="12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a:latin typeface="Work Sans"/>
                <a:ea typeface="+mn-lt"/>
                <a:cs typeface="+mn-lt"/>
                <a:sym typeface="Work Sans"/>
              </a:rPr>
              <a:t> </a:t>
            </a:r>
            <a:endParaRPr lang="es-VE" sz="12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a:solidFill>
                  <a:srgbClr val="000000"/>
                </a:solidFill>
                <a:latin typeface="Work Sans"/>
                <a:cs typeface="Calibri"/>
                <a:sym typeface="Work Sans"/>
              </a:rPr>
              <a:t>Recorte la imagen</a:t>
            </a:r>
            <a:endParaRPr lang="es-VE" sz="1200" b="1">
              <a:solidFill>
                <a:srgbClr val="000000"/>
              </a:solidFill>
              <a:cs typeface="Calibri"/>
            </a:endParaRPr>
          </a:p>
          <a:p>
            <a:pPr>
              <a:lnSpc>
                <a:spcPct val="115000"/>
              </a:lnSpc>
              <a:buSzPts val="1100"/>
            </a:pPr>
            <a:r>
              <a:rPr lang="es-VE" sz="12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a:latin typeface="Work Sans"/>
              <a:ea typeface="Work Sans"/>
              <a:cs typeface="Work Sans"/>
              <a:sym typeface="Work Sans"/>
            </a:endParaRPr>
          </a:p>
        </p:txBody>
      </p:sp>
      <p:cxnSp>
        <p:nvCxnSpPr>
          <p:cNvPr id="16" name="Straight Arrow Connector 15">
            <a:extLst>
              <a:ext uri="{FF2B5EF4-FFF2-40B4-BE49-F238E27FC236}">
                <a16:creationId xmlns:a16="http://schemas.microsoft.com/office/drawing/2014/main" id="{60E0517A-3FDC-0B37-6BBC-643D74016A9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56;p13">
            <a:extLst>
              <a:ext uri="{FF2B5EF4-FFF2-40B4-BE49-F238E27FC236}">
                <a16:creationId xmlns:a16="http://schemas.microsoft.com/office/drawing/2014/main" id="{21945E86-FA66-3DA8-52B7-5606755111A1}"/>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18" name="Google Shape;55;p13">
            <a:extLst>
              <a:ext uri="{FF2B5EF4-FFF2-40B4-BE49-F238E27FC236}">
                <a16:creationId xmlns:a16="http://schemas.microsoft.com/office/drawing/2014/main" id="{4276EE7B-911A-C7B5-2428-3B4080D37A95}"/>
              </a:ext>
            </a:extLst>
          </p:cNvPr>
          <p:cNvSpPr/>
          <p:nvPr/>
        </p:nvSpPr>
        <p:spPr>
          <a:xfrm>
            <a:off x="1624584" y="8408559"/>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a:latin typeface="Work Sans"/>
                <a:ea typeface="Work Sans"/>
                <a:cs typeface="Work Sans"/>
              </a:rPr>
              <a:t>Agregue información sobre su organización y otros recursos relevantes</a:t>
            </a:r>
            <a:endParaRPr lang="en-US" sz="1050" b="1">
              <a:latin typeface="Work Sans"/>
              <a:ea typeface="Work Sans"/>
              <a:cs typeface="Work Sans"/>
            </a:endParaRPr>
          </a:p>
          <a:p>
            <a:pPr>
              <a:lnSpc>
                <a:spcPct val="115000"/>
              </a:lnSpc>
              <a:spcAft>
                <a:spcPts val="600"/>
              </a:spcAft>
              <a:buSzPts val="1100"/>
            </a:pPr>
            <a:r>
              <a:rPr lang="es-ES" sz="1050">
                <a:latin typeface="Work Sans"/>
                <a:sym typeface="Work Sans"/>
              </a:rPr>
              <a:t>La parte inferior de la contraportada le permite incluir enlaces de la organización, números de teléfono y otra información útil para su comunidad.</a:t>
            </a:r>
            <a:endParaRPr lang="en-US" sz="1050">
              <a:latin typeface="Work Sans"/>
            </a:endParaRPr>
          </a:p>
          <a:p>
            <a:pPr>
              <a:lnSpc>
                <a:spcPct val="115000"/>
              </a:lnSpc>
              <a:spcAft>
                <a:spcPts val="600"/>
              </a:spcAft>
              <a:buSzPts val="1100"/>
            </a:pPr>
            <a:r>
              <a:rPr lang="es-ES" sz="1050">
                <a:latin typeface="Work Sans"/>
                <a:sym typeface="Work Sans"/>
              </a:rPr>
              <a:t>Asegúrese de incluir la fecha de la última revisi</a:t>
            </a:r>
            <a:r>
              <a:rPr lang="es-ES" sz="1050">
                <a:ea typeface="+mn-lt"/>
                <a:cs typeface="+mn-lt"/>
                <a:sym typeface="Work Sans"/>
              </a:rPr>
              <a:t>ó</a:t>
            </a:r>
            <a:r>
              <a:rPr lang="es-ES" sz="1050">
                <a:latin typeface="Work Sans"/>
                <a:sym typeface="Work Sans"/>
              </a:rPr>
              <a:t>n en el folleto, ya que la información cambia rápidamente</a:t>
            </a:r>
            <a:r>
              <a:rPr lang="es-ES" sz="1300">
                <a:latin typeface="Work Sans"/>
                <a:sym typeface="Work Sans"/>
              </a:rPr>
              <a:t>.</a:t>
            </a:r>
            <a:endParaRPr lang="en-US" sz="1300">
              <a:latin typeface="Work Sans"/>
            </a:endParaRPr>
          </a:p>
        </p:txBody>
      </p:sp>
      <p:cxnSp>
        <p:nvCxnSpPr>
          <p:cNvPr id="19" name="Straight Arrow Connector 18">
            <a:extLst>
              <a:ext uri="{FF2B5EF4-FFF2-40B4-BE49-F238E27FC236}">
                <a16:creationId xmlns:a16="http://schemas.microsoft.com/office/drawing/2014/main" id="{BFA87983-CC16-AE37-A317-FF83302DFD2E}"/>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7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D2A84E63-58B3-4BA5-BD49-94BA9F2C9BFB}"/>
              </a:ext>
            </a:extLst>
          </p:cNvPr>
          <p:cNvGrpSpPr/>
          <p:nvPr/>
        </p:nvGrpSpPr>
        <p:grpSpPr>
          <a:xfrm>
            <a:off x="479154" y="105363"/>
            <a:ext cx="509515" cy="568445"/>
            <a:chOff x="435768" y="101808"/>
            <a:chExt cx="781291" cy="939966"/>
          </a:xfrm>
        </p:grpSpPr>
        <p:pic>
          <p:nvPicPr>
            <p:cNvPr id="109" name="Picture 108" descr="A person wearing a red shirt&#10;&#10;Description automatically generated with low confidence">
              <a:extLst>
                <a:ext uri="{FF2B5EF4-FFF2-40B4-BE49-F238E27FC236}">
                  <a16:creationId xmlns:a16="http://schemas.microsoft.com/office/drawing/2014/main" id="{3CFC9BCB-0DD9-4ED3-9B9B-27C92E4E7052}"/>
                </a:ext>
              </a:extLst>
            </p:cNvPr>
            <p:cNvPicPr>
              <a:picLocks noChangeAspect="1"/>
            </p:cNvPicPr>
            <p:nvPr/>
          </p:nvPicPr>
          <p:blipFill rotWithShape="1">
            <a:blip r:embed="rId3">
              <a:extLst>
                <a:ext uri="{28A0092B-C50C-407E-A947-70E740481C1C}">
                  <a14:useLocalDpi xmlns:a14="http://schemas.microsoft.com/office/drawing/2010/main" val="0"/>
                </a:ext>
              </a:extLst>
            </a:blip>
            <a:srcRect l="9804" t="-1072" r="4991" b="26561"/>
            <a:stretch/>
          </p:blipFill>
          <p:spPr>
            <a:xfrm>
              <a:off x="475252" y="101808"/>
              <a:ext cx="711994" cy="920782"/>
            </a:xfrm>
            <a:prstGeom prst="rect">
              <a:avLst/>
            </a:prstGeom>
          </p:spPr>
        </p:pic>
        <p:sp>
          <p:nvSpPr>
            <p:cNvPr id="112" name="Rectangle 111">
              <a:extLst>
                <a:ext uri="{FF2B5EF4-FFF2-40B4-BE49-F238E27FC236}">
                  <a16:creationId xmlns:a16="http://schemas.microsoft.com/office/drawing/2014/main" id="{793E7B3E-5FD7-4AC7-9534-9C7BC646EED4}"/>
                </a:ext>
              </a:extLst>
            </p:cNvPr>
            <p:cNvSpPr/>
            <p:nvPr/>
          </p:nvSpPr>
          <p:spPr>
            <a:xfrm>
              <a:off x="435768" y="692944"/>
              <a:ext cx="781291" cy="348830"/>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id="{BAB95AEC-6B96-462D-AC34-224E370E066C}"/>
              </a:ext>
            </a:extLst>
          </p:cNvPr>
          <p:cNvSpPr txBox="1"/>
          <p:nvPr/>
        </p:nvSpPr>
        <p:spPr>
          <a:xfrm>
            <a:off x="174415" y="621811"/>
            <a:ext cx="3032446" cy="3011081"/>
          </a:xfrm>
          <a:prstGeom prst="rect">
            <a:avLst/>
          </a:prstGeom>
          <a:noFill/>
        </p:spPr>
        <p:txBody>
          <a:bodyPr wrap="square" lIns="0" tIns="0" rIns="0" bIns="0" rtlCol="0" anchor="t">
            <a:spAutoFit/>
          </a:bodyPr>
          <a:lstStyle/>
          <a:p>
            <a:pPr marL="114300" indent="-114300">
              <a:spcAft>
                <a:spcPts val="200"/>
              </a:spcAft>
              <a:buClr>
                <a:srgbClr val="0E5299"/>
              </a:buClr>
              <a:buSzPct val="100000"/>
              <a:buFont typeface="Wingdings" panose="05000000000000000000" pitchFamily="2" charset="2"/>
              <a:buChar char="Ø"/>
            </a:pPr>
            <a:r>
              <a:rPr lang="es" sz="1050" b="1" dirty="0">
                <a:ea typeface="+mn-lt"/>
                <a:cs typeface="+mn-lt"/>
              </a:rPr>
              <a:t>Niños de 6 meses hasta 5 años:</a:t>
            </a:r>
            <a:r>
              <a:rPr lang="es" sz="1050" dirty="0">
                <a:ea typeface="+mn-lt"/>
                <a:cs typeface="+mn-lt"/>
              </a:rPr>
              <a:t>  </a:t>
            </a:r>
            <a:r>
              <a:rPr lang="es-ES" sz="1050" dirty="0">
                <a:ea typeface="+mn-lt"/>
                <a:cs typeface="+mn-lt"/>
              </a:rPr>
              <a:t>El número de dosis </a:t>
            </a:r>
            <a:br>
              <a:rPr lang="es-ES" sz="1050" dirty="0">
                <a:ea typeface="+mn-lt"/>
                <a:cs typeface="+mn-lt"/>
              </a:rPr>
            </a:br>
            <a:r>
              <a:rPr lang="es-ES" sz="1050" dirty="0">
                <a:ea typeface="+mn-lt"/>
                <a:cs typeface="+mn-lt"/>
              </a:rPr>
              <a:t>y el tiempo para ponérselas varían. Pida recomendaciones al pediatra</a:t>
            </a:r>
            <a:r>
              <a:rPr lang="es" sz="1050" dirty="0">
                <a:ea typeface="+mn-lt"/>
                <a:cs typeface="+mn-lt"/>
              </a:rPr>
              <a:t>.</a:t>
            </a:r>
          </a:p>
          <a:p>
            <a:pPr marL="114300" indent="-114300">
              <a:spcAft>
                <a:spcPts val="200"/>
              </a:spcAft>
              <a:buClr>
                <a:srgbClr val="0E5299"/>
              </a:buClr>
              <a:buSzPct val="100000"/>
              <a:buFont typeface="Wingdings" panose="05000000000000000000" pitchFamily="2" charset="2"/>
              <a:buChar char="Ø"/>
            </a:pPr>
            <a:r>
              <a:rPr lang="es-ES" sz="1050" b="1" dirty="0">
                <a:ea typeface="+mn-lt"/>
                <a:cs typeface="+mn-lt"/>
              </a:rPr>
              <a:t>Niños no vacunados de 6 meses hasta 5 años: </a:t>
            </a:r>
            <a:r>
              <a:rPr lang="es-ES" sz="1050" dirty="0">
                <a:ea typeface="+mn-lt"/>
                <a:cs typeface="+mn-lt"/>
              </a:rPr>
              <a:t>Deben ponerse 3 dosis de Pfizer o 2 dosis de Moderna.</a:t>
            </a:r>
          </a:p>
          <a:p>
            <a:pPr marL="114300" indent="-114300">
              <a:spcAft>
                <a:spcPts val="200"/>
              </a:spcAft>
              <a:buClr>
                <a:srgbClr val="0E5299"/>
              </a:buClr>
              <a:buSzPct val="100000"/>
              <a:buFont typeface="Wingdings" panose="05000000000000000000" pitchFamily="2" charset="2"/>
              <a:buChar char="Ø"/>
            </a:pPr>
            <a:r>
              <a:rPr lang="es-ES" sz="1050" b="1" dirty="0">
                <a:ea typeface="+mn-lt"/>
                <a:cs typeface="+mn-lt"/>
              </a:rPr>
              <a:t>Niños mayores de 5 años: </a:t>
            </a:r>
            <a:r>
              <a:rPr lang="es-ES" sz="1050" dirty="0">
                <a:ea typeface="+mn-lt"/>
                <a:cs typeface="+mn-lt"/>
              </a:rPr>
              <a:t>Deben ponerse</a:t>
            </a:r>
            <a:r>
              <a:rPr lang="es-ES" sz="1050" b="1" dirty="0">
                <a:ea typeface="+mn-lt"/>
                <a:cs typeface="+mn-lt"/>
              </a:rPr>
              <a:t> </a:t>
            </a:r>
            <a:r>
              <a:rPr lang="es-ES" sz="1050" dirty="0">
                <a:ea typeface="+mn-lt"/>
                <a:cs typeface="+mn-lt"/>
              </a:rPr>
              <a:t>1 vacuna actualizada de Pfizer o Moderna, independientemente de su estado de vacunación anterior. Si se vacunó antes, el niño debe esperar </a:t>
            </a:r>
            <a:br>
              <a:rPr lang="es-ES" sz="1050" dirty="0">
                <a:ea typeface="+mn-lt"/>
                <a:cs typeface="+mn-lt"/>
              </a:rPr>
            </a:br>
            <a:r>
              <a:rPr lang="es-ES" sz="1050" dirty="0">
                <a:ea typeface="+mn-lt"/>
                <a:cs typeface="+mn-lt"/>
              </a:rPr>
              <a:t>2 meses para ponerse la vacuna actualizada.  </a:t>
            </a:r>
          </a:p>
          <a:p>
            <a:pPr marL="114300" indent="-114300">
              <a:spcAft>
                <a:spcPts val="200"/>
              </a:spcAft>
              <a:buClr>
                <a:srgbClr val="0E5299"/>
              </a:buClr>
              <a:buSzPct val="100000"/>
              <a:buFont typeface="Wingdings" panose="05000000000000000000" pitchFamily="2" charset="2"/>
              <a:buChar char="Ø"/>
            </a:pPr>
            <a:r>
              <a:rPr lang="es" sz="1050" b="1" dirty="0">
                <a:ea typeface="+mn-lt"/>
                <a:cs typeface="+mn-lt"/>
              </a:rPr>
              <a:t>Niños inmunocomprometidos:</a:t>
            </a:r>
            <a:r>
              <a:rPr lang="es" sz="1050" dirty="0">
                <a:ea typeface="+mn-lt"/>
                <a:cs typeface="+mn-lt"/>
              </a:rPr>
              <a:t> </a:t>
            </a:r>
            <a:r>
              <a:rPr lang="es-ES" sz="1050" dirty="0">
                <a:ea typeface="+mn-lt"/>
                <a:cs typeface="+mn-lt"/>
              </a:rPr>
              <a:t>Debe preguntarle al proveedor de salud sobre las recomendaciones de </a:t>
            </a:r>
            <a:br>
              <a:rPr lang="es-ES" sz="1050" dirty="0">
                <a:ea typeface="+mn-lt"/>
                <a:cs typeface="+mn-lt"/>
              </a:rPr>
            </a:br>
            <a:r>
              <a:rPr lang="es-ES" sz="1050" dirty="0">
                <a:ea typeface="+mn-lt"/>
                <a:cs typeface="+mn-lt"/>
              </a:rPr>
              <a:t>las dosis.</a:t>
            </a:r>
          </a:p>
          <a:p>
            <a:pPr marL="114300" indent="-114300">
              <a:spcAft>
                <a:spcPts val="200"/>
              </a:spcAft>
              <a:buClr>
                <a:srgbClr val="0E5299"/>
              </a:buClr>
              <a:buSzPct val="100000"/>
              <a:buFont typeface="Wingdings" panose="05000000000000000000" pitchFamily="2" charset="2"/>
              <a:buChar char="Ø"/>
            </a:pPr>
            <a:r>
              <a:rPr lang="es-ES" sz="1050" b="1" dirty="0">
                <a:ea typeface="+mn-lt"/>
                <a:cs typeface="+mn-lt"/>
              </a:rPr>
              <a:t>El tiempo entre las dosis varía según la edad: </a:t>
            </a:r>
            <a:r>
              <a:rPr lang="es-ES" sz="1050" dirty="0">
                <a:ea typeface="+mn-lt"/>
                <a:cs typeface="+mn-lt"/>
              </a:rPr>
              <a:t>Pregúntele al proveedor de salud sobre esto. </a:t>
            </a:r>
            <a:r>
              <a:rPr lang="es" sz="1050" dirty="0">
                <a:ea typeface="+mn-lt"/>
                <a:cs typeface="+mn-lt"/>
              </a:rPr>
              <a:t>Visite la página de los CDC para obtener información sobre el tiempo entre las dosis: </a:t>
            </a:r>
            <a:r>
              <a:rPr lang="en-US" sz="1050" dirty="0">
                <a:ea typeface="+mn-lt"/>
                <a:cs typeface="Times New Roman"/>
                <a:hlinkClick r:id="rId4"/>
              </a:rPr>
              <a:t> www.cdc.gov/vaccines/covid-19/clinical-considerations/interim-considerations-us</a:t>
            </a:r>
            <a:r>
              <a:rPr lang="en-US" sz="1050" dirty="0">
                <a:ea typeface="+mn-lt"/>
                <a:cs typeface="Times New Roman"/>
              </a:rPr>
              <a:t> </a:t>
            </a:r>
            <a:endParaRPr lang="es" sz="1050" dirty="0">
              <a:ea typeface="+mn-lt"/>
              <a:cs typeface="+mn-lt"/>
            </a:endParaRPr>
          </a:p>
        </p:txBody>
      </p:sp>
      <p:pic>
        <p:nvPicPr>
          <p:cNvPr id="78" name="Picture 77">
            <a:extLst>
              <a:ext uri="{FF2B5EF4-FFF2-40B4-BE49-F238E27FC236}">
                <a16:creationId xmlns:a16="http://schemas.microsoft.com/office/drawing/2014/main" id="{EB4977CB-D77A-43EF-987F-30720A3138E8}"/>
              </a:ext>
            </a:extLst>
          </p:cNvPr>
          <p:cNvPicPr>
            <a:picLocks noChangeAspect="1"/>
          </p:cNvPicPr>
          <p:nvPr/>
        </p:nvPicPr>
        <p:blipFill>
          <a:blip r:embed="rId5"/>
          <a:stretch>
            <a:fillRect/>
          </a:stretch>
        </p:blipFill>
        <p:spPr>
          <a:xfrm>
            <a:off x="6741496" y="-2345"/>
            <a:ext cx="3316904" cy="1665140"/>
          </a:xfrm>
          <a:prstGeom prst="rect">
            <a:avLst/>
          </a:prstGeom>
        </p:spPr>
      </p:pic>
      <p:pic>
        <p:nvPicPr>
          <p:cNvPr id="86" name="Picture 85" descr="A group of people in garment&#10;&#10;Description automatically generated with low confidence">
            <a:extLst>
              <a:ext uri="{FF2B5EF4-FFF2-40B4-BE49-F238E27FC236}">
                <a16:creationId xmlns:a16="http://schemas.microsoft.com/office/drawing/2014/main" id="{F65554C5-36BC-4CA7-9CD7-E2A3CEE9B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414" y="78531"/>
            <a:ext cx="3086354" cy="1526460"/>
          </a:xfrm>
          <a:prstGeom prst="rect">
            <a:avLst/>
          </a:prstGeom>
        </p:spPr>
      </p:pic>
      <p:grpSp>
        <p:nvGrpSpPr>
          <p:cNvPr id="24" name="Group 23">
            <a:extLst>
              <a:ext uri="{FF2B5EF4-FFF2-40B4-BE49-F238E27FC236}">
                <a16:creationId xmlns:a16="http://schemas.microsoft.com/office/drawing/2014/main" id="{38C20EF7-7BA5-4ABC-9196-C78CC42FEB84}"/>
              </a:ext>
            </a:extLst>
          </p:cNvPr>
          <p:cNvGrpSpPr/>
          <p:nvPr/>
        </p:nvGrpSpPr>
        <p:grpSpPr>
          <a:xfrm>
            <a:off x="5056729" y="4367928"/>
            <a:ext cx="1467000" cy="1400199"/>
            <a:chOff x="5099617" y="4152918"/>
            <a:chExt cx="1467000" cy="1400199"/>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17341" y="4152918"/>
              <a:ext cx="886850" cy="886850"/>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99617" y="5116844"/>
              <a:ext cx="1467000" cy="436273"/>
            </a:xfrm>
            <a:prstGeom prst="rect">
              <a:avLst/>
            </a:prstGeom>
            <a:noFill/>
          </p:spPr>
          <p:txBody>
            <a:bodyPr wrap="square" lIns="0" tIns="0" rIns="0" bIns="0" rtlCol="0" anchor="t">
              <a:spAutoFit/>
            </a:bodyPr>
            <a:lstStyle/>
            <a:p>
              <a:pPr algn="ctr">
                <a:lnSpc>
                  <a:spcPct val="90000"/>
                </a:lnSpc>
              </a:pPr>
              <a:r>
                <a:rPr lang="es-419" sz="1050" b="1" dirty="0">
                  <a:ea typeface="+mn-lt"/>
                  <a:cs typeface="+mn-lt"/>
                </a:rPr>
                <a:t>Se considera que los niños </a:t>
              </a:r>
              <a:r>
                <a:rPr lang="es-ES" sz="1050" b="1" dirty="0">
                  <a:ea typeface="+mn-lt"/>
                  <a:cs typeface="Calibri"/>
                </a:rPr>
                <a:t>al día </a:t>
              </a:r>
              <a:r>
                <a:rPr lang="es-419" sz="1050" b="1" dirty="0">
                  <a:ea typeface="+mn-lt"/>
                  <a:cs typeface="+mn-lt"/>
                </a:rPr>
                <a:t>cuando reciben la o las últimas dosis. </a:t>
              </a:r>
              <a:endParaRPr lang="es-419" sz="1050" dirty="0">
                <a:cs typeface="Calibri"/>
              </a:endParaRPr>
            </a:p>
          </p:txBody>
        </p:sp>
      </p:grpSp>
      <p:grpSp>
        <p:nvGrpSpPr>
          <p:cNvPr id="103" name="Group 102">
            <a:extLst>
              <a:ext uri="{FF2B5EF4-FFF2-40B4-BE49-F238E27FC236}">
                <a16:creationId xmlns:a16="http://schemas.microsoft.com/office/drawing/2014/main" id="{0793B781-80FB-4FC7-A352-DB7493D818E9}"/>
              </a:ext>
            </a:extLst>
          </p:cNvPr>
          <p:cNvGrpSpPr/>
          <p:nvPr/>
        </p:nvGrpSpPr>
        <p:grpSpPr>
          <a:xfrm>
            <a:off x="5089029" y="2677659"/>
            <a:ext cx="1466552" cy="1521448"/>
            <a:chOff x="3490023" y="4150371"/>
            <a:chExt cx="1466552" cy="1521448"/>
          </a:xfrm>
        </p:grpSpPr>
        <p:grpSp>
          <p:nvGrpSpPr>
            <p:cNvPr id="104" name="Group 103">
              <a:extLst>
                <a:ext uri="{FF2B5EF4-FFF2-40B4-BE49-F238E27FC236}">
                  <a16:creationId xmlns:a16="http://schemas.microsoft.com/office/drawing/2014/main" id="{4949FAA5-48BC-4F5E-8403-B6C7F5EF8490}"/>
                </a:ext>
              </a:extLst>
            </p:cNvPr>
            <p:cNvGrpSpPr/>
            <p:nvPr/>
          </p:nvGrpSpPr>
          <p:grpSpPr>
            <a:xfrm>
              <a:off x="3782314" y="4150371"/>
              <a:ext cx="886849" cy="886849"/>
              <a:chOff x="3973660" y="2739932"/>
              <a:chExt cx="1906877" cy="1906877"/>
            </a:xfrm>
          </p:grpSpPr>
          <p:sp>
            <p:nvSpPr>
              <p:cNvPr id="107" name="Rectangle 106">
                <a:extLst>
                  <a:ext uri="{FF2B5EF4-FFF2-40B4-BE49-F238E27FC236}">
                    <a16:creationId xmlns:a16="http://schemas.microsoft.com/office/drawing/2014/main" id="{14105E7A-0BB4-4029-819E-9E3E3992B135}"/>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a:extLst>
                  <a:ext uri="{FF2B5EF4-FFF2-40B4-BE49-F238E27FC236}">
                    <a16:creationId xmlns:a16="http://schemas.microsoft.com/office/drawing/2014/main" id="{994DD88E-FB9E-4A38-B49D-265D21E81D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44229" y="2842702"/>
                <a:ext cx="1360976" cy="1720366"/>
              </a:xfrm>
              <a:prstGeom prst="rect">
                <a:avLst/>
              </a:prstGeom>
            </p:spPr>
          </p:pic>
        </p:grpSp>
        <p:sp>
          <p:nvSpPr>
            <p:cNvPr id="106" name="TextBox 105">
              <a:extLst>
                <a:ext uri="{FF2B5EF4-FFF2-40B4-BE49-F238E27FC236}">
                  <a16:creationId xmlns:a16="http://schemas.microsoft.com/office/drawing/2014/main" id="{96AD5411-9456-4089-8C79-E68ECA13DE44}"/>
                </a:ext>
              </a:extLst>
            </p:cNvPr>
            <p:cNvSpPr txBox="1"/>
            <p:nvPr/>
          </p:nvSpPr>
          <p:spPr>
            <a:xfrm>
              <a:off x="3490023" y="5090121"/>
              <a:ext cx="1466552" cy="581698"/>
            </a:xfrm>
            <a:prstGeom prst="rect">
              <a:avLst/>
            </a:prstGeom>
            <a:noFill/>
          </p:spPr>
          <p:txBody>
            <a:bodyPr wrap="square" lIns="0" tIns="0" rIns="0" bIns="0" rtlCol="0" anchor="t">
              <a:spAutoFit/>
            </a:bodyPr>
            <a:lstStyle/>
            <a:p>
              <a:pPr algn="ctr">
                <a:lnSpc>
                  <a:spcPct val="90000"/>
                </a:lnSpc>
              </a:pPr>
              <a:r>
                <a:rPr lang="es-MX" sz="1050" b="1">
                  <a:ea typeface="+mn-lt"/>
                  <a:cs typeface="+mn-lt"/>
                </a:rPr>
                <a:t>Los niños después de vacunarse pueden tener dolor de brazo, de cabeza, fiebre o escalofríos.</a:t>
              </a:r>
              <a:endParaRPr lang="es-MX" sz="1050" b="1"/>
            </a:p>
          </p:txBody>
        </p:sp>
      </p:grpSp>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73620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583508" y="154673"/>
            <a:ext cx="2902480" cy="430887"/>
          </a:xfrm>
          <a:prstGeom prst="rect">
            <a:avLst/>
          </a:prstGeom>
          <a:noFill/>
        </p:spPr>
        <p:txBody>
          <a:bodyPr wrap="square" lIns="0" tIns="0" rIns="0" bIns="0" rtlCol="0" anchor="t">
            <a:spAutoFit/>
          </a:bodyPr>
          <a:lstStyle/>
          <a:p>
            <a:pPr algn="ctr">
              <a:spcAft>
                <a:spcPts val="600"/>
              </a:spcAft>
            </a:pPr>
            <a:r>
              <a:rPr lang="es-ES" sz="1400" b="1">
                <a:solidFill>
                  <a:schemeClr val="bg1"/>
                </a:solidFill>
                <a:ea typeface="+mn-lt"/>
                <a:cs typeface="+mn-lt"/>
              </a:rPr>
              <a:t>LO QUE HAY QUE SABER CUANDO LOS NIÑOS RECIBEN LA VACUNA COVID-19</a:t>
            </a:r>
            <a:endParaRPr lang="en-US" sz="1400" b="1">
              <a:solidFill>
                <a:schemeClr val="bg1"/>
              </a:solidFill>
            </a:endParaRPr>
          </a:p>
        </p:txBody>
      </p:sp>
      <p:sp>
        <p:nvSpPr>
          <p:cNvPr id="76" name="TextBox 75">
            <a:extLst>
              <a:ext uri="{FF2B5EF4-FFF2-40B4-BE49-F238E27FC236}">
                <a16:creationId xmlns:a16="http://schemas.microsoft.com/office/drawing/2014/main" id="{450DF418-A625-4960-A393-2A15BFEA09B0}"/>
              </a:ext>
            </a:extLst>
          </p:cNvPr>
          <p:cNvSpPr txBox="1"/>
          <p:nvPr/>
        </p:nvSpPr>
        <p:spPr>
          <a:xfrm>
            <a:off x="5107811" y="7037412"/>
            <a:ext cx="1415918" cy="152349"/>
          </a:xfrm>
          <a:prstGeom prst="rect">
            <a:avLst/>
          </a:prstGeom>
          <a:noFill/>
        </p:spPr>
        <p:txBody>
          <a:bodyPr wrap="square" lIns="0" tIns="0" rIns="0" bIns="0" rtlCol="0" anchor="t">
            <a:spAutoFit/>
          </a:bodyPr>
          <a:lstStyle/>
          <a:p>
            <a:pPr algn="ctr">
              <a:lnSpc>
                <a:spcPct val="90000"/>
              </a:lnSpc>
              <a:spcAft>
                <a:spcPts val="600"/>
              </a:spcAft>
            </a:pPr>
            <a:endParaRPr lang="en-US" sz="1100" b="1">
              <a:cs typeface="Calibri"/>
            </a:endParaRPr>
          </a:p>
        </p:txBody>
      </p:sp>
      <p:sp>
        <p:nvSpPr>
          <p:cNvPr id="67" name="Rectangle 66">
            <a:extLst>
              <a:ext uri="{FF2B5EF4-FFF2-40B4-BE49-F238E27FC236}">
                <a16:creationId xmlns:a16="http://schemas.microsoft.com/office/drawing/2014/main" id="{0D9D98DC-A3DE-4819-BACD-1451DB23D2BA}"/>
              </a:ext>
            </a:extLst>
          </p:cNvPr>
          <p:cNvSpPr/>
          <p:nvPr/>
        </p:nvSpPr>
        <p:spPr>
          <a:xfrm>
            <a:off x="3782314" y="5984913"/>
            <a:ext cx="886849" cy="88684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5AAC854-2E22-419D-B132-096B2F209976}"/>
              </a:ext>
            </a:extLst>
          </p:cNvPr>
          <p:cNvSpPr txBox="1"/>
          <p:nvPr/>
        </p:nvSpPr>
        <p:spPr>
          <a:xfrm>
            <a:off x="3514773" y="6927299"/>
            <a:ext cx="1417052" cy="581698"/>
          </a:xfrm>
          <a:prstGeom prst="rect">
            <a:avLst/>
          </a:prstGeom>
          <a:noFill/>
        </p:spPr>
        <p:txBody>
          <a:bodyPr wrap="square" lIns="0" tIns="0" rIns="0" bIns="0" rtlCol="0" anchor="t">
            <a:spAutoFit/>
          </a:bodyPr>
          <a:lstStyle/>
          <a:p>
            <a:pPr algn="ctr">
              <a:lnSpc>
                <a:spcPct val="90000"/>
              </a:lnSpc>
            </a:pPr>
            <a:r>
              <a:rPr lang="es-MX" sz="1050" b="1">
                <a:ea typeface="+mn-lt"/>
                <a:cs typeface="+mn-lt"/>
              </a:rPr>
              <a:t>Siga usando el cubrebocas en espacios donde hay mucha gente y lávese las manos.</a:t>
            </a:r>
            <a:endParaRPr lang="es-MX" b="1">
              <a:ea typeface="+mn-lt"/>
              <a:cs typeface="+mn-lt"/>
            </a:endParaRPr>
          </a:p>
        </p:txBody>
      </p:sp>
      <p:grpSp>
        <p:nvGrpSpPr>
          <p:cNvPr id="18" name="Group 17">
            <a:extLst>
              <a:ext uri="{FF2B5EF4-FFF2-40B4-BE49-F238E27FC236}">
                <a16:creationId xmlns:a16="http://schemas.microsoft.com/office/drawing/2014/main" id="{7AE98300-042A-4851-9B36-92A1D94631A4}"/>
              </a:ext>
            </a:extLst>
          </p:cNvPr>
          <p:cNvGrpSpPr/>
          <p:nvPr/>
        </p:nvGrpSpPr>
        <p:grpSpPr>
          <a:xfrm>
            <a:off x="5077886" y="869752"/>
            <a:ext cx="1493282" cy="1663748"/>
            <a:chOff x="3476658" y="2605797"/>
            <a:chExt cx="1493282" cy="1663748"/>
          </a:xfrm>
        </p:grpSpPr>
        <p:grpSp>
          <p:nvGrpSpPr>
            <p:cNvPr id="4" name="Group 3">
              <a:extLst>
                <a:ext uri="{FF2B5EF4-FFF2-40B4-BE49-F238E27FC236}">
                  <a16:creationId xmlns:a16="http://schemas.microsoft.com/office/drawing/2014/main" id="{8C92E1F6-CB79-4454-8F75-4337B1CD1240}"/>
                </a:ext>
              </a:extLst>
            </p:cNvPr>
            <p:cNvGrpSpPr/>
            <p:nvPr/>
          </p:nvGrpSpPr>
          <p:grpSpPr>
            <a:xfrm>
              <a:off x="3782314" y="2605797"/>
              <a:ext cx="886850" cy="87899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476658" y="3542423"/>
              <a:ext cx="1493282" cy="727122"/>
            </a:xfrm>
            <a:prstGeom prst="rect">
              <a:avLst/>
            </a:prstGeom>
            <a:noFill/>
          </p:spPr>
          <p:txBody>
            <a:bodyPr wrap="square" lIns="0" tIns="0" rIns="0" bIns="0" rtlCol="0" anchor="t">
              <a:spAutoFit/>
            </a:bodyPr>
            <a:lstStyle/>
            <a:p>
              <a:pPr algn="ctr">
                <a:lnSpc>
                  <a:spcPct val="90000"/>
                </a:lnSpc>
                <a:spcAft>
                  <a:spcPts val="600"/>
                </a:spcAft>
              </a:pPr>
              <a:r>
                <a:rPr lang="es-ES" sz="1050" b="1" dirty="0"/>
                <a:t>Pregunte si las vacunas se ofrecen gratis en el centro de salud,  farmacia  o en el departamento de salud local o estatal.</a:t>
              </a:r>
              <a:endParaRPr lang="en-US" sz="1050" dirty="0">
                <a:ea typeface="Calibri"/>
                <a:cs typeface="Calibri"/>
              </a:endParaRPr>
            </a:p>
          </p:txBody>
        </p:sp>
      </p:grpSp>
      <p:grpSp>
        <p:nvGrpSpPr>
          <p:cNvPr id="14" name="Group 13">
            <a:extLst>
              <a:ext uri="{FF2B5EF4-FFF2-40B4-BE49-F238E27FC236}">
                <a16:creationId xmlns:a16="http://schemas.microsoft.com/office/drawing/2014/main" id="{CED0B102-4DEF-4AF5-8251-37228C7AFC61}"/>
              </a:ext>
            </a:extLst>
          </p:cNvPr>
          <p:cNvGrpSpPr/>
          <p:nvPr/>
        </p:nvGrpSpPr>
        <p:grpSpPr>
          <a:xfrm>
            <a:off x="3645329" y="866961"/>
            <a:ext cx="1155942" cy="1525401"/>
            <a:chOff x="3645329" y="936398"/>
            <a:chExt cx="1155942" cy="1525401"/>
          </a:xfrm>
        </p:grpSpPr>
        <p:grpSp>
          <p:nvGrpSpPr>
            <p:cNvPr id="2" name="Group 1">
              <a:extLst>
                <a:ext uri="{FF2B5EF4-FFF2-40B4-BE49-F238E27FC236}">
                  <a16:creationId xmlns:a16="http://schemas.microsoft.com/office/drawing/2014/main" id="{924410D2-E053-4B13-9AF3-7AB02607E8E3}"/>
                </a:ext>
              </a:extLst>
            </p:cNvPr>
            <p:cNvGrpSpPr/>
            <p:nvPr/>
          </p:nvGrpSpPr>
          <p:grpSpPr>
            <a:xfrm>
              <a:off x="3782314" y="936398"/>
              <a:ext cx="886849" cy="886849"/>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45329" y="1880101"/>
              <a:ext cx="1155942" cy="581698"/>
            </a:xfrm>
            <a:prstGeom prst="rect">
              <a:avLst/>
            </a:prstGeom>
            <a:noFill/>
          </p:spPr>
          <p:txBody>
            <a:bodyPr wrap="square" lIns="0" tIns="0" rIns="0" bIns="0" rtlCol="0" anchor="t">
              <a:spAutoFit/>
            </a:bodyPr>
            <a:lstStyle/>
            <a:p>
              <a:pPr algn="ctr">
                <a:lnSpc>
                  <a:spcPct val="90000"/>
                </a:lnSpc>
              </a:pPr>
              <a:r>
                <a:rPr lang="es-MX" sz="1050" b="1">
                  <a:ea typeface="+mn-lt"/>
                  <a:cs typeface="+mn-lt"/>
                </a:rPr>
                <a:t>Es importante </a:t>
              </a:r>
              <a:br>
                <a:rPr lang="es-MX" sz="1050" b="1">
                  <a:ea typeface="+mn-lt"/>
                  <a:cs typeface="+mn-lt"/>
                </a:rPr>
              </a:br>
              <a:r>
                <a:rPr lang="es-MX" sz="1050" b="1">
                  <a:ea typeface="+mn-lt"/>
                  <a:cs typeface="+mn-lt"/>
                </a:rPr>
                <a:t>vacunar a los niños, aunque ya hayan tenido COVID-19.</a:t>
              </a:r>
              <a:endParaRPr lang="es-MX" sz="1050" b="1"/>
            </a:p>
          </p:txBody>
        </p:sp>
      </p:grpSp>
      <p:sp>
        <p:nvSpPr>
          <p:cNvPr id="91" name="Rectangle 90">
            <a:extLst>
              <a:ext uri="{FF2B5EF4-FFF2-40B4-BE49-F238E27FC236}">
                <a16:creationId xmlns:a16="http://schemas.microsoft.com/office/drawing/2014/main" id="{5B5B4C32-5690-42D3-8E0F-8B8D57B90BE8}"/>
              </a:ext>
            </a:extLst>
          </p:cNvPr>
          <p:cNvSpPr/>
          <p:nvPr/>
        </p:nvSpPr>
        <p:spPr>
          <a:xfrm>
            <a:off x="6747715" y="1481814"/>
            <a:ext cx="3314776"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883993" y="1611476"/>
            <a:ext cx="3029522"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ea typeface="+mn-lt"/>
                <a:cs typeface="+mn-lt"/>
              </a:rPr>
              <a:t>BENEFICIOS DE LA </a:t>
            </a:r>
            <a:r>
              <a:rPr lang="es" sz="1700" b="1">
                <a:solidFill>
                  <a:schemeClr val="bg1"/>
                </a:solidFill>
                <a:ea typeface="+mn-lt"/>
                <a:cs typeface="+mn-lt"/>
              </a:rPr>
              <a:t>VACUNACIÓN</a:t>
            </a:r>
            <a:endParaRPr lang="en-US" b="1">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134148"/>
            <a:ext cx="3318795" cy="4161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022598" y="5224520"/>
            <a:ext cx="2630573"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ea typeface="+mn-lt"/>
                <a:cs typeface="+mn-lt"/>
              </a:rPr>
              <a:t>RIESGOS DE NO VACUNARSE</a:t>
            </a:r>
            <a:endParaRPr lang="en-US" b="1">
              <a:solidFill>
                <a:schemeClr val="bg1"/>
              </a:solidFill>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65665" y="5660122"/>
            <a:ext cx="2701461" cy="1708160"/>
          </a:xfrm>
          <a:prstGeom prst="rect">
            <a:avLst/>
          </a:prstGeom>
          <a:noFill/>
        </p:spPr>
        <p:txBody>
          <a:bodyPr wrap="square" lIns="0" tIns="0" rIns="0" bIns="0" rtlCol="0" anchor="t">
            <a:spAutoFit/>
          </a:bodyPr>
          <a:lstStyle/>
          <a:p>
            <a:pPr marL="171450" indent="-171450">
              <a:spcAft>
                <a:spcPts val="600"/>
              </a:spcAft>
              <a:buClr>
                <a:srgbClr val="C00000"/>
              </a:buClr>
              <a:buSzPct val="150000"/>
              <a:buFont typeface="Calibri" panose="020F0502020204030204" pitchFamily="34" charset="0"/>
              <a:buChar char="x"/>
            </a:pPr>
            <a:r>
              <a:rPr lang="es-ES" sz="1200" dirty="0">
                <a:ea typeface="+mn-lt"/>
                <a:cs typeface="+mn-lt"/>
              </a:rPr>
              <a:t>Más riesgo</a:t>
            </a:r>
            <a:r>
              <a:rPr lang="es-MX" sz="1200" dirty="0">
                <a:ea typeface="+mn-lt"/>
                <a:cs typeface="+mn-lt"/>
              </a:rPr>
              <a:t> de infectarse por COVID-19.</a:t>
            </a:r>
            <a:endParaRPr lang="es-MX" sz="1200" dirty="0">
              <a:cs typeface="Calibri"/>
            </a:endParaRPr>
          </a:p>
          <a:p>
            <a:pPr marL="171450" indent="-171450">
              <a:spcAft>
                <a:spcPts val="600"/>
              </a:spcAft>
              <a:buClr>
                <a:srgbClr val="C00000"/>
              </a:buClr>
              <a:buSzPct val="150000"/>
              <a:buFont typeface="Calibri" panose="020F0502020204030204" pitchFamily="34" charset="0"/>
              <a:buChar char="x"/>
            </a:pPr>
            <a:r>
              <a:rPr lang="es-ES" sz="1200" dirty="0">
                <a:ea typeface="+mn-lt"/>
                <a:cs typeface="+mn-lt"/>
              </a:rPr>
              <a:t>Más riesgo</a:t>
            </a:r>
            <a:r>
              <a:rPr lang="es-MX" sz="1200" dirty="0">
                <a:ea typeface="+mn-lt"/>
                <a:cs typeface="+mn-lt"/>
              </a:rPr>
              <a:t> de enfermarse gravemente, ir al hospital, o morir. </a:t>
            </a:r>
            <a:endParaRPr lang="es-MX" sz="1200" dirty="0">
              <a:cs typeface="Calibri"/>
            </a:endParaRPr>
          </a:p>
          <a:p>
            <a:pPr marL="171450" indent="-171450">
              <a:spcAft>
                <a:spcPts val="600"/>
              </a:spcAft>
              <a:buClr>
                <a:srgbClr val="C00000"/>
              </a:buClr>
              <a:buSzPct val="150000"/>
              <a:buFont typeface="Calibri" panose="020F0502020204030204" pitchFamily="34" charset="0"/>
              <a:buChar char="x"/>
            </a:pPr>
            <a:r>
              <a:rPr lang="es-ES" sz="1200" dirty="0">
                <a:ea typeface="+mn-lt"/>
                <a:cs typeface="+mn-lt"/>
              </a:rPr>
              <a:t>Más riesgo</a:t>
            </a:r>
            <a:r>
              <a:rPr lang="es-MX" sz="1200" dirty="0">
                <a:ea typeface="+mn-lt"/>
                <a:cs typeface="+mn-lt"/>
              </a:rPr>
              <a:t> de tener COVID-19 prolongado si se infecta.</a:t>
            </a:r>
          </a:p>
          <a:p>
            <a:pPr marL="171450" indent="-171450">
              <a:spcAft>
                <a:spcPts val="600"/>
              </a:spcAft>
              <a:buClr>
                <a:srgbClr val="C00000"/>
              </a:buClr>
              <a:buSzPct val="150000"/>
              <a:buFont typeface="Calibri,Sans-Serif" panose="020F0502020204030204" pitchFamily="34" charset="0"/>
              <a:buChar char="x"/>
            </a:pPr>
            <a:r>
              <a:rPr lang="es-ES" sz="1200" dirty="0">
                <a:ea typeface="+mn-lt"/>
                <a:cs typeface="+mn-lt"/>
              </a:rPr>
              <a:t>Más riesgo </a:t>
            </a:r>
            <a:r>
              <a:rPr lang="es-MX" sz="1200" dirty="0">
                <a:ea typeface="+mn-lt"/>
                <a:cs typeface="+mn-lt"/>
              </a:rPr>
              <a:t>de exposición a nuevas variantes que son más contagiosas </a:t>
            </a:r>
            <a:br>
              <a:rPr lang="es-MX" sz="1200" dirty="0">
                <a:ea typeface="+mn-lt"/>
                <a:cs typeface="+mn-lt"/>
              </a:rPr>
            </a:br>
            <a:r>
              <a:rPr lang="es-MX" sz="1200" dirty="0">
                <a:ea typeface="+mn-lt"/>
                <a:cs typeface="+mn-lt"/>
              </a:rPr>
              <a:t>y peligrosas. </a:t>
            </a:r>
          </a:p>
        </p:txBody>
      </p:sp>
      <p:sp>
        <p:nvSpPr>
          <p:cNvPr id="92" name="TextBox 91">
            <a:extLst>
              <a:ext uri="{FF2B5EF4-FFF2-40B4-BE49-F238E27FC236}">
                <a16:creationId xmlns:a16="http://schemas.microsoft.com/office/drawing/2014/main" id="{202A308C-7CEE-4935-B621-3628895777AE}"/>
              </a:ext>
            </a:extLst>
          </p:cNvPr>
          <p:cNvSpPr txBox="1"/>
          <p:nvPr/>
        </p:nvSpPr>
        <p:spPr>
          <a:xfrm>
            <a:off x="6965665" y="2052660"/>
            <a:ext cx="2909280" cy="2893100"/>
          </a:xfrm>
          <a:prstGeom prst="rect">
            <a:avLst/>
          </a:prstGeom>
          <a:noFill/>
        </p:spPr>
        <p:txBody>
          <a:bodyPr wrap="square" lIns="0" tIns="0" rIns="0" bIns="0" rtlCol="0" anchor="t">
            <a:spAutoFit/>
          </a:bodyPr>
          <a:lstStyle/>
          <a:p>
            <a:pPr marL="171450" indent="-171450">
              <a:spcAft>
                <a:spcPts val="600"/>
              </a:spcAft>
              <a:buClr>
                <a:srgbClr val="84BAF0"/>
              </a:buClr>
              <a:buSzPct val="120000"/>
              <a:buFont typeface="Wingdings" panose="05000000000000000000" pitchFamily="2" charset="2"/>
              <a:buChar char="ü"/>
            </a:pPr>
            <a:r>
              <a:rPr lang="es-MX" sz="1200">
                <a:ea typeface="+mn-lt"/>
                <a:cs typeface="+mn-lt"/>
              </a:rPr>
              <a:t>Protege a los niños y sus familias de enfermarse gravemente y ser hospitalizados.</a:t>
            </a:r>
            <a:endParaRPr lang="es-MX" sz="1200">
              <a:cs typeface="Calibri"/>
            </a:endParaRPr>
          </a:p>
          <a:p>
            <a:pPr marL="171450" indent="-171450">
              <a:spcAft>
                <a:spcPts val="600"/>
              </a:spcAft>
              <a:buClr>
                <a:srgbClr val="84BAF0"/>
              </a:buClr>
              <a:buSzPct val="120000"/>
              <a:buFont typeface="Wingdings" panose="05000000000000000000" pitchFamily="2" charset="2"/>
              <a:buChar char="ü"/>
            </a:pPr>
            <a:r>
              <a:rPr lang="es-MX" sz="1200">
                <a:ea typeface="+mn-lt"/>
                <a:cs typeface="+mn-lt"/>
              </a:rPr>
              <a:t>Reduce el número de casos graves y muertes por COVID-19 en su comunidad.</a:t>
            </a:r>
            <a:endParaRPr lang="es-MX" sz="1200">
              <a:cs typeface="Calibri"/>
            </a:endParaRPr>
          </a:p>
          <a:p>
            <a:pPr marL="171450" indent="-171450">
              <a:spcAft>
                <a:spcPts val="600"/>
              </a:spcAft>
              <a:buClr>
                <a:srgbClr val="84BAF0"/>
              </a:buClr>
              <a:buSzPct val="120000"/>
              <a:buFont typeface="Wingdings" panose="05000000000000000000" pitchFamily="2" charset="2"/>
              <a:buChar char="ü"/>
            </a:pPr>
            <a:r>
              <a:rPr lang="es-MX" sz="1200">
                <a:ea typeface="+mn-lt"/>
                <a:cs typeface="+mn-lt"/>
              </a:rPr>
              <a:t>La vacunación evita que los hospitales y los proveedores de servicios de salud se saturen de pacientes gravemente enfermos por COVID-19. </a:t>
            </a:r>
            <a:endParaRPr lang="es-MX" sz="1200">
              <a:cs typeface="Calibri"/>
            </a:endParaRPr>
          </a:p>
          <a:p>
            <a:pPr marL="171450" indent="-171450">
              <a:spcAft>
                <a:spcPts val="600"/>
              </a:spcAft>
              <a:buClr>
                <a:srgbClr val="84BAF0"/>
              </a:buClr>
              <a:buSzPct val="120000"/>
              <a:buFont typeface="Wingdings" panose="05000000000000000000" pitchFamily="2" charset="2"/>
              <a:buChar char="ü"/>
            </a:pPr>
            <a:r>
              <a:rPr lang="es-ES" sz="1200">
                <a:ea typeface="+mn-lt"/>
                <a:cs typeface="+mn-lt"/>
              </a:rPr>
              <a:t>Si más gente se vacuna en la comunidad, tendremos que preocuparnos menos por las nuevas variantes.</a:t>
            </a:r>
          </a:p>
          <a:p>
            <a:pPr marL="171450" indent="-171450">
              <a:spcAft>
                <a:spcPts val="600"/>
              </a:spcAft>
              <a:buClr>
                <a:srgbClr val="84BAF0"/>
              </a:buClr>
              <a:buSzPct val="120000"/>
              <a:buFont typeface="Wingdings" panose="05000000000000000000" pitchFamily="2" charset="2"/>
              <a:buChar char="ü"/>
            </a:pPr>
            <a:r>
              <a:rPr lang="es-ES" sz="1200">
                <a:ea typeface="+mn-lt"/>
                <a:cs typeface="+mn-lt"/>
              </a:rPr>
              <a:t>Si más gente se vacuna, los </a:t>
            </a:r>
            <a:r>
              <a:rPr lang="es-MX" sz="1200">
                <a:ea typeface="+mn-lt"/>
                <a:cs typeface="+mn-lt"/>
              </a:rPr>
              <a:t>niños</a:t>
            </a:r>
            <a:r>
              <a:rPr lang="es-ES" sz="1200">
                <a:ea typeface="+mn-lt"/>
                <a:cs typeface="+mn-lt"/>
              </a:rPr>
              <a:t> regresarán más rápido a sus actividades normales.</a:t>
            </a:r>
          </a:p>
        </p:txBody>
      </p:sp>
      <p:sp>
        <p:nvSpPr>
          <p:cNvPr id="95" name="TextBox 94">
            <a:extLst>
              <a:ext uri="{FF2B5EF4-FFF2-40B4-BE49-F238E27FC236}">
                <a16:creationId xmlns:a16="http://schemas.microsoft.com/office/drawing/2014/main" id="{9F5F32ED-BA3F-4570-8A07-AC8AB4B9934F}"/>
              </a:ext>
            </a:extLst>
          </p:cNvPr>
          <p:cNvSpPr txBox="1"/>
          <p:nvPr/>
        </p:nvSpPr>
        <p:spPr>
          <a:xfrm>
            <a:off x="1050593" y="113793"/>
            <a:ext cx="2017342" cy="492443"/>
          </a:xfrm>
          <a:prstGeom prst="rect">
            <a:avLst/>
          </a:prstGeom>
          <a:noFill/>
        </p:spPr>
        <p:txBody>
          <a:bodyPr wrap="square" lIns="0" tIns="0" rIns="0" bIns="0" rtlCol="0" anchor="t">
            <a:spAutoFit/>
          </a:bodyPr>
          <a:lstStyle/>
          <a:p>
            <a:pPr>
              <a:spcAft>
                <a:spcPts val="600"/>
              </a:spcAft>
            </a:pPr>
            <a:r>
              <a:rPr lang="es-ES" sz="1600" b="1" dirty="0">
                <a:solidFill>
                  <a:srgbClr val="0E5299"/>
                </a:solidFill>
              </a:rPr>
              <a:t>VACUNA CONTRA </a:t>
            </a:r>
            <a:br>
              <a:rPr lang="es-ES" sz="1600" b="1" dirty="0">
                <a:solidFill>
                  <a:srgbClr val="0E5299"/>
                </a:solidFill>
              </a:rPr>
            </a:br>
            <a:r>
              <a:rPr lang="es-ES" sz="1600" b="1" dirty="0">
                <a:solidFill>
                  <a:srgbClr val="0E5299"/>
                </a:solidFill>
              </a:rPr>
              <a:t>COVID-19 </a:t>
            </a:r>
            <a:r>
              <a:rPr lang="es-ES" sz="1600" b="1" dirty="0">
                <a:solidFill>
                  <a:srgbClr val="0E5299"/>
                </a:solidFill>
                <a:cs typeface="Calibri"/>
              </a:rPr>
              <a:t>PARA NIÑOS</a:t>
            </a:r>
          </a:p>
        </p:txBody>
      </p:sp>
      <p:sp>
        <p:nvSpPr>
          <p:cNvPr id="98" name="Rectangle 97">
            <a:extLst>
              <a:ext uri="{FF2B5EF4-FFF2-40B4-BE49-F238E27FC236}">
                <a16:creationId xmlns:a16="http://schemas.microsoft.com/office/drawing/2014/main" id="{ACD0DCBD-3FEF-4229-A339-0F2FC7A58552}"/>
              </a:ext>
            </a:extLst>
          </p:cNvPr>
          <p:cNvSpPr/>
          <p:nvPr/>
        </p:nvSpPr>
        <p:spPr>
          <a:xfrm>
            <a:off x="1" y="3722717"/>
            <a:ext cx="3381274" cy="33023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447576" y="3788675"/>
            <a:ext cx="2486124" cy="207749"/>
          </a:xfrm>
          <a:prstGeom prst="rect">
            <a:avLst/>
          </a:prstGeom>
          <a:noFill/>
        </p:spPr>
        <p:txBody>
          <a:bodyPr wrap="square" lIns="0" tIns="0" rIns="0" bIns="0" rtlCol="0" anchor="t">
            <a:spAutoFit/>
          </a:bodyPr>
          <a:lstStyle/>
          <a:p>
            <a:pPr algn="ctr">
              <a:lnSpc>
                <a:spcPct val="90000"/>
              </a:lnSpc>
            </a:pPr>
            <a:r>
              <a:rPr lang="es-ES" sz="1500" b="1" dirty="0">
                <a:solidFill>
                  <a:schemeClr val="bg1"/>
                </a:solidFill>
                <a:ea typeface="+mn-lt"/>
                <a:cs typeface="+mn-lt"/>
              </a:rPr>
              <a:t>COMO PROTEGER A SUS HIJOS </a:t>
            </a:r>
            <a:endParaRPr lang="en-US" sz="1500" b="1" dirty="0">
              <a:solidFill>
                <a:schemeClr val="bg1"/>
              </a:solidFill>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121656" y="4139984"/>
            <a:ext cx="3225880" cy="2642230"/>
          </a:xfrm>
          <a:prstGeom prst="rect">
            <a:avLst/>
          </a:prstGeom>
          <a:noFill/>
        </p:spPr>
        <p:txBody>
          <a:bodyPr wrap="square" lIns="0" tIns="0" rIns="0" bIns="0" rtlCol="0" anchor="t">
            <a:noAutofit/>
          </a:bodyPr>
          <a:lstStyle/>
          <a:p>
            <a:pPr marL="171450" indent="-171450">
              <a:lnSpc>
                <a:spcPct val="95000"/>
              </a:lnSpc>
              <a:spcAft>
                <a:spcPts val="300"/>
              </a:spcAft>
              <a:buClr>
                <a:srgbClr val="0E5299"/>
              </a:buClr>
              <a:buSzPct val="225000"/>
              <a:buFont typeface="Calibri" panose="020F0502020204030204" pitchFamily="34" charset="0"/>
              <a:buChar char="₊"/>
            </a:pPr>
            <a:r>
              <a:rPr lang="es-MX" sz="1100" dirty="0">
                <a:ea typeface="+mn-lt"/>
                <a:cs typeface="+mn-lt"/>
              </a:rPr>
              <a:t>Vacúnese y vacune a sus hijos mayores de 6 meses.</a:t>
            </a:r>
            <a:endParaRPr lang="es-MX" sz="1100" dirty="0">
              <a:ea typeface="Calibri"/>
              <a:cs typeface="Calibri"/>
            </a:endParaRPr>
          </a:p>
          <a:p>
            <a:pPr marL="171450" indent="-171450">
              <a:lnSpc>
                <a:spcPct val="95000"/>
              </a:lnSpc>
              <a:spcAft>
                <a:spcPts val="300"/>
              </a:spcAft>
              <a:buClr>
                <a:srgbClr val="0E5299"/>
              </a:buClr>
              <a:buSzPct val="225000"/>
              <a:buFont typeface="Calibri" panose="020F0502020204030204" pitchFamily="34" charset="0"/>
              <a:buChar char="₊"/>
            </a:pPr>
            <a:r>
              <a:rPr lang="es-MX" sz="1100" dirty="0">
                <a:ea typeface="+mn-lt"/>
                <a:cs typeface="+mn-lt"/>
              </a:rPr>
              <a:t>Use cubrebocas en espacios cerrados con muchas personas, </a:t>
            </a:r>
            <a:r>
              <a:rPr lang="es-ES" sz="1100" dirty="0">
                <a:ea typeface="+mn-lt"/>
                <a:cs typeface="+mn-lt"/>
              </a:rPr>
              <a:t>aun si </a:t>
            </a:r>
            <a:r>
              <a:rPr lang="es-419" sz="1100" dirty="0">
                <a:ea typeface="+mn-lt"/>
                <a:cs typeface="+mn-lt"/>
              </a:rPr>
              <a:t>está</a:t>
            </a:r>
            <a:r>
              <a:rPr lang="es-ES" sz="1100" dirty="0">
                <a:ea typeface="+mn-lt"/>
                <a:cs typeface="+mn-lt"/>
              </a:rPr>
              <a:t> al día con sus vacunas</a:t>
            </a:r>
            <a:r>
              <a:rPr lang="es-MX" sz="1100" dirty="0">
                <a:ea typeface="+mn-lt"/>
                <a:cs typeface="+mn-lt"/>
              </a:rPr>
              <a:t>. </a:t>
            </a:r>
            <a:endParaRPr lang="es-MX" sz="1100" dirty="0">
              <a:ea typeface="Calibri"/>
              <a:cs typeface="Calibri" panose="020F0502020204030204"/>
            </a:endParaRPr>
          </a:p>
          <a:p>
            <a:pPr marL="171450" indent="-171450">
              <a:lnSpc>
                <a:spcPct val="95000"/>
              </a:lnSpc>
              <a:spcAft>
                <a:spcPts val="300"/>
              </a:spcAft>
              <a:buClr>
                <a:srgbClr val="0E5299"/>
              </a:buClr>
              <a:buSzPct val="225000"/>
              <a:buFont typeface="Calibri,Sans-Serif" panose="020F0502020204030204" pitchFamily="34" charset="0"/>
              <a:buChar char="₊"/>
            </a:pPr>
            <a:r>
              <a:rPr lang="es-419" sz="1100" b="1" dirty="0">
                <a:ea typeface="+mn-lt"/>
                <a:cs typeface="+mn-lt"/>
              </a:rPr>
              <a:t>Si su hijo estuvo expuesto a COVID-19</a:t>
            </a:r>
            <a:r>
              <a:rPr lang="es-ES" sz="1100" b="1" dirty="0">
                <a:ea typeface="+mn-lt"/>
                <a:cs typeface="+mn-lt"/>
              </a:rPr>
              <a:t> siga estos pasos, aunque esté vacunado</a:t>
            </a:r>
            <a:r>
              <a:rPr lang="es-419" sz="1100" b="1" dirty="0">
                <a:ea typeface="+mn-lt"/>
                <a:cs typeface="+mn-lt"/>
              </a:rPr>
              <a:t>:</a:t>
            </a:r>
          </a:p>
          <a:p>
            <a:pPr marL="228600" lvl="1" indent="-109220">
              <a:lnSpc>
                <a:spcPct val="95000"/>
              </a:lnSpc>
              <a:spcAft>
                <a:spcPts val="300"/>
              </a:spcAft>
              <a:buClr>
                <a:srgbClr val="0E5299"/>
              </a:buClr>
              <a:buSzPct val="125000"/>
              <a:buFont typeface="Arial" panose="020B0604020202020204" pitchFamily="34" charset="0"/>
              <a:buChar char="•"/>
            </a:pPr>
            <a:r>
              <a:rPr lang="es-419" sz="1100" dirty="0">
                <a:ea typeface="+mn-lt"/>
                <a:cs typeface="+mn-lt"/>
              </a:rPr>
              <a:t>De los 2 </a:t>
            </a:r>
            <a:r>
              <a:rPr lang="es-ES" sz="1100" dirty="0">
                <a:ea typeface="+mn-lt"/>
                <a:cs typeface="+mn-lt"/>
              </a:rPr>
              <a:t>años</a:t>
            </a:r>
            <a:r>
              <a:rPr lang="es-419" sz="1100" dirty="0">
                <a:ea typeface="+mn-lt"/>
                <a:cs typeface="+mn-lt"/>
              </a:rPr>
              <a:t> en adelante, use un cubrebocas o respirador  por 10 días. </a:t>
            </a:r>
          </a:p>
          <a:p>
            <a:pPr marL="228600" lvl="1" indent="-109220">
              <a:lnSpc>
                <a:spcPct val="95000"/>
              </a:lnSpc>
              <a:spcAft>
                <a:spcPts val="300"/>
              </a:spcAft>
              <a:buClr>
                <a:srgbClr val="0E5299"/>
              </a:buClr>
              <a:buSzPct val="125000"/>
              <a:buFont typeface="Arial" panose="020B0604020202020204" pitchFamily="34" charset="0"/>
              <a:buChar char="•"/>
            </a:pPr>
            <a:r>
              <a:rPr lang="es-419" sz="1100" dirty="0">
                <a:ea typeface="+mn-lt"/>
                <a:cs typeface="+mn-lt"/>
              </a:rPr>
              <a:t> Si tiene síntomas: Aíslese.  Hágase la prueba inmediatamente.</a:t>
            </a:r>
            <a:r>
              <a:rPr lang="es-ES" sz="1100" dirty="0">
                <a:ea typeface="+mn-lt"/>
                <a:cs typeface="+mn-lt"/>
              </a:rPr>
              <a:t> </a:t>
            </a:r>
            <a:r>
              <a:rPr lang="en-US" sz="1100" dirty="0">
                <a:ea typeface="+mn-lt"/>
                <a:cs typeface="+mn-lt"/>
              </a:rPr>
              <a:t>​</a:t>
            </a:r>
          </a:p>
          <a:p>
            <a:pPr marL="228600" lvl="1" indent="-109220">
              <a:lnSpc>
                <a:spcPct val="95000"/>
              </a:lnSpc>
              <a:spcAft>
                <a:spcPts val="300"/>
              </a:spcAft>
              <a:buClr>
                <a:srgbClr val="0E5299"/>
              </a:buClr>
              <a:buSzPct val="125000"/>
              <a:buFont typeface="Arial" panose="020B0604020202020204" pitchFamily="34" charset="0"/>
              <a:buChar char="•"/>
            </a:pPr>
            <a:r>
              <a:rPr lang="es-419" sz="1100" dirty="0">
                <a:ea typeface="+mn-lt"/>
                <a:cs typeface="+mn-lt"/>
              </a:rPr>
              <a:t>Si no tiene síntomas:  Deje pasar 5  días completos después de la exposición y hágase la prueba. </a:t>
            </a:r>
            <a:r>
              <a:rPr lang="es-ES" sz="1100" dirty="0">
                <a:ea typeface="+mn-lt"/>
                <a:cs typeface="+mn-lt"/>
              </a:rPr>
              <a:t>Si el resultado es positivo, ¡aíslese!</a:t>
            </a:r>
            <a:endParaRPr lang="en-US" sz="1100" dirty="0">
              <a:ea typeface="+mn-lt"/>
              <a:cs typeface="+mn-lt"/>
            </a:endParaRPr>
          </a:p>
          <a:p>
            <a:pPr marL="228600" lvl="1" indent="-109220">
              <a:lnSpc>
                <a:spcPct val="95000"/>
              </a:lnSpc>
              <a:spcAft>
                <a:spcPts val="300"/>
              </a:spcAft>
              <a:buClr>
                <a:srgbClr val="0E5299"/>
              </a:buClr>
              <a:buSzPct val="125000"/>
              <a:buFont typeface="Arial" panose="020B0604020202020204" pitchFamily="34" charset="0"/>
              <a:buChar char="•"/>
            </a:pPr>
            <a:r>
              <a:rPr lang="es-ES" sz="1100" dirty="0">
                <a:ea typeface="+mn-lt"/>
                <a:cs typeface="+mn-lt"/>
              </a:rPr>
              <a:t>Si la prueba da  positiva o </a:t>
            </a:r>
            <a:r>
              <a:rPr lang="es-419" sz="1100" dirty="0">
                <a:ea typeface="+mn-lt"/>
                <a:cs typeface="+mn-lt"/>
              </a:rPr>
              <a:t>tiene síntomas, </a:t>
            </a:r>
            <a:r>
              <a:rPr lang="es-ES" sz="1100" dirty="0">
                <a:ea typeface="+mn-lt"/>
                <a:cs typeface="+mn-lt"/>
              </a:rPr>
              <a:t>consulte las directrices de los CDC sobre cómo aislarse</a:t>
            </a:r>
            <a:r>
              <a:rPr lang="en-US" sz="1100" dirty="0">
                <a:ea typeface="+mn-lt"/>
                <a:cs typeface="+mn-lt"/>
              </a:rPr>
              <a:t>.</a:t>
            </a:r>
            <a:endParaRPr lang="es-419" sz="1100" dirty="0">
              <a:ea typeface="+mn-lt"/>
              <a:cs typeface="+mn-lt"/>
            </a:endParaRPr>
          </a:p>
        </p:txBody>
      </p:sp>
      <p:sp>
        <p:nvSpPr>
          <p:cNvPr id="102" name="TextBox 101">
            <a:extLst>
              <a:ext uri="{FF2B5EF4-FFF2-40B4-BE49-F238E27FC236}">
                <a16:creationId xmlns:a16="http://schemas.microsoft.com/office/drawing/2014/main" id="{4C21A323-F65B-48A5-B37D-2CE703D9F642}"/>
              </a:ext>
            </a:extLst>
          </p:cNvPr>
          <p:cNvSpPr txBox="1"/>
          <p:nvPr/>
        </p:nvSpPr>
        <p:spPr>
          <a:xfrm>
            <a:off x="74504" y="6737440"/>
            <a:ext cx="1535421" cy="276999"/>
          </a:xfrm>
          <a:prstGeom prst="rect">
            <a:avLst/>
          </a:prstGeom>
          <a:noFill/>
        </p:spPr>
        <p:txBody>
          <a:bodyPr wrap="square" lIns="91440" tIns="45720" rIns="91440" bIns="45720" anchor="t">
            <a:spAutoFit/>
          </a:bodyPr>
          <a:lstStyle/>
          <a:p>
            <a:r>
              <a:rPr lang="es-MX" sz="1200" b="1" dirty="0">
                <a:ea typeface="+mn-lt"/>
                <a:cs typeface="+mn-lt"/>
              </a:rPr>
              <a:t>Recomendaciones</a:t>
            </a:r>
            <a:endParaRPr lang="es-MX" sz="1200" b="1" dirty="0"/>
          </a:p>
        </p:txBody>
      </p:sp>
      <p:sp>
        <p:nvSpPr>
          <p:cNvPr id="110" name="TextBox 109">
            <a:extLst>
              <a:ext uri="{FF2B5EF4-FFF2-40B4-BE49-F238E27FC236}">
                <a16:creationId xmlns:a16="http://schemas.microsoft.com/office/drawing/2014/main" id="{BF247A29-5D55-4E85-ABEB-BD2C8E643642}"/>
              </a:ext>
            </a:extLst>
          </p:cNvPr>
          <p:cNvSpPr txBox="1"/>
          <p:nvPr/>
        </p:nvSpPr>
        <p:spPr>
          <a:xfrm>
            <a:off x="122331" y="6980882"/>
            <a:ext cx="3084530" cy="609398"/>
          </a:xfrm>
          <a:prstGeom prst="rect">
            <a:avLst/>
          </a:prstGeom>
          <a:noFill/>
        </p:spPr>
        <p:txBody>
          <a:bodyPr wrap="square" lIns="0" tIns="0" rIns="0" bIns="0" rtlCol="0" anchor="t">
            <a:spAutoFit/>
          </a:bodyPr>
          <a:lstStyle/>
          <a:p>
            <a:pPr marL="171450" indent="-171450">
              <a:lnSpc>
                <a:spcPct val="90000"/>
              </a:lnSpc>
              <a:buClr>
                <a:srgbClr val="0E5299"/>
              </a:buClr>
              <a:buSzPct val="225000"/>
              <a:buFont typeface="Calibri,Sans-Serif" panose="020F0502020204030204" pitchFamily="34" charset="0"/>
              <a:buChar char="₊"/>
            </a:pPr>
            <a:r>
              <a:rPr lang="es-419" sz="1100" dirty="0">
                <a:ea typeface="+mn-lt"/>
                <a:cs typeface="+mn-lt"/>
              </a:rPr>
              <a:t>Para las personas embarazadas de cualquier edad, amamantando o tratando de quedar embarazadas, las vacunas son muy importantes para que se mantengan ellas y sus bebés sanos.</a:t>
            </a:r>
            <a:endParaRPr lang="en-US" sz="1100" dirty="0">
              <a:ea typeface="+mn-lt"/>
              <a:cs typeface="+mn-lt"/>
            </a:endParaRPr>
          </a:p>
        </p:txBody>
      </p:sp>
      <p:grpSp>
        <p:nvGrpSpPr>
          <p:cNvPr id="23" name="Group 22">
            <a:extLst>
              <a:ext uri="{FF2B5EF4-FFF2-40B4-BE49-F238E27FC236}">
                <a16:creationId xmlns:a16="http://schemas.microsoft.com/office/drawing/2014/main" id="{3F08C5E1-B5FE-42DF-8B15-A2749134B9D4}"/>
              </a:ext>
            </a:extLst>
          </p:cNvPr>
          <p:cNvGrpSpPr/>
          <p:nvPr/>
        </p:nvGrpSpPr>
        <p:grpSpPr>
          <a:xfrm>
            <a:off x="3501140" y="4363979"/>
            <a:ext cx="1435760" cy="1382076"/>
            <a:chOff x="5135598" y="2604778"/>
            <a:chExt cx="1435760" cy="1382076"/>
          </a:xfrm>
        </p:grpSpPr>
        <p:grpSp>
          <p:nvGrpSpPr>
            <p:cNvPr id="73" name="Group 72">
              <a:extLst>
                <a:ext uri="{FF2B5EF4-FFF2-40B4-BE49-F238E27FC236}">
                  <a16:creationId xmlns:a16="http://schemas.microsoft.com/office/drawing/2014/main" id="{A6464CD6-8865-46AB-9FBF-1731EA4E91CB}"/>
                </a:ext>
              </a:extLst>
            </p:cNvPr>
            <p:cNvGrpSpPr/>
            <p:nvPr/>
          </p:nvGrpSpPr>
          <p:grpSpPr>
            <a:xfrm>
              <a:off x="5417341" y="2604778"/>
              <a:ext cx="886850" cy="886850"/>
              <a:chOff x="4125623" y="3537465"/>
              <a:chExt cx="1906877" cy="1906877"/>
            </a:xfrm>
          </p:grpSpPr>
          <p:sp>
            <p:nvSpPr>
              <p:cNvPr id="82" name="Rectangle 81">
                <a:extLst>
                  <a:ext uri="{FF2B5EF4-FFF2-40B4-BE49-F238E27FC236}">
                    <a16:creationId xmlns:a16="http://schemas.microsoft.com/office/drawing/2014/main" id="{80092A64-A5F1-48BC-905E-3C5564DD67E9}"/>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F91DB256-6245-4A85-9184-520D9D57336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3589" y="3691146"/>
                <a:ext cx="1599516" cy="1599516"/>
              </a:xfrm>
              <a:prstGeom prst="rect">
                <a:avLst/>
              </a:prstGeom>
            </p:spPr>
          </p:pic>
        </p:grpSp>
        <p:sp>
          <p:nvSpPr>
            <p:cNvPr id="85" name="TextBox 84">
              <a:extLst>
                <a:ext uri="{FF2B5EF4-FFF2-40B4-BE49-F238E27FC236}">
                  <a16:creationId xmlns:a16="http://schemas.microsoft.com/office/drawing/2014/main" id="{B1564BBC-A5E1-4137-ABA7-0DDCB508642F}"/>
                </a:ext>
              </a:extLst>
            </p:cNvPr>
            <p:cNvSpPr txBox="1"/>
            <p:nvPr/>
          </p:nvSpPr>
          <p:spPr>
            <a:xfrm>
              <a:off x="5135598" y="3550581"/>
              <a:ext cx="1435760" cy="436273"/>
            </a:xfrm>
            <a:prstGeom prst="rect">
              <a:avLst/>
            </a:prstGeom>
            <a:noFill/>
          </p:spPr>
          <p:txBody>
            <a:bodyPr wrap="square" lIns="0" tIns="0" rIns="0" bIns="0" rtlCol="0" anchor="t">
              <a:spAutoFit/>
            </a:bodyPr>
            <a:lstStyle/>
            <a:p>
              <a:pPr algn="ctr">
                <a:lnSpc>
                  <a:spcPct val="90000"/>
                </a:lnSpc>
              </a:pPr>
              <a:r>
                <a:rPr lang="es-MX" sz="1050" b="1">
                  <a:ea typeface="+mn-lt"/>
                  <a:cs typeface="+mn-lt"/>
                </a:rPr>
                <a:t>Se sentirán </a:t>
              </a:r>
              <a:br>
                <a:rPr lang="es-MX" sz="1050" b="1">
                  <a:ea typeface="+mn-lt"/>
                  <a:cs typeface="+mn-lt"/>
                </a:rPr>
              </a:br>
              <a:r>
                <a:rPr lang="es-MX" sz="1050" b="1">
                  <a:ea typeface="+mn-lt"/>
                  <a:cs typeface="+mn-lt"/>
                </a:rPr>
                <a:t>mejor</a:t>
              </a:r>
              <a:r>
                <a:rPr lang="es-MX" sz="1050" b="1">
                  <a:cs typeface="Calibri"/>
                </a:rPr>
                <a:t> </a:t>
              </a:r>
              <a:r>
                <a:rPr lang="es-MX" sz="1050" b="1">
                  <a:ea typeface="+mn-lt"/>
                  <a:cs typeface="+mn-lt"/>
                </a:rPr>
                <a:t>después </a:t>
              </a:r>
              <a:br>
                <a:rPr lang="es-MX" sz="1050" b="1">
                  <a:ea typeface="+mn-lt"/>
                  <a:cs typeface="+mn-lt"/>
                </a:rPr>
              </a:br>
              <a:r>
                <a:rPr lang="es-MX" sz="1050" b="1">
                  <a:ea typeface="+mn-lt"/>
                  <a:cs typeface="+mn-lt"/>
                </a:rPr>
                <a:t>de unos días.</a:t>
              </a:r>
              <a:endParaRPr lang="es-MX" sz="1050" b="1"/>
            </a:p>
          </p:txBody>
        </p:sp>
      </p:grpSp>
      <p:grpSp>
        <p:nvGrpSpPr>
          <p:cNvPr id="28" name="Group 27">
            <a:extLst>
              <a:ext uri="{FF2B5EF4-FFF2-40B4-BE49-F238E27FC236}">
                <a16:creationId xmlns:a16="http://schemas.microsoft.com/office/drawing/2014/main" id="{CAE24148-D65E-4287-91A0-7DB969F37A63}"/>
              </a:ext>
            </a:extLst>
          </p:cNvPr>
          <p:cNvGrpSpPr/>
          <p:nvPr/>
        </p:nvGrpSpPr>
        <p:grpSpPr>
          <a:xfrm>
            <a:off x="4978977" y="5981769"/>
            <a:ext cx="1667606" cy="1527228"/>
            <a:chOff x="5019675" y="5955259"/>
            <a:chExt cx="1667606" cy="1527228"/>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17341" y="5955259"/>
              <a:ext cx="884649" cy="923804"/>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38062" y="6700715"/>
                <a:ext cx="1496071" cy="1906877"/>
              </a:xfrm>
              <a:prstGeom prst="rect">
                <a:avLst/>
              </a:prstGeom>
            </p:spPr>
          </p:pic>
        </p:grpSp>
        <p:sp>
          <p:nvSpPr>
            <p:cNvPr id="8" name="TextBox 7">
              <a:extLst>
                <a:ext uri="{FF2B5EF4-FFF2-40B4-BE49-F238E27FC236}">
                  <a16:creationId xmlns:a16="http://schemas.microsoft.com/office/drawing/2014/main" id="{5CDC777A-2B14-4520-B26B-AA08056F7C69}"/>
                </a:ext>
              </a:extLst>
            </p:cNvPr>
            <p:cNvSpPr txBox="1"/>
            <p:nvPr/>
          </p:nvSpPr>
          <p:spPr>
            <a:xfrm>
              <a:off x="5019675" y="6900789"/>
              <a:ext cx="1667606" cy="5816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s-MX" sz="1050" b="1">
                  <a:ea typeface="+mn-lt"/>
                  <a:cs typeface="+mn-lt"/>
                </a:rPr>
                <a:t>¡Vacunarse protege a </a:t>
              </a:r>
              <a:br>
                <a:rPr lang="es-MX" sz="1050" b="1">
                  <a:ea typeface="+mn-lt"/>
                  <a:cs typeface="+mn-lt"/>
                </a:rPr>
              </a:br>
              <a:r>
                <a:rPr lang="es-MX" sz="1050" b="1">
                  <a:ea typeface="+mn-lt"/>
                  <a:cs typeface="+mn-lt"/>
                </a:rPr>
                <a:t>los niños como a otras </a:t>
              </a:r>
              <a:br>
                <a:rPr lang="es-MX" sz="1050" b="1">
                  <a:ea typeface="+mn-lt"/>
                  <a:cs typeface="+mn-lt"/>
                </a:rPr>
              </a:br>
              <a:r>
                <a:rPr lang="es-MX" sz="1050" b="1">
                  <a:ea typeface="+mn-lt"/>
                  <a:cs typeface="+mn-lt"/>
                </a:rPr>
                <a:t>personas de enfermarse </a:t>
              </a:r>
              <a:br>
                <a:rPr lang="es-MX" sz="1050" b="1">
                  <a:ea typeface="+mn-lt"/>
                  <a:cs typeface="+mn-lt"/>
                </a:rPr>
              </a:br>
              <a:r>
                <a:rPr lang="es-MX" sz="1050" b="1">
                  <a:ea typeface="+mn-lt"/>
                  <a:cs typeface="+mn-lt"/>
                </a:rPr>
                <a:t>gravemente por COVID-19!</a:t>
              </a:r>
              <a:endParaRPr lang="en-US" b="1">
                <a:ea typeface="+mn-lt"/>
                <a:cs typeface="+mn-lt"/>
              </a:endParaRPr>
            </a:p>
          </p:txBody>
        </p:sp>
      </p:grpSp>
      <p:pic>
        <p:nvPicPr>
          <p:cNvPr id="83" name="Picture 82" descr="A picture containing text&#10;&#10;Description automatically generated">
            <a:extLst>
              <a:ext uri="{FF2B5EF4-FFF2-40B4-BE49-F238E27FC236}">
                <a16:creationId xmlns:a16="http://schemas.microsoft.com/office/drawing/2014/main" id="{9F999D68-7C24-FC59-4BB1-A16452DF976E}"/>
              </a:ext>
            </a:extLst>
          </p:cNvPr>
          <p:cNvPicPr>
            <a:picLocks noChangeAspect="1"/>
          </p:cNvPicPr>
          <p:nvPr/>
        </p:nvPicPr>
        <p:blipFill rotWithShape="1">
          <a:blip r:embed="rId19">
            <a:extLst>
              <a:ext uri="{28A0092B-C50C-407E-A947-70E740481C1C}">
                <a14:useLocalDpi xmlns:a14="http://schemas.microsoft.com/office/drawing/2010/main" val="0"/>
              </a:ext>
            </a:extLst>
          </a:blip>
          <a:srcRect b="13307"/>
          <a:stretch/>
        </p:blipFill>
        <p:spPr>
          <a:xfrm>
            <a:off x="3817354" y="6020918"/>
            <a:ext cx="818281" cy="845497"/>
          </a:xfrm>
          <a:prstGeom prst="rect">
            <a:avLst/>
          </a:prstGeom>
        </p:spPr>
      </p:pic>
      <p:sp>
        <p:nvSpPr>
          <p:cNvPr id="5" name="Google Shape;56;p13">
            <a:extLst>
              <a:ext uri="{FF2B5EF4-FFF2-40B4-BE49-F238E27FC236}">
                <a16:creationId xmlns:a16="http://schemas.microsoft.com/office/drawing/2014/main" id="{98CBCAC7-F43B-6945-72FF-B5A089236FF5}"/>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6" name="Google Shape;55;p13">
            <a:extLst>
              <a:ext uri="{FF2B5EF4-FFF2-40B4-BE49-F238E27FC236}">
                <a16:creationId xmlns:a16="http://schemas.microsoft.com/office/drawing/2014/main" id="{0580BD25-A979-A673-7927-7C95B31C88BE}"/>
              </a:ext>
            </a:extLst>
          </p:cNvPr>
          <p:cNvSpPr/>
          <p:nvPr/>
        </p:nvSpPr>
        <p:spPr>
          <a:xfrm>
            <a:off x="10495705" y="373809"/>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cxnSp>
        <p:nvCxnSpPr>
          <p:cNvPr id="9" name="Straight Arrow Connector 8">
            <a:extLst>
              <a:ext uri="{FF2B5EF4-FFF2-40B4-BE49-F238E27FC236}">
                <a16:creationId xmlns:a16="http://schemas.microsoft.com/office/drawing/2014/main" id="{19F4D1F5-0B16-F2E4-FBD5-4D6FE4BB4E9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2AB4C5D-975E-5E0F-9DEF-B11AE9831F13}"/>
              </a:ext>
            </a:extLst>
          </p:cNvPr>
          <p:cNvGrpSpPr/>
          <p:nvPr/>
        </p:nvGrpSpPr>
        <p:grpSpPr>
          <a:xfrm>
            <a:off x="3608756" y="2675897"/>
            <a:ext cx="1241736" cy="1377058"/>
            <a:chOff x="5204873" y="890874"/>
            <a:chExt cx="1241736" cy="1377058"/>
          </a:xfrm>
        </p:grpSpPr>
        <p:sp>
          <p:nvSpPr>
            <p:cNvPr id="55" name="Rectangle 54">
              <a:extLst>
                <a:ext uri="{FF2B5EF4-FFF2-40B4-BE49-F238E27FC236}">
                  <a16:creationId xmlns:a16="http://schemas.microsoft.com/office/drawing/2014/main" id="{482EC1C3-0E80-45C7-B781-D237CC6D5E82}"/>
                </a:ext>
              </a:extLst>
            </p:cNvPr>
            <p:cNvSpPr/>
            <p:nvPr/>
          </p:nvSpPr>
          <p:spPr>
            <a:xfrm>
              <a:off x="5374396" y="890874"/>
              <a:ext cx="898622" cy="886850"/>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204873" y="1831659"/>
              <a:ext cx="1241736" cy="436273"/>
            </a:xfrm>
            <a:prstGeom prst="rect">
              <a:avLst/>
            </a:prstGeom>
            <a:noFill/>
          </p:spPr>
          <p:txBody>
            <a:bodyPr wrap="square" lIns="0" tIns="0" rIns="0" bIns="0" rtlCol="0" anchor="t">
              <a:spAutoFit/>
            </a:bodyPr>
            <a:lstStyle/>
            <a:p>
              <a:pPr algn="ctr">
                <a:lnSpc>
                  <a:spcPct val="90000"/>
                </a:lnSpc>
              </a:pPr>
              <a:r>
                <a:rPr lang="es-ES" sz="1050" b="1">
                  <a:ea typeface="+mn-lt"/>
                  <a:cs typeface="+mn-lt"/>
                </a:rPr>
                <a:t>La vacuna contra COVID-19 es segura y eficaz para los niños. </a:t>
              </a:r>
            </a:p>
          </p:txBody>
        </p:sp>
        <p:pic>
          <p:nvPicPr>
            <p:cNvPr id="10" name="Picture 9" descr="A person in a white coat and mask giving a vaccine to a person&#10;&#10;Description automatically generated">
              <a:extLst>
                <a:ext uri="{FF2B5EF4-FFF2-40B4-BE49-F238E27FC236}">
                  <a16:creationId xmlns:a16="http://schemas.microsoft.com/office/drawing/2014/main" id="{123C7CD4-DA62-1833-FBB4-CD402062E36A}"/>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374453" y="903748"/>
              <a:ext cx="898622" cy="869731"/>
            </a:xfrm>
            <a:prstGeom prst="rect">
              <a:avLst/>
            </a:prstGeom>
          </p:spPr>
        </p:pic>
      </p:grpSp>
    </p:spTree>
    <p:extLst>
      <p:ext uri="{BB962C8B-B14F-4D97-AF65-F5344CB8AC3E}">
        <p14:creationId xmlns:p14="http://schemas.microsoft.com/office/powerpoint/2010/main" val="482683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CD8A6499-BDBE-45A5-A433-4FF7569A50C8}">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1540</Words>
  <Application>Microsoft Office PowerPoint</Application>
  <PresentationFormat>Custom</PresentationFormat>
  <Paragraphs>102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2023-10-05_Niños-COVID-Vacuna-Tríptico_Material-de-apoyo_Plantilla</dc:title>
  <dc:creator>Migrant Clinicians Network</dc:creator>
  <cp:lastModifiedBy>Giovanni Lopez-Quezada</cp:lastModifiedBy>
  <cp:revision>4</cp:revision>
  <cp:lastPrinted>2022-11-01T18:37:03Z</cp:lastPrinted>
  <dcterms:created xsi:type="dcterms:W3CDTF">2021-06-09T15:49:13Z</dcterms:created>
  <dcterms:modified xsi:type="dcterms:W3CDTF">2023-10-10T20:42:38Z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