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Liebman" initials="AL" lastIdx="1" clrIdx="0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2" name="Giovanni Lopez-Quezada" initials="GL" lastIdx="1" clrIdx="1">
    <p:extLst>
      <p:ext uri="{19B8F6BF-5375-455C-9EA6-DF929625EA0E}">
        <p15:presenceInfo xmlns:p15="http://schemas.microsoft.com/office/powerpoint/2012/main" userId="S::glopez-quezada@migrantclinician.org::d444c8ac-3606-446b-ab90-a96ed9b696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5C0"/>
    <a:srgbClr val="084CA0"/>
    <a:srgbClr val="EFEFEF"/>
    <a:srgbClr val="FF738E"/>
    <a:srgbClr val="FF0000"/>
    <a:srgbClr val="96CF3A"/>
    <a:srgbClr val="FBC02D"/>
    <a:srgbClr val="E6E6E6"/>
    <a:srgbClr val="6CF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1C26E9-6E85-40EE-A315-AA7EBF89DBEC}" v="12" dt="2023-09-26T17:13:24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038" autoAdjust="0"/>
    <p:restoredTop sz="96349" autoAdjust="0"/>
  </p:normalViewPr>
  <p:slideViewPr>
    <p:cSldViewPr snapToGrid="0">
      <p:cViewPr>
        <p:scale>
          <a:sx n="100" d="100"/>
          <a:sy n="100" d="100"/>
        </p:scale>
        <p:origin x="3048" y="-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6E86-8AE9-428E-93EB-1D515F9132EA}" type="datetimeFigureOut">
              <a:rPr lang="en-US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7C8A7-A819-4F07-B62D-E6CF340139D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6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dirty="0"/>
              <a:t>Yellow box: Es gratis para casi todos, incluidos los inmigrantes. No se requiere identificación para recibir la vacuna.</a:t>
            </a:r>
            <a:endParaRPr lang="en-US" dirty="0">
              <a:cs typeface="Calibri" panose="020F0502020204030204"/>
            </a:endParaRPr>
          </a:p>
          <a:p>
            <a:r>
              <a:rPr lang="es" dirty="0"/>
              <a:t>Green box: Existen varias vacunas COVID-19. Algunos requieren una segunda dosis. Todos son seguros y eficaces.</a:t>
            </a:r>
          </a:p>
          <a:p>
            <a:r>
              <a:rPr lang="es" dirty="0">
                <a:cs typeface="Calibri"/>
              </a:rPr>
              <a:t>Pink box: </a:t>
            </a:r>
            <a:r>
              <a:rPr lang="es" dirty="0"/>
              <a:t>Es posible que tenga dolor en el brazo, dolor de cabeza, fiebre o escalofríos después de recibir la vacuna.</a:t>
            </a:r>
          </a:p>
          <a:p>
            <a:r>
              <a:rPr lang="es" dirty="0"/>
              <a:t>Yellow box with calendar: Pasaran varias semanas antes de que la vacuna te proteje.</a:t>
            </a:r>
            <a:endParaRPr lang="es" dirty="0">
              <a:cs typeface="Calibri"/>
            </a:endParaRPr>
          </a:p>
          <a:p>
            <a:endParaRPr lang="es" dirty="0">
              <a:cs typeface="Calibri"/>
            </a:endParaRPr>
          </a:p>
          <a:p>
            <a:endParaRPr lang="e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7C8A7-A819-4F07-B62D-E6CF340139D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0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9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6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3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4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1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4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5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4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7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5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9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hyperlink" Target="https://www.vacunas.gov/search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C96BB7-A1C3-44F2-91E9-15B81E4E35B5}"/>
              </a:ext>
            </a:extLst>
          </p:cNvPr>
          <p:cNvSpPr/>
          <p:nvPr/>
        </p:nvSpPr>
        <p:spPr>
          <a:xfrm>
            <a:off x="2932763" y="1151350"/>
            <a:ext cx="1906877" cy="1906877"/>
          </a:xfrm>
          <a:prstGeom prst="rect">
            <a:avLst/>
          </a:prstGeom>
          <a:solidFill>
            <a:srgbClr val="FB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36AC19-6B57-42CD-B969-2A81FBFFCBA2}"/>
              </a:ext>
            </a:extLst>
          </p:cNvPr>
          <p:cNvSpPr/>
          <p:nvPr/>
        </p:nvSpPr>
        <p:spPr>
          <a:xfrm>
            <a:off x="2932761" y="6663944"/>
            <a:ext cx="1906877" cy="1906877"/>
          </a:xfrm>
          <a:prstGeom prst="rect">
            <a:avLst/>
          </a:prstGeom>
          <a:solidFill>
            <a:srgbClr val="96C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C4F43-2238-4631-984A-5F664B28EAEE}"/>
              </a:ext>
            </a:extLst>
          </p:cNvPr>
          <p:cNvSpPr txBox="1"/>
          <p:nvPr/>
        </p:nvSpPr>
        <p:spPr>
          <a:xfrm>
            <a:off x="1728695" y="175963"/>
            <a:ext cx="4315010" cy="8679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>
                <a:solidFill>
                  <a:srgbClr val="084CA0"/>
                </a:solidFill>
              </a:rPr>
              <a:t>¡Qué saber sobre la vacuna </a:t>
            </a:r>
          </a:p>
          <a:p>
            <a:pPr algn="ctr">
              <a:lnSpc>
                <a:spcPct val="90000"/>
              </a:lnSpc>
            </a:pPr>
            <a:r>
              <a:rPr lang="es-ES" sz="2800" b="1">
                <a:solidFill>
                  <a:srgbClr val="084CA0"/>
                </a:solidFill>
              </a:rPr>
              <a:t>contra COVID-19!</a:t>
            </a:r>
            <a:endParaRPr lang="en-US" sz="2800" b="1">
              <a:solidFill>
                <a:srgbClr val="084C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A7FDB4-D6F9-4723-ABFB-5DB999A162DF}"/>
              </a:ext>
            </a:extLst>
          </p:cNvPr>
          <p:cNvSpPr txBox="1"/>
          <p:nvPr/>
        </p:nvSpPr>
        <p:spPr>
          <a:xfrm>
            <a:off x="554686" y="3130209"/>
            <a:ext cx="1901872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400" b="1" dirty="0">
                <a:solidFill>
                  <a:srgbClr val="084CA0"/>
                </a:solidFill>
                <a:latin typeface="+mj-lt"/>
              </a:rPr>
              <a:t>Es importante vacunarse, aunque ya haya tenido COVID-19.</a:t>
            </a:r>
            <a:endParaRPr lang="en-US" sz="1400" b="1" dirty="0">
              <a:solidFill>
                <a:srgbClr val="084CA0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9386D3-A82C-4691-810C-0106D0695D03}"/>
              </a:ext>
            </a:extLst>
          </p:cNvPr>
          <p:cNvSpPr txBox="1"/>
          <p:nvPr/>
        </p:nvSpPr>
        <p:spPr>
          <a:xfrm>
            <a:off x="2846347" y="3084269"/>
            <a:ext cx="2079706" cy="7201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3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Pregunte si las vacunas se ofrecen gratis en la farmacia o en el departamento de salud local o estatal.</a:t>
            </a:r>
            <a:endParaRPr lang="es" sz="1300" b="1" dirty="0">
              <a:solidFill>
                <a:srgbClr val="084CA0"/>
              </a:solidFill>
              <a:latin typeface="+mj-lt"/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85692B-58A2-45C2-B169-5EF97854A9C5}"/>
              </a:ext>
            </a:extLst>
          </p:cNvPr>
          <p:cNvSpPr txBox="1"/>
          <p:nvPr/>
        </p:nvSpPr>
        <p:spPr>
          <a:xfrm>
            <a:off x="5223307" y="3104809"/>
            <a:ext cx="2048910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Hable con su proveedor de salud para saber qué vacuna de COVID-19 necesita.</a:t>
            </a:r>
            <a:endParaRPr lang="en-US" dirty="0">
              <a:solidFill>
                <a:srgbClr val="084CA0"/>
              </a:solidFill>
              <a:latin typeface="+mj-lt"/>
              <a:cs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94F103-D081-4777-A2FF-1A2B8C0E0CB6}"/>
              </a:ext>
            </a:extLst>
          </p:cNvPr>
          <p:cNvSpPr/>
          <p:nvPr/>
        </p:nvSpPr>
        <p:spPr>
          <a:xfrm>
            <a:off x="551043" y="6663944"/>
            <a:ext cx="1906877" cy="1906877"/>
          </a:xfrm>
          <a:prstGeom prst="rect">
            <a:avLst/>
          </a:prstGeom>
          <a:solidFill>
            <a:srgbClr val="FB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BE4B30-B603-4FB5-9630-AFDDBB0ACEA5}"/>
              </a:ext>
            </a:extLst>
          </p:cNvPr>
          <p:cNvSpPr txBox="1"/>
          <p:nvPr/>
        </p:nvSpPr>
        <p:spPr>
          <a:xfrm>
            <a:off x="5141726" y="5896719"/>
            <a:ext cx="2244726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400" b="1" dirty="0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Se considera que usted ​está al día una vez que haya recibido las dosis necesarias.</a:t>
            </a:r>
            <a:endParaRPr lang="es-ES" sz="1400" b="1" dirty="0">
              <a:solidFill>
                <a:srgbClr val="084CA0"/>
              </a:solidFill>
              <a:latin typeface="+mj-lt"/>
              <a:cs typeface="Calibri Ligh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FCE8E5C-462F-447D-8698-01F042B14565}"/>
              </a:ext>
            </a:extLst>
          </p:cNvPr>
          <p:cNvSpPr txBox="1"/>
          <p:nvPr/>
        </p:nvSpPr>
        <p:spPr>
          <a:xfrm>
            <a:off x="385948" y="5896719"/>
            <a:ext cx="2242952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" sz="1400" b="1" dirty="0">
                <a:solidFill>
                  <a:srgbClr val="084CA0"/>
                </a:solidFill>
                <a:latin typeface="+mj-lt"/>
                <a:cs typeface="Calibri"/>
              </a:rPr>
              <a:t>Después</a:t>
            </a:r>
            <a:r>
              <a:rPr lang="e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de vacunarse</a:t>
            </a:r>
            <a:r>
              <a:rPr lang="es" sz="1400" b="1" dirty="0">
                <a:solidFill>
                  <a:srgbClr val="084CA0"/>
                </a:solidFill>
                <a:latin typeface="+mj-lt"/>
                <a:ea typeface="+mn-lt"/>
                <a:cs typeface="Calibri"/>
              </a:rPr>
              <a:t> p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uede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 </a:t>
            </a:r>
            <a:b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Calibri Light"/>
              </a:rPr>
            </a:b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tener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 dolor de 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brazo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, </a:t>
            </a:r>
            <a:r>
              <a:rPr lang="es" sz="1400" b="1" dirty="0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dolor de cabeza, fiebre o escalofr</a:t>
            </a:r>
            <a:r>
              <a:rPr lang="en-US" sz="1400" b="1" dirty="0">
                <a:solidFill>
                  <a:srgbClr val="084CA0"/>
                </a:solidFill>
                <a:effectLst/>
                <a:latin typeface="+mj-lt"/>
                <a:ea typeface="Times New Roman" panose="02020603050405020304" pitchFamily="18" charset="0"/>
              </a:rPr>
              <a:t>í</a:t>
            </a:r>
            <a:r>
              <a:rPr lang="es" sz="1400" b="1" dirty="0">
                <a:solidFill>
                  <a:srgbClr val="084CA0"/>
                </a:solidFill>
                <a:latin typeface="+mj-lt"/>
                <a:ea typeface="+mn-lt"/>
                <a:cs typeface="Calibri Light"/>
              </a:rPr>
              <a:t>os.</a:t>
            </a:r>
            <a:endParaRPr lang="es" sz="1400" b="1" dirty="0">
              <a:solidFill>
                <a:srgbClr val="084CA0"/>
              </a:solidFill>
              <a:latin typeface="+mj-lt"/>
              <a:ea typeface="+mn-lt"/>
              <a:cs typeface="+mn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8F6E91-FAA2-4BAD-8B24-7B2228B926E9}"/>
              </a:ext>
            </a:extLst>
          </p:cNvPr>
          <p:cNvSpPr txBox="1"/>
          <p:nvPr/>
        </p:nvSpPr>
        <p:spPr>
          <a:xfrm>
            <a:off x="2873263" y="5909419"/>
            <a:ext cx="1972092" cy="3877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400" b="1" dirty="0">
                <a:solidFill>
                  <a:srgbClr val="084CA0"/>
                </a:solidFill>
                <a:latin typeface="+mj-lt"/>
              </a:rPr>
              <a:t>Se sentirá mejor </a:t>
            </a:r>
            <a:br>
              <a:rPr lang="es-ES" sz="1400" b="1" dirty="0">
                <a:solidFill>
                  <a:srgbClr val="084CA0"/>
                </a:solidFill>
                <a:latin typeface="+mj-lt"/>
              </a:rPr>
            </a:br>
            <a:r>
              <a:rPr lang="es-ES" sz="1400" b="1" dirty="0">
                <a:solidFill>
                  <a:srgbClr val="084CA0"/>
                </a:solidFill>
                <a:latin typeface="+mj-lt"/>
              </a:rPr>
              <a:t>después de unos días.</a:t>
            </a:r>
            <a:endParaRPr lang="es-ES" sz="1400" b="1" dirty="0">
              <a:solidFill>
                <a:srgbClr val="084CA0"/>
              </a:solidFill>
              <a:latin typeface="+mj-lt"/>
              <a:cs typeface="Calibri Ligh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899511-55D1-4F93-99D7-BD388BDD060B}"/>
              </a:ext>
            </a:extLst>
          </p:cNvPr>
          <p:cNvSpPr txBox="1"/>
          <p:nvPr/>
        </p:nvSpPr>
        <p:spPr>
          <a:xfrm>
            <a:off x="500853" y="8619923"/>
            <a:ext cx="2011952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400" b="1" dirty="0">
                <a:solidFill>
                  <a:srgbClr val="084CA0"/>
                </a:solidFill>
                <a:effectLst/>
                <a:latin typeface="+mj-lt"/>
                <a:ea typeface="Times New Roman" panose="02020603050405020304" pitchFamily="18" charset="0"/>
              </a:rPr>
              <a:t>Siga usando el cubrebocas en espacios con muchas personas y lávese las manos.</a:t>
            </a:r>
            <a:endParaRPr lang="en-US" sz="1400" b="1" dirty="0">
              <a:solidFill>
                <a:srgbClr val="084CA0"/>
              </a:solidFill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1CF2F74-1635-4DFA-98B9-7BDB7F6CE431}"/>
              </a:ext>
            </a:extLst>
          </p:cNvPr>
          <p:cNvSpPr txBox="1"/>
          <p:nvPr/>
        </p:nvSpPr>
        <p:spPr>
          <a:xfrm>
            <a:off x="2846347" y="8619923"/>
            <a:ext cx="2079704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400" b="1" dirty="0">
                <a:solidFill>
                  <a:srgbClr val="084CA0"/>
                </a:solidFill>
                <a:latin typeface="+mj-lt"/>
              </a:rPr>
              <a:t>¡Felicitaciones, ya hizo su </a:t>
            </a:r>
            <a:br>
              <a:rPr lang="es-ES" sz="1400" b="1" dirty="0">
                <a:solidFill>
                  <a:srgbClr val="084CA0"/>
                </a:solidFill>
                <a:latin typeface="+mj-lt"/>
              </a:rPr>
            </a:br>
            <a:r>
              <a:rPr lang="es-ES" sz="1400" b="1" dirty="0">
                <a:solidFill>
                  <a:srgbClr val="084CA0"/>
                </a:solidFill>
                <a:latin typeface="+mj-lt"/>
              </a:rPr>
              <a:t>parte para mantenerse a usted y a los demás a salvo!</a:t>
            </a:r>
            <a:endParaRPr lang="en-US" sz="1400" b="1" dirty="0">
              <a:solidFill>
                <a:srgbClr val="084CA0"/>
              </a:solidFill>
              <a:latin typeface="+mj-lt"/>
              <a:cs typeface="Calibri Light" panose="020F03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F397814-19AB-486E-AB92-5AD1EDC50090}"/>
              </a:ext>
            </a:extLst>
          </p:cNvPr>
          <p:cNvSpPr/>
          <p:nvPr/>
        </p:nvSpPr>
        <p:spPr>
          <a:xfrm>
            <a:off x="549681" y="3919038"/>
            <a:ext cx="1906877" cy="1906877"/>
          </a:xfrm>
          <a:prstGeom prst="rect">
            <a:avLst/>
          </a:prstGeom>
          <a:solidFill>
            <a:srgbClr val="FF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Graphic 90">
            <a:extLst>
              <a:ext uri="{FF2B5EF4-FFF2-40B4-BE49-F238E27FC236}">
                <a16:creationId xmlns:a16="http://schemas.microsoft.com/office/drawing/2014/main" id="{10D3333A-D5A2-4F42-8756-E61FC290A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254" y="4019083"/>
            <a:ext cx="1422046" cy="17975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F1291D-0C2C-49BB-9515-D95962A34FF1}"/>
              </a:ext>
            </a:extLst>
          </p:cNvPr>
          <p:cNvSpPr/>
          <p:nvPr/>
        </p:nvSpPr>
        <p:spPr>
          <a:xfrm>
            <a:off x="551044" y="1151350"/>
            <a:ext cx="1906877" cy="1906877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5C43AF00-5599-4AB6-B99D-AFA6B4231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659" y="1219269"/>
            <a:ext cx="1508158" cy="1749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E2DE77-D7FC-4A71-B109-C8E850CCC55A}"/>
              </a:ext>
            </a:extLst>
          </p:cNvPr>
          <p:cNvSpPr/>
          <p:nvPr/>
        </p:nvSpPr>
        <p:spPr>
          <a:xfrm>
            <a:off x="5308054" y="1151350"/>
            <a:ext cx="1912070" cy="1895129"/>
          </a:xfrm>
          <a:prstGeom prst="rect">
            <a:avLst/>
          </a:prstGeom>
          <a:solidFill>
            <a:srgbClr val="96C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A2B430C-4A89-4B01-934F-58491941772C}"/>
              </a:ext>
            </a:extLst>
          </p:cNvPr>
          <p:cNvSpPr/>
          <p:nvPr/>
        </p:nvSpPr>
        <p:spPr>
          <a:xfrm>
            <a:off x="2932763" y="3919038"/>
            <a:ext cx="1906877" cy="1906877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Graphic 99">
            <a:extLst>
              <a:ext uri="{FF2B5EF4-FFF2-40B4-BE49-F238E27FC236}">
                <a16:creationId xmlns:a16="http://schemas.microsoft.com/office/drawing/2014/main" id="{FFDAF7B9-A0AA-4828-9D6B-D78238332E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00729" y="4072719"/>
            <a:ext cx="1599516" cy="159951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50902FF-B8F6-45E0-9BDE-20B544CAFA51}"/>
              </a:ext>
            </a:extLst>
          </p:cNvPr>
          <p:cNvSpPr/>
          <p:nvPr/>
        </p:nvSpPr>
        <p:spPr>
          <a:xfrm>
            <a:off x="5310651" y="3919038"/>
            <a:ext cx="1906877" cy="1906877"/>
          </a:xfrm>
          <a:prstGeom prst="rect">
            <a:avLst/>
          </a:prstGeom>
          <a:solidFill>
            <a:srgbClr val="FB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Graphic 101">
            <a:extLst>
              <a:ext uri="{FF2B5EF4-FFF2-40B4-BE49-F238E27FC236}">
                <a16:creationId xmlns:a16="http://schemas.microsoft.com/office/drawing/2014/main" id="{B37280D4-4386-427B-9EF8-7506C59E0D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78794" y="3969415"/>
            <a:ext cx="1806122" cy="1806122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6B838795-C68B-496B-88DB-3E2AE85F45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9878" y="6736749"/>
            <a:ext cx="1580314" cy="1761266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B87A5360-28AE-44C4-8E5E-16C5BDD4B6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0172" y="6824540"/>
            <a:ext cx="1496071" cy="190687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982BF74-BFA1-1295-EE2D-D268C6545C74}"/>
              </a:ext>
            </a:extLst>
          </p:cNvPr>
          <p:cNvGrpSpPr/>
          <p:nvPr/>
        </p:nvGrpSpPr>
        <p:grpSpPr>
          <a:xfrm>
            <a:off x="2254817" y="9324382"/>
            <a:ext cx="3430973" cy="610654"/>
            <a:chOff x="1426021" y="9324382"/>
            <a:chExt cx="3430973" cy="610654"/>
          </a:xfrm>
        </p:grpSpPr>
        <p:pic>
          <p:nvPicPr>
            <p:cNvPr id="43" name="Picture 42" descr="A screenshot of a video game&#10;&#10;Description automatically generated with low confidence">
              <a:extLst>
                <a:ext uri="{FF2B5EF4-FFF2-40B4-BE49-F238E27FC236}">
                  <a16:creationId xmlns:a16="http://schemas.microsoft.com/office/drawing/2014/main" id="{8774B343-432E-441B-8E5F-BE4DB448E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021" y="9353108"/>
              <a:ext cx="1030537" cy="553202"/>
            </a:xfrm>
            <a:prstGeom prst="rect">
              <a:avLst/>
            </a:prstGeom>
          </p:spPr>
        </p:pic>
        <p:pic>
          <p:nvPicPr>
            <p:cNvPr id="45" name="Picture 4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ED71F219-7083-4EEF-BAC2-D9AA99434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9744" y="9324382"/>
              <a:ext cx="2187250" cy="610654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263937D8-6692-1F77-03E6-E3A507410A6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b="11116"/>
          <a:stretch/>
        </p:blipFill>
        <p:spPr>
          <a:xfrm>
            <a:off x="2932762" y="1250829"/>
            <a:ext cx="1540662" cy="1807398"/>
          </a:xfrm>
          <a:prstGeom prst="rect">
            <a:avLst/>
          </a:prstGeom>
        </p:spPr>
      </p:pic>
      <p:pic>
        <p:nvPicPr>
          <p:cNvPr id="10" name="Picture 9" descr="A person wearing a mask and giving a shot to a person&#10;&#10;Description automatically generated">
            <a:extLst>
              <a:ext uri="{FF2B5EF4-FFF2-40B4-BE49-F238E27FC236}">
                <a16:creationId xmlns:a16="http://schemas.microsoft.com/office/drawing/2014/main" id="{0996DBAD-9B95-3819-D7D5-79D6B01C885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1" r="11761" b="27503"/>
          <a:stretch/>
        </p:blipFill>
        <p:spPr>
          <a:xfrm>
            <a:off x="5303609" y="1232507"/>
            <a:ext cx="1906878" cy="18075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F6F8D8-FF26-9914-F385-770B1E427595}"/>
              </a:ext>
            </a:extLst>
          </p:cNvPr>
          <p:cNvSpPr/>
          <p:nvPr/>
        </p:nvSpPr>
        <p:spPr>
          <a:xfrm>
            <a:off x="5303610" y="6663944"/>
            <a:ext cx="1906877" cy="1906877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blue and white map&#10;&#10;Description automatically generated">
            <a:extLst>
              <a:ext uri="{FF2B5EF4-FFF2-40B4-BE49-F238E27FC236}">
                <a16:creationId xmlns:a16="http://schemas.microsoft.com/office/drawing/2014/main" id="{3F5563C6-D520-D11D-F705-CA0BFC1DB0C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7" b="23667"/>
          <a:stretch/>
        </p:blipFill>
        <p:spPr>
          <a:xfrm>
            <a:off x="5363861" y="6987766"/>
            <a:ext cx="1800456" cy="961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67A2ED-4B87-D4DD-6A38-6730C6948CE0}"/>
              </a:ext>
            </a:extLst>
          </p:cNvPr>
          <p:cNvSpPr txBox="1"/>
          <p:nvPr/>
        </p:nvSpPr>
        <p:spPr>
          <a:xfrm>
            <a:off x="5027052" y="8619923"/>
            <a:ext cx="2432928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400" b="1" dirty="0">
                <a:solidFill>
                  <a:srgbClr val="084CA0"/>
                </a:solidFill>
                <a:latin typeface="+mj-lt"/>
              </a:rPr>
              <a:t>Haga una búsqueda aquí para encontrar un sitio cerca de usted.</a:t>
            </a:r>
          </a:p>
          <a:p>
            <a:pPr algn="ctr">
              <a:lnSpc>
                <a:spcPct val="90000"/>
              </a:lnSpc>
            </a:pPr>
            <a:r>
              <a:rPr lang="es-ES" sz="1400" b="1" dirty="0">
                <a:solidFill>
                  <a:srgbClr val="084CA0"/>
                </a:solidFill>
                <a:latin typeface="+mj-lt"/>
                <a:cs typeface="Calibri Light" panose="020F0302020204030204"/>
                <a:hlinkClick r:id="rId21"/>
              </a:rPr>
              <a:t>www.vacunas.gov/search</a:t>
            </a:r>
            <a:endParaRPr lang="en-US" sz="1400" b="1" dirty="0">
              <a:solidFill>
                <a:srgbClr val="084CA0"/>
              </a:solidFill>
              <a:latin typeface="+mj-lt"/>
              <a:cs typeface="Calibri Light" panose="020F03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09DC05-E790-5EC2-BF8D-E007A5FED5F8}"/>
              </a:ext>
            </a:extLst>
          </p:cNvPr>
          <p:cNvSpPr txBox="1"/>
          <p:nvPr/>
        </p:nvSpPr>
        <p:spPr>
          <a:xfrm>
            <a:off x="5361113" y="7998776"/>
            <a:ext cx="1812254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500" b="1" dirty="0">
                <a:solidFill>
                  <a:schemeClr val="bg1"/>
                </a:solidFill>
              </a:rPr>
              <a:t>Vacunas.gov</a:t>
            </a:r>
          </a:p>
        </p:txBody>
      </p:sp>
    </p:spTree>
    <p:extLst>
      <p:ext uri="{BB962C8B-B14F-4D97-AF65-F5344CB8AC3E}">
        <p14:creationId xmlns:p14="http://schemas.microsoft.com/office/powerpoint/2010/main" val="4133836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7" ma:contentTypeDescription="Create a new document." ma:contentTypeScope="" ma:versionID="11935ea43554cece546acc87638c6706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753ce5de6d5ccd8065a9a8b8e6378a65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</SharedWithUsers>
    <TaxCatchAll xmlns="41a82cfb-08d0-4eac-a8a5-9ca94e9619de" xsi:nil="true"/>
    <lcf76f155ced4ddcb4097134ff3c332f xmlns="75afdd44-4aa4-4d0a-9dc0-7606fd3e2ef5">
      <Terms xmlns="http://schemas.microsoft.com/office/infopath/2007/PartnerControls"/>
    </lcf76f155ced4ddcb4097134ff3c332f>
    <MediaLengthInSeconds xmlns="75afdd44-4aa4-4d0a-9dc0-7606fd3e2ef5" xsi:nil="true"/>
  </documentManagement>
</p:properties>
</file>

<file path=customXml/itemProps1.xml><?xml version="1.0" encoding="utf-8"?>
<ds:datastoreItem xmlns:ds="http://schemas.openxmlformats.org/officeDocument/2006/customXml" ds:itemID="{32C59B5C-283F-4AA6-B992-DC32471BAC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fdd44-4aa4-4d0a-9dc0-7606fd3e2ef5"/>
    <ds:schemaRef ds:uri="41a82cfb-08d0-4eac-a8a5-9ca94e961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FAA7E6-1B71-478F-8727-E0C270276E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6F715A-EB85-4709-B78B-A15CD4640D68}">
  <ds:schemaRefs>
    <ds:schemaRef ds:uri="http://purl.org/dc/terms/"/>
    <ds:schemaRef ds:uri="4de906e2-e1c5-45a8-9b25-5ef4b2a86d96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30b11524-1a45-4028-bde0-1f9e165b8d1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41a82cfb-08d0-4eac-a8a5-9ca94e9619de"/>
    <ds:schemaRef ds:uri="75afdd44-4aa4-4d0a-9dc0-7606fd3e2e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235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9-26-23 Que saber sobre a acuna contra COVID flyer</dc:title>
  <dc:creator>Migrant Clinicians Network</dc:creator>
  <cp:lastModifiedBy>Giovanni Lopez-Quezada</cp:lastModifiedBy>
  <cp:revision>2</cp:revision>
  <dcterms:created xsi:type="dcterms:W3CDTF">2021-03-01T21:23:16Z</dcterms:created>
  <dcterms:modified xsi:type="dcterms:W3CDTF">2023-09-26T20:49:15Z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Order">
    <vt:r8>6879400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