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74" r:id="rId19"/>
    <p:sldId id="375" r:id="rId20"/>
    <p:sldId id="376" r:id="rId21"/>
    <p:sldId id="377" r:id="rId22"/>
  </p:sldIdLst>
  <p:sldSz cx="64008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ha Alvarado" userId="c518a027-293c-42c8-a4b2-67e938517a77" providerId="ADAL" clId="{EBA0A537-4B4F-4B6F-A0BC-D04AC95873E4}"/>
    <pc:docChg chg="custSel modSld">
      <pc:chgData name="Martha Alvarado" userId="c518a027-293c-42c8-a4b2-67e938517a77" providerId="ADAL" clId="{EBA0A537-4B4F-4B6F-A0BC-D04AC95873E4}" dt="2023-06-22T16:03:15.291" v="42" actId="20577"/>
      <pc:docMkLst>
        <pc:docMk/>
      </pc:docMkLst>
      <pc:sldChg chg="modSp mod">
        <pc:chgData name="Martha Alvarado" userId="c518a027-293c-42c8-a4b2-67e938517a77" providerId="ADAL" clId="{EBA0A537-4B4F-4B6F-A0BC-D04AC95873E4}" dt="2023-06-22T16:03:15.291" v="42" actId="20577"/>
        <pc:sldMkLst>
          <pc:docMk/>
          <pc:sldMk cId="3261772613" sldId="256"/>
        </pc:sldMkLst>
        <pc:spChg chg="mod">
          <ac:chgData name="Martha Alvarado" userId="c518a027-293c-42c8-a4b2-67e938517a77" providerId="ADAL" clId="{EBA0A537-4B4F-4B6F-A0BC-D04AC95873E4}" dt="2023-06-22T16:03:15.291" v="42" actId="20577"/>
          <ac:spMkLst>
            <pc:docMk/>
            <pc:sldMk cId="3261772613" sldId="256"/>
            <ac:spMk id="2" creationId="{CFEFFDCB-5BC7-DAEA-0635-7A8E3A98A4E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1346836"/>
            <a:ext cx="5440680" cy="2865120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4322446"/>
            <a:ext cx="4800600" cy="1986914"/>
          </a:xfrm>
        </p:spPr>
        <p:txBody>
          <a:bodyPr/>
          <a:lstStyle>
            <a:lvl1pPr marL="0" indent="0" algn="ctr">
              <a:buNone/>
              <a:defRPr sz="1680"/>
            </a:lvl1pPr>
            <a:lvl2pPr marL="320040" indent="0" algn="ctr">
              <a:buNone/>
              <a:defRPr sz="1400"/>
            </a:lvl2pPr>
            <a:lvl3pPr marL="640080" indent="0" algn="ctr">
              <a:buNone/>
              <a:defRPr sz="1260"/>
            </a:lvl3pPr>
            <a:lvl4pPr marL="960120" indent="0" algn="ctr">
              <a:buNone/>
              <a:defRPr sz="1120"/>
            </a:lvl4pPr>
            <a:lvl5pPr marL="1280160" indent="0" algn="ctr">
              <a:buNone/>
              <a:defRPr sz="1120"/>
            </a:lvl5pPr>
            <a:lvl6pPr marL="1600200" indent="0" algn="ctr">
              <a:buNone/>
              <a:defRPr sz="1120"/>
            </a:lvl6pPr>
            <a:lvl7pPr marL="1920240" indent="0" algn="ctr">
              <a:buNone/>
              <a:defRPr sz="1120"/>
            </a:lvl7pPr>
            <a:lvl8pPr marL="2240280" indent="0" algn="ctr">
              <a:buNone/>
              <a:defRPr sz="1120"/>
            </a:lvl8pPr>
            <a:lvl9pPr marL="2560320" indent="0" algn="ctr">
              <a:buNone/>
              <a:defRPr sz="1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3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7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438150"/>
            <a:ext cx="1380173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438150"/>
            <a:ext cx="4060508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8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0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2051688"/>
            <a:ext cx="5520690" cy="34232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5507358"/>
            <a:ext cx="5520690" cy="1800224"/>
          </a:xfrm>
        </p:spPr>
        <p:txBody>
          <a:bodyPr/>
          <a:lstStyle>
            <a:lvl1pPr marL="0" indent="0">
              <a:buNone/>
              <a:defRPr sz="1680">
                <a:solidFill>
                  <a:schemeClr val="tx1"/>
                </a:solidFill>
              </a:defRPr>
            </a:lvl1pPr>
            <a:lvl2pPr marL="320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400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3pPr>
            <a:lvl4pPr marL="9601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2801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6002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19202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240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9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2190750"/>
            <a:ext cx="27203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2190750"/>
            <a:ext cx="27203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3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438152"/>
            <a:ext cx="552069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2017396"/>
            <a:ext cx="2707838" cy="988694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3006090"/>
            <a:ext cx="270783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2017396"/>
            <a:ext cx="2721174" cy="988694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3006090"/>
            <a:ext cx="272117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5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0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5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548640"/>
            <a:ext cx="2064425" cy="192024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1184912"/>
            <a:ext cx="3240405" cy="5848350"/>
          </a:xfrm>
        </p:spPr>
        <p:txBody>
          <a:bodyPr/>
          <a:lstStyle>
            <a:lvl1pPr>
              <a:defRPr sz="2240"/>
            </a:lvl1pPr>
            <a:lvl2pPr>
              <a:defRPr sz="1960"/>
            </a:lvl2pPr>
            <a:lvl3pPr>
              <a:defRPr sz="168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468880"/>
            <a:ext cx="2064425" cy="4573906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6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548640"/>
            <a:ext cx="2064425" cy="192024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1184912"/>
            <a:ext cx="3240405" cy="5848350"/>
          </a:xfrm>
        </p:spPr>
        <p:txBody>
          <a:bodyPr anchor="t"/>
          <a:lstStyle>
            <a:lvl1pPr marL="0" indent="0">
              <a:buNone/>
              <a:defRPr sz="2240"/>
            </a:lvl1pPr>
            <a:lvl2pPr marL="320040" indent="0">
              <a:buNone/>
              <a:defRPr sz="1960"/>
            </a:lvl2pPr>
            <a:lvl3pPr marL="640080" indent="0">
              <a:buNone/>
              <a:defRPr sz="1680"/>
            </a:lvl3pPr>
            <a:lvl4pPr marL="960120" indent="0">
              <a:buNone/>
              <a:defRPr sz="1400"/>
            </a:lvl4pPr>
            <a:lvl5pPr marL="1280160" indent="0">
              <a:buNone/>
              <a:defRPr sz="1400"/>
            </a:lvl5pPr>
            <a:lvl6pPr marL="1600200" indent="0">
              <a:buNone/>
              <a:defRPr sz="1400"/>
            </a:lvl6pPr>
            <a:lvl7pPr marL="1920240" indent="0">
              <a:buNone/>
              <a:defRPr sz="1400"/>
            </a:lvl7pPr>
            <a:lvl8pPr marL="2240280" indent="0">
              <a:buNone/>
              <a:defRPr sz="1400"/>
            </a:lvl8pPr>
            <a:lvl9pPr marL="2560320" indent="0">
              <a:buNone/>
              <a:defRPr sz="1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468880"/>
            <a:ext cx="2064425" cy="4573906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4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438152"/>
            <a:ext cx="552069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2190750"/>
            <a:ext cx="552069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7627622"/>
            <a:ext cx="14401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7503-B674-466C-8031-E8C762E1C2C0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7627622"/>
            <a:ext cx="216027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7627622"/>
            <a:ext cx="14401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99E52-3D21-4ECB-8202-1E26CA7D5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0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40080" rtl="0" eaLnBrk="1" latinLnBrk="0" hangingPunct="1">
        <a:lnSpc>
          <a:spcPct val="90000"/>
        </a:lnSpc>
        <a:spcBef>
          <a:spcPct val="0"/>
        </a:spcBef>
        <a:buNone/>
        <a:defRPr sz="3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020" indent="-160020" algn="l" defTabSz="64008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1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76022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20802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7203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artoon, smile, human face&#10;&#10;Description automatically generated">
            <a:extLst>
              <a:ext uri="{FF2B5EF4-FFF2-40B4-BE49-F238E27FC236}">
                <a16:creationId xmlns:a16="http://schemas.microsoft.com/office/drawing/2014/main" id="{23BCB1CB-21C1-2A3B-BCF2-C5DE5F564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45960" cy="822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EFFDCB-5BC7-DAEA-0635-7A8E3A98A4E0}"/>
              </a:ext>
            </a:extLst>
          </p:cNvPr>
          <p:cNvSpPr/>
          <p:nvPr/>
        </p:nvSpPr>
        <p:spPr>
          <a:xfrm>
            <a:off x="0" y="6511332"/>
            <a:ext cx="6445960" cy="1718268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utura Lt BT" panose="020B0402020204020303" pitchFamily="34" charset="0"/>
              </a:rPr>
              <a:t>MY HEALTH IS MY TRESURE</a:t>
            </a:r>
          </a:p>
          <a:p>
            <a:pPr algn="ctr"/>
            <a:r>
              <a:rPr lang="en-US" b="1" dirty="0">
                <a:latin typeface="Futura Lt BT" panose="020B0402020204020303" pitchFamily="34" charset="0"/>
              </a:rPr>
              <a:t>Diabetes Outreach Tool for Community </a:t>
            </a:r>
            <a:r>
              <a:rPr lang="en-US" b="1">
                <a:latin typeface="Futura Lt BT" panose="020B0402020204020303" pitchFamily="34" charset="0"/>
              </a:rPr>
              <a:t>Health Workers</a:t>
            </a:r>
            <a:endParaRPr lang="en-US" b="1" dirty="0">
              <a:latin typeface="Futura Lt BT" panose="020B0402020204020303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Futura Lt BT" panose="020B0402020204020303" pitchFamily="34" charset="0"/>
              </a:rPr>
              <a:t>Challenges and Successful Practices in Diabetes Management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Futura Lt BT" panose="020B0402020204020303" pitchFamily="34" charset="0"/>
              </a:rPr>
              <a:t>2023 Diabetes ECHO Series​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Futura Lt BT" panose="020B0402020204020303" pitchFamily="34" charset="0"/>
              </a:rPr>
              <a:t>Alma R. Galván</a:t>
            </a:r>
          </a:p>
        </p:txBody>
      </p:sp>
    </p:spTree>
    <p:extLst>
      <p:ext uri="{BB962C8B-B14F-4D97-AF65-F5344CB8AC3E}">
        <p14:creationId xmlns:p14="http://schemas.microsoft.com/office/powerpoint/2010/main" val="3261772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animated cartoon, cartoon, illustration&#10;&#10;Description automatically generated">
            <a:extLst>
              <a:ext uri="{FF2B5EF4-FFF2-40B4-BE49-F238E27FC236}">
                <a16:creationId xmlns:a16="http://schemas.microsoft.com/office/drawing/2014/main" id="{1445CE6F-19D8-8DED-670A-A5AD26CFE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otwear&#10;&#10;Description automatically generated">
            <a:extLst>
              <a:ext uri="{FF2B5EF4-FFF2-40B4-BE49-F238E27FC236}">
                <a16:creationId xmlns:a16="http://schemas.microsoft.com/office/drawing/2014/main" id="{272F4AFE-0FF1-941A-ED7B-D8546E4CB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99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uman face, clothing, person, text&#10;&#10;Description automatically generated">
            <a:extLst>
              <a:ext uri="{FF2B5EF4-FFF2-40B4-BE49-F238E27FC236}">
                <a16:creationId xmlns:a16="http://schemas.microsoft.com/office/drawing/2014/main" id="{DD18AC9A-1A38-73F6-65EA-D17B385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400800" cy="82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cartoon, human face, animated cartoon&#10;&#10;Description automatically generated">
            <a:extLst>
              <a:ext uri="{FF2B5EF4-FFF2-40B4-BE49-F238E27FC236}">
                <a16:creationId xmlns:a16="http://schemas.microsoft.com/office/drawing/2014/main" id="{1D2B01DB-ED92-91B1-0345-A6F7E1F0C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8" y="119562"/>
            <a:ext cx="6209524" cy="7990476"/>
          </a:xfrm>
          <a:prstGeom prst="rect">
            <a:avLst/>
          </a:prstGeom>
        </p:spPr>
      </p:pic>
      <p:pic>
        <p:nvPicPr>
          <p:cNvPr id="5" name="Picture 4" descr="A picture containing text, human face, person, person&#10;&#10;Description automatically generated">
            <a:extLst>
              <a:ext uri="{FF2B5EF4-FFF2-40B4-BE49-F238E27FC236}">
                <a16:creationId xmlns:a16="http://schemas.microsoft.com/office/drawing/2014/main" id="{669029C0-AB84-9C25-6BE3-F3DA11B91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19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person&#10;&#10;Description automatically generated">
            <a:extLst>
              <a:ext uri="{FF2B5EF4-FFF2-40B4-BE49-F238E27FC236}">
                <a16:creationId xmlns:a16="http://schemas.microsoft.com/office/drawing/2014/main" id="{839D4F1F-2B9F-530E-8658-41F3102B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5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cartoon, text, poster&#10;&#10;Description automatically generated">
            <a:extLst>
              <a:ext uri="{FF2B5EF4-FFF2-40B4-BE49-F238E27FC236}">
                <a16:creationId xmlns:a16="http://schemas.microsoft.com/office/drawing/2014/main" id="{096105E1-B19D-41A0-B19C-3AF4D29E7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1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newspaper, human face&#10;&#10;Description automatically generated">
            <a:extLst>
              <a:ext uri="{FF2B5EF4-FFF2-40B4-BE49-F238E27FC236}">
                <a16:creationId xmlns:a16="http://schemas.microsoft.com/office/drawing/2014/main" id="{464F3A43-C06D-F5B5-23D3-6A733562B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98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web page, website&#10;&#10;Description automatically generated">
            <a:extLst>
              <a:ext uri="{FF2B5EF4-FFF2-40B4-BE49-F238E27FC236}">
                <a16:creationId xmlns:a16="http://schemas.microsoft.com/office/drawing/2014/main" id="{3B52679F-CAC2-54B2-B711-0C2365121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3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D31BD3-47B0-C3F0-B816-FA7C100C268E}"/>
              </a:ext>
            </a:extLst>
          </p:cNvPr>
          <p:cNvGrpSpPr/>
          <p:nvPr/>
        </p:nvGrpSpPr>
        <p:grpSpPr>
          <a:xfrm>
            <a:off x="242411" y="2041740"/>
            <a:ext cx="6137607" cy="5969697"/>
            <a:chOff x="113391" y="2397664"/>
            <a:chExt cx="7501520" cy="729629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5B7FA7-27BB-54CE-E00A-174763F03045}"/>
                </a:ext>
              </a:extLst>
            </p:cNvPr>
            <p:cNvSpPr/>
            <p:nvPr/>
          </p:nvSpPr>
          <p:spPr>
            <a:xfrm>
              <a:off x="130551" y="2397664"/>
              <a:ext cx="2447090" cy="1778751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49299C-B495-A6AF-B306-8981A536A533}"/>
                </a:ext>
              </a:extLst>
            </p:cNvPr>
            <p:cNvSpPr/>
            <p:nvPr/>
          </p:nvSpPr>
          <p:spPr>
            <a:xfrm>
              <a:off x="272101" y="4098301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Glucosa en la sangre</a:t>
              </a:r>
              <a:b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es-AR" altLang="en-US" sz="139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Glucose</a:t>
              </a:r>
              <a: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in </a:t>
              </a:r>
              <a:r>
                <a:rPr lang="es-AR" altLang="en-US" sz="139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blood</a:t>
              </a:r>
              <a:endParaRPr lang="en-US" sz="1391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36E9CBE-2FE9-84DD-2238-072568111F29}"/>
                </a:ext>
              </a:extLst>
            </p:cNvPr>
            <p:cNvSpPr/>
            <p:nvPr/>
          </p:nvSpPr>
          <p:spPr>
            <a:xfrm>
              <a:off x="1188171" y="6387623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BC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Tipos de alimentos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DB6C25-32C7-184A-392E-94C4E55BFEBC}"/>
                </a:ext>
              </a:extLst>
            </p:cNvPr>
            <p:cNvSpPr/>
            <p:nvPr/>
          </p:nvSpPr>
          <p:spPr>
            <a:xfrm>
              <a:off x="5391214" y="4889135"/>
              <a:ext cx="1908931" cy="1835509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185C9EE-1AAB-52B9-79A4-B61D4B901C82}"/>
                </a:ext>
              </a:extLst>
            </p:cNvPr>
            <p:cNvSpPr/>
            <p:nvPr/>
          </p:nvSpPr>
          <p:spPr>
            <a:xfrm>
              <a:off x="5192909" y="6720120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Cuidado de pies</a:t>
              </a:r>
              <a:b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es-AR" altLang="en-US" sz="139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Foot</a:t>
              </a:r>
              <a: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care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680E8E-8E3B-6B7E-D5B1-7E4142EC9BA4}"/>
                </a:ext>
              </a:extLst>
            </p:cNvPr>
            <p:cNvSpPr/>
            <p:nvPr/>
          </p:nvSpPr>
          <p:spPr>
            <a:xfrm>
              <a:off x="113391" y="7572129"/>
              <a:ext cx="2675566" cy="1977233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8E5EABF-A399-7DCA-AB2F-978E70111F1B}"/>
                </a:ext>
              </a:extLst>
            </p:cNvPr>
            <p:cNvSpPr/>
            <p:nvPr/>
          </p:nvSpPr>
          <p:spPr>
            <a:xfrm>
              <a:off x="298404" y="7024234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BC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Control de peso</a:t>
              </a:r>
              <a:b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es-AR" altLang="en-US" sz="139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Weight</a:t>
              </a:r>
              <a: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control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9FB02F-1E1B-664C-9B11-863D885927CB}"/>
                </a:ext>
              </a:extLst>
            </p:cNvPr>
            <p:cNvSpPr/>
            <p:nvPr/>
          </p:nvSpPr>
          <p:spPr>
            <a:xfrm>
              <a:off x="3150880" y="7716727"/>
              <a:ext cx="2675566" cy="1977233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A17B11-D97A-D1E3-8A00-02AE2F3DC59C}"/>
                </a:ext>
              </a:extLst>
            </p:cNvPr>
            <p:cNvSpPr/>
            <p:nvPr/>
          </p:nvSpPr>
          <p:spPr>
            <a:xfrm>
              <a:off x="5309371" y="9139901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PR" sz="1391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Higiene oral</a:t>
              </a:r>
              <a:br>
                <a:rPr lang="es-PR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Oral hygiene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B32C20F-B0CB-3906-AECF-4DF5659EFE03}"/>
              </a:ext>
            </a:extLst>
          </p:cNvPr>
          <p:cNvSpPr txBox="1">
            <a:spLocks/>
          </p:cNvSpPr>
          <p:nvPr/>
        </p:nvSpPr>
        <p:spPr>
          <a:xfrm>
            <a:off x="20782" y="235941"/>
            <a:ext cx="6359236" cy="1455342"/>
          </a:xfrm>
          <a:prstGeom prst="rect">
            <a:avLst/>
          </a:prstGeom>
          <a:solidFill>
            <a:srgbClr val="6ABC64"/>
          </a:solidFill>
        </p:spPr>
        <p:txBody>
          <a:bodyPr vert="horz" lIns="47694" tIns="23847" rIns="47694" bIns="23847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3425" defTabSz="476953"/>
            <a:r>
              <a:rPr lang="en-US" sz="1964" b="1" dirty="0"/>
              <a:t>¿</a:t>
            </a:r>
            <a:r>
              <a:rPr lang="en-US" sz="1964" b="1" dirty="0" err="1"/>
              <a:t>Cómo</a:t>
            </a:r>
            <a:r>
              <a:rPr lang="en-US" sz="1964" b="1" dirty="0"/>
              <a:t> </a:t>
            </a:r>
            <a:r>
              <a:rPr lang="en-US" sz="1964" b="1" dirty="0" err="1"/>
              <a:t>podría</a:t>
            </a:r>
            <a:r>
              <a:rPr lang="en-US" sz="1964" b="1" dirty="0"/>
              <a:t> usar </a:t>
            </a:r>
            <a:r>
              <a:rPr lang="en-US" sz="1964" b="1" dirty="0" err="1"/>
              <a:t>el</a:t>
            </a:r>
            <a:r>
              <a:rPr lang="en-US" sz="1964" b="1" dirty="0"/>
              <a:t> </a:t>
            </a:r>
            <a:r>
              <a:rPr lang="en-US" sz="1964" b="1" dirty="0" err="1"/>
              <a:t>libro</a:t>
            </a:r>
            <a:r>
              <a:rPr lang="en-US" sz="1964" b="1" dirty="0"/>
              <a:t> </a:t>
            </a:r>
            <a:r>
              <a:rPr lang="en-US" sz="1964" b="1" dirty="0" err="1"/>
              <a:t>cómico</a:t>
            </a:r>
            <a:r>
              <a:rPr lang="en-US" sz="1964" b="1" dirty="0"/>
              <a:t> para </a:t>
            </a:r>
            <a:r>
              <a:rPr lang="en-US" sz="1964" b="1" dirty="0" err="1"/>
              <a:t>ayudar</a:t>
            </a:r>
            <a:r>
              <a:rPr lang="en-US" sz="1964" b="1" dirty="0"/>
              <a:t> a las personas a </a:t>
            </a:r>
            <a:r>
              <a:rPr lang="en-US" sz="1964" b="1" dirty="0" err="1"/>
              <a:t>entender</a:t>
            </a:r>
            <a:r>
              <a:rPr lang="en-US" sz="1964" b="1" dirty="0"/>
              <a:t>…</a:t>
            </a:r>
            <a:br>
              <a:rPr lang="en-US" sz="1964" b="1" dirty="0"/>
            </a:br>
            <a:r>
              <a:rPr lang="en-US" sz="1964" b="1" dirty="0">
                <a:solidFill>
                  <a:schemeClr val="bg1"/>
                </a:solidFill>
              </a:rPr>
              <a:t>How could you use the comic book to help people understand...
</a:t>
            </a:r>
          </a:p>
          <a:p>
            <a:pPr algn="ctr" defTabSz="476953"/>
            <a:r>
              <a:rPr lang="es-PR" sz="187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Conceptos básicos- </a:t>
            </a:r>
            <a:r>
              <a:rPr lang="es-PR" sz="187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Basic </a:t>
            </a:r>
            <a:r>
              <a:rPr lang="es-PR" sz="1878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concepts</a:t>
            </a:r>
            <a:endParaRPr lang="es-PR" sz="187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0DF114-23CD-E177-D254-B02734783C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43" y="4008810"/>
            <a:ext cx="2492525" cy="1326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37B5C-179E-F767-F718-8FABB050D389}"/>
              </a:ext>
            </a:extLst>
          </p:cNvPr>
          <p:cNvSpPr txBox="1"/>
          <p:nvPr/>
        </p:nvSpPr>
        <p:spPr>
          <a:xfrm>
            <a:off x="91710" y="183785"/>
            <a:ext cx="6067716" cy="821051"/>
          </a:xfrm>
          <a:prstGeom prst="rect">
            <a:avLst/>
          </a:prstGeom>
        </p:spPr>
        <p:txBody>
          <a:bodyPr vert="horz" lIns="47694" tIns="23847" rIns="47694" bIns="23847" rtlCol="0">
            <a:normAutofit/>
          </a:bodyPr>
          <a:lstStyle/>
          <a:p>
            <a:endParaRPr lang="en-US" sz="1964" i="1" dirty="0"/>
          </a:p>
          <a:p>
            <a:endParaRPr lang="en-US" sz="1473" b="1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C7F8A58-E03D-7359-AEFF-1841BFB05894}"/>
              </a:ext>
            </a:extLst>
          </p:cNvPr>
          <p:cNvSpPr/>
          <p:nvPr/>
        </p:nvSpPr>
        <p:spPr>
          <a:xfrm>
            <a:off x="3062343" y="1888789"/>
            <a:ext cx="2625277" cy="453321"/>
          </a:xfrm>
          <a:custGeom>
            <a:avLst/>
            <a:gdLst>
              <a:gd name="connsiteX0" fmla="*/ 0 w 2305540"/>
              <a:gd name="connsiteY0" fmla="*/ 0 h 554059"/>
              <a:gd name="connsiteX1" fmla="*/ 2305540 w 2305540"/>
              <a:gd name="connsiteY1" fmla="*/ 0 h 554059"/>
              <a:gd name="connsiteX2" fmla="*/ 2305540 w 2305540"/>
              <a:gd name="connsiteY2" fmla="*/ 554059 h 554059"/>
              <a:gd name="connsiteX3" fmla="*/ 0 w 2305540"/>
              <a:gd name="connsiteY3" fmla="*/ 554059 h 554059"/>
              <a:gd name="connsiteX4" fmla="*/ 0 w 2305540"/>
              <a:gd name="connsiteY4" fmla="*/ 0 h 55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540" h="554059">
                <a:moveTo>
                  <a:pt x="0" y="0"/>
                </a:moveTo>
                <a:lnTo>
                  <a:pt x="2305540" y="0"/>
                </a:lnTo>
                <a:lnTo>
                  <a:pt x="2305540" y="554059"/>
                </a:lnTo>
                <a:lnTo>
                  <a:pt x="0" y="554059"/>
                </a:lnTo>
                <a:lnTo>
                  <a:pt x="0" y="0"/>
                </a:lnTo>
                <a:close/>
              </a:path>
            </a:pathLst>
          </a:custGeom>
          <a:solidFill>
            <a:srgbClr val="63BE7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497" tIns="26497" rIns="26497" bIns="26497" numCol="1" spcCol="1270" anchor="ctr" anchorCtr="0">
            <a:noAutofit/>
          </a:bodyPr>
          <a:lstStyle/>
          <a:p>
            <a:pPr algn="ctr" defTabSz="618273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s-AR" altLang="en-US" sz="139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Autocuidado y salud mental</a:t>
            </a:r>
            <a:br>
              <a:rPr lang="es-AR" altLang="en-US" sz="139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</a:br>
            <a:r>
              <a:rPr lang="es-AR" altLang="en-US" sz="139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Selfcare</a:t>
            </a:r>
            <a:r>
              <a:rPr lang="es-AR" altLang="en-US" sz="139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and mental </a:t>
            </a:r>
            <a:r>
              <a:rPr lang="es-AR" altLang="en-US" sz="139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health</a:t>
            </a:r>
            <a:endParaRPr lang="en-US" sz="139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F1C3B-1948-AD25-9261-48E8EA1DE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9156" y="2327020"/>
            <a:ext cx="1811653" cy="13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D31BD3-47B0-C3F0-B816-FA7C100C268E}"/>
              </a:ext>
            </a:extLst>
          </p:cNvPr>
          <p:cNvGrpSpPr/>
          <p:nvPr/>
        </p:nvGrpSpPr>
        <p:grpSpPr>
          <a:xfrm>
            <a:off x="256451" y="1915847"/>
            <a:ext cx="6197123" cy="6052369"/>
            <a:chOff x="40650" y="2296620"/>
            <a:chExt cx="7574261" cy="73973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5B7FA7-27BB-54CE-E00A-174763F03045}"/>
                </a:ext>
              </a:extLst>
            </p:cNvPr>
            <p:cNvSpPr/>
            <p:nvPr/>
          </p:nvSpPr>
          <p:spPr>
            <a:xfrm>
              <a:off x="40650" y="2511130"/>
              <a:ext cx="2675566" cy="1977233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49299C-B495-A6AF-B306-8981A536A533}"/>
                </a:ext>
              </a:extLst>
            </p:cNvPr>
            <p:cNvSpPr/>
            <p:nvPr/>
          </p:nvSpPr>
          <p:spPr>
            <a:xfrm>
              <a:off x="931940" y="4520111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BC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Glucosa en la sangre</a:t>
              </a:r>
              <a:b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es-AR" altLang="en-US" sz="139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Glucose</a:t>
              </a:r>
              <a: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in </a:t>
              </a:r>
              <a:r>
                <a:rPr lang="es-AR" altLang="en-US" sz="139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blood</a:t>
              </a:r>
              <a:endParaRPr lang="en-US" sz="1391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36E9CBE-2FE9-84DD-2238-072568111F29}"/>
                </a:ext>
              </a:extLst>
            </p:cNvPr>
            <p:cNvSpPr/>
            <p:nvPr/>
          </p:nvSpPr>
          <p:spPr>
            <a:xfrm>
              <a:off x="3520906" y="2296620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Alimentación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DB6C25-32C7-184A-392E-94C4E55BFEBC}"/>
                </a:ext>
              </a:extLst>
            </p:cNvPr>
            <p:cNvSpPr/>
            <p:nvPr/>
          </p:nvSpPr>
          <p:spPr>
            <a:xfrm>
              <a:off x="3786575" y="5042228"/>
              <a:ext cx="2675566" cy="197723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185C9EE-1AAB-52B9-79A4-B61D4B901C82}"/>
                </a:ext>
              </a:extLst>
            </p:cNvPr>
            <p:cNvSpPr/>
            <p:nvPr/>
          </p:nvSpPr>
          <p:spPr>
            <a:xfrm>
              <a:off x="4908919" y="7069690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BC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Cuidado de pies</a:t>
              </a:r>
              <a:b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es-AR" altLang="en-US" sz="139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Foot</a:t>
              </a:r>
              <a: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care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680E8E-8E3B-6B7E-D5B1-7E4142EC9BA4}"/>
                </a:ext>
              </a:extLst>
            </p:cNvPr>
            <p:cNvSpPr/>
            <p:nvPr/>
          </p:nvSpPr>
          <p:spPr>
            <a:xfrm>
              <a:off x="216777" y="7162668"/>
              <a:ext cx="2675566" cy="1977233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8E5EABF-A399-7DCA-AB2F-978E70111F1B}"/>
                </a:ext>
              </a:extLst>
            </p:cNvPr>
            <p:cNvSpPr/>
            <p:nvPr/>
          </p:nvSpPr>
          <p:spPr>
            <a:xfrm>
              <a:off x="830033" y="6576861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BC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Control de peso</a:t>
              </a:r>
              <a:b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es-AR" altLang="en-US" sz="139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Weight</a:t>
              </a:r>
              <a:r>
                <a:rPr lang="es-AR" alt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control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9FB02F-1E1B-664C-9B11-863D885927CB}"/>
                </a:ext>
              </a:extLst>
            </p:cNvPr>
            <p:cNvSpPr/>
            <p:nvPr/>
          </p:nvSpPr>
          <p:spPr>
            <a:xfrm>
              <a:off x="3150880" y="7716727"/>
              <a:ext cx="2675566" cy="1977233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A17B11-D97A-D1E3-8A00-02AE2F3DC59C}"/>
                </a:ext>
              </a:extLst>
            </p:cNvPr>
            <p:cNvSpPr/>
            <p:nvPr/>
          </p:nvSpPr>
          <p:spPr>
            <a:xfrm>
              <a:off x="5309371" y="9139901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BC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PR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Higiene oral</a:t>
              </a:r>
              <a:br>
                <a:rPr lang="es-PR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39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Oral hygiene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B32C20F-B0CB-3906-AECF-4DF5659EFE03}"/>
              </a:ext>
            </a:extLst>
          </p:cNvPr>
          <p:cNvSpPr txBox="1">
            <a:spLocks/>
          </p:cNvSpPr>
          <p:nvPr/>
        </p:nvSpPr>
        <p:spPr>
          <a:xfrm>
            <a:off x="20782" y="261384"/>
            <a:ext cx="6359236" cy="1529098"/>
          </a:xfrm>
          <a:prstGeom prst="rect">
            <a:avLst/>
          </a:prstGeom>
          <a:solidFill>
            <a:srgbClr val="6ABC64"/>
          </a:solidFill>
        </p:spPr>
        <p:txBody>
          <a:bodyPr vert="horz" lIns="47694" tIns="23847" rIns="47694" bIns="238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76953"/>
            <a:endParaRPr lang="es-PR" sz="1878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</a:endParaRPr>
          </a:p>
          <a:p>
            <a:pPr marL="50657"/>
            <a:r>
              <a:rPr lang="en-US" sz="1964" b="1" dirty="0"/>
              <a:t>¿</a:t>
            </a:r>
            <a:r>
              <a:rPr lang="en-US" sz="1964" b="1" dirty="0" err="1"/>
              <a:t>Cómo</a:t>
            </a:r>
            <a:r>
              <a:rPr lang="en-US" sz="1964" b="1" dirty="0"/>
              <a:t> </a:t>
            </a:r>
            <a:r>
              <a:rPr lang="en-US" sz="1964" b="1" dirty="0" err="1"/>
              <a:t>podría</a:t>
            </a:r>
            <a:r>
              <a:rPr lang="en-US" sz="1964" b="1" dirty="0"/>
              <a:t> usar </a:t>
            </a:r>
            <a:r>
              <a:rPr lang="en-US" sz="1964" b="1" dirty="0" err="1"/>
              <a:t>el</a:t>
            </a:r>
            <a:r>
              <a:rPr lang="en-US" sz="1964" b="1" dirty="0"/>
              <a:t> </a:t>
            </a:r>
            <a:r>
              <a:rPr lang="en-US" sz="1964" b="1" dirty="0" err="1"/>
              <a:t>libro</a:t>
            </a:r>
            <a:r>
              <a:rPr lang="en-US" sz="1964" b="1" dirty="0"/>
              <a:t> </a:t>
            </a:r>
            <a:r>
              <a:rPr lang="en-US" sz="1964" b="1" dirty="0" err="1"/>
              <a:t>cómico</a:t>
            </a:r>
            <a:r>
              <a:rPr lang="en-US" sz="1964" b="1" dirty="0"/>
              <a:t> para </a:t>
            </a:r>
            <a:r>
              <a:rPr lang="en-US" sz="1964" b="1" dirty="0" err="1"/>
              <a:t>ayudar</a:t>
            </a:r>
            <a:r>
              <a:rPr lang="en-US" sz="1964" b="1" dirty="0"/>
              <a:t> en </a:t>
            </a:r>
            <a:r>
              <a:rPr lang="en-US" sz="1964" b="1" dirty="0" err="1"/>
              <a:t>el</a:t>
            </a:r>
            <a:r>
              <a:rPr lang="en-US" sz="1964" b="1" dirty="0"/>
              <a:t> …</a:t>
            </a:r>
          </a:p>
          <a:p>
            <a:pPr marL="187041"/>
            <a:endParaRPr lang="en-US" sz="1964" b="1" dirty="0">
              <a:solidFill>
                <a:schemeClr val="bg1"/>
              </a:solidFill>
            </a:endParaRPr>
          </a:p>
          <a:p>
            <a:pPr marL="187041"/>
            <a:r>
              <a:rPr lang="en-US" sz="1964" b="1" dirty="0">
                <a:solidFill>
                  <a:schemeClr val="bg1"/>
                </a:solidFill>
              </a:rPr>
              <a:t>How could you use the comic book to help with …?</a:t>
            </a:r>
            <a:br>
              <a:rPr lang="en-US" sz="1964" b="1" dirty="0">
                <a:solidFill>
                  <a:schemeClr val="bg1"/>
                </a:solidFill>
              </a:rPr>
            </a:br>
            <a:r>
              <a:rPr lang="en-US" sz="1964" b="1" dirty="0">
                <a:solidFill>
                  <a:schemeClr val="bg1"/>
                </a:solidFill>
              </a:rPr>
              <a:t> </a:t>
            </a:r>
            <a:endParaRPr lang="es-PR" sz="1878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</a:endParaRPr>
          </a:p>
          <a:p>
            <a:pPr algn="ctr" defTabSz="476953"/>
            <a:r>
              <a:rPr lang="es-PR" sz="1878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Monitoreo y control - </a:t>
            </a:r>
            <a:r>
              <a:rPr lang="es-PR" sz="1878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Monitoring</a:t>
            </a:r>
            <a:r>
              <a:rPr lang="es-PR" sz="187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 and control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0DF114-23CD-E177-D254-B02734783C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825" y="2458950"/>
            <a:ext cx="2492525" cy="1326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37B5C-179E-F767-F718-8FABB050D389}"/>
              </a:ext>
            </a:extLst>
          </p:cNvPr>
          <p:cNvSpPr txBox="1"/>
          <p:nvPr/>
        </p:nvSpPr>
        <p:spPr>
          <a:xfrm>
            <a:off x="245065" y="349674"/>
            <a:ext cx="5880866" cy="634291"/>
          </a:xfrm>
          <a:prstGeom prst="rect">
            <a:avLst/>
          </a:prstGeom>
        </p:spPr>
        <p:txBody>
          <a:bodyPr vert="horz" lIns="47694" tIns="23847" rIns="47694" bIns="23847" rtlCol="0">
            <a:noAutofit/>
          </a:bodyPr>
          <a:lstStyle/>
          <a:p>
            <a:endParaRPr lang="en-US" sz="1964" dirty="0"/>
          </a:p>
          <a:p>
            <a:br>
              <a:rPr lang="en-US" sz="1964" dirty="0"/>
            </a:br>
            <a:endParaRPr lang="en-US" sz="1964" b="1" dirty="0"/>
          </a:p>
        </p:txBody>
      </p:sp>
    </p:spTree>
    <p:extLst>
      <p:ext uri="{BB962C8B-B14F-4D97-AF65-F5344CB8AC3E}">
        <p14:creationId xmlns:p14="http://schemas.microsoft.com/office/powerpoint/2010/main" val="5696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artoon, smile, human face&#10;&#10;Description automatically generated">
            <a:extLst>
              <a:ext uri="{FF2B5EF4-FFF2-40B4-BE49-F238E27FC236}">
                <a16:creationId xmlns:a16="http://schemas.microsoft.com/office/drawing/2014/main" id="{23BCB1CB-21C1-2A3B-BCF2-C5DE5F564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4596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4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58254E-E6A5-7B79-6C07-EDCB71C0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806" y="6414641"/>
            <a:ext cx="2143125" cy="14261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D31BD3-47B0-C3F0-B816-FA7C100C268E}"/>
              </a:ext>
            </a:extLst>
          </p:cNvPr>
          <p:cNvGrpSpPr/>
          <p:nvPr/>
        </p:nvGrpSpPr>
        <p:grpSpPr>
          <a:xfrm>
            <a:off x="783878" y="1839338"/>
            <a:ext cx="4879578" cy="6390262"/>
            <a:chOff x="547119" y="2277822"/>
            <a:chExt cx="5963929" cy="781032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49299C-B495-A6AF-B306-8981A536A533}"/>
                </a:ext>
              </a:extLst>
            </p:cNvPr>
            <p:cNvSpPr/>
            <p:nvPr/>
          </p:nvSpPr>
          <p:spPr>
            <a:xfrm>
              <a:off x="547119" y="3741030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Durante las visitas </a:t>
              </a:r>
              <a:endParaRPr lang="en-US" sz="1391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36E9CBE-2FE9-84DD-2238-072568111F29}"/>
                </a:ext>
              </a:extLst>
            </p:cNvPr>
            <p:cNvSpPr/>
            <p:nvPr/>
          </p:nvSpPr>
          <p:spPr>
            <a:xfrm>
              <a:off x="4174971" y="2277822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En ferias de salud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185C9EE-1AAB-52B9-79A4-B61D4B901C82}"/>
                </a:ext>
              </a:extLst>
            </p:cNvPr>
            <p:cNvSpPr/>
            <p:nvPr/>
          </p:nvSpPr>
          <p:spPr>
            <a:xfrm>
              <a:off x="4146139" y="6594481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Dejar tarea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8E5EABF-A399-7DCA-AB2F-978E70111F1B}"/>
                </a:ext>
              </a:extLst>
            </p:cNvPr>
            <p:cNvSpPr/>
            <p:nvPr/>
          </p:nvSpPr>
          <p:spPr>
            <a:xfrm>
              <a:off x="547119" y="7657171"/>
              <a:ext cx="2305540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s-AR" altLang="en-US" sz="139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Presentaciónes</a:t>
              </a:r>
              <a:r>
                <a:rPr lang="es-AR" alt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virtuales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A17B11-D97A-D1E3-8A00-02AE2F3DC59C}"/>
                </a:ext>
              </a:extLst>
            </p:cNvPr>
            <p:cNvSpPr/>
            <p:nvPr/>
          </p:nvSpPr>
          <p:spPr>
            <a:xfrm>
              <a:off x="3805056" y="9534083"/>
              <a:ext cx="2705992" cy="554059"/>
            </a:xfrm>
            <a:custGeom>
              <a:avLst/>
              <a:gdLst>
                <a:gd name="connsiteX0" fmla="*/ 0 w 2305540"/>
                <a:gd name="connsiteY0" fmla="*/ 0 h 554059"/>
                <a:gd name="connsiteX1" fmla="*/ 2305540 w 2305540"/>
                <a:gd name="connsiteY1" fmla="*/ 0 h 554059"/>
                <a:gd name="connsiteX2" fmla="*/ 2305540 w 2305540"/>
                <a:gd name="connsiteY2" fmla="*/ 554059 h 554059"/>
                <a:gd name="connsiteX3" fmla="*/ 0 w 2305540"/>
                <a:gd name="connsiteY3" fmla="*/ 554059 h 554059"/>
                <a:gd name="connsiteX4" fmla="*/ 0 w 2305540"/>
                <a:gd name="connsiteY4" fmla="*/ 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40" h="554059">
                  <a:moveTo>
                    <a:pt x="0" y="0"/>
                  </a:moveTo>
                  <a:lnTo>
                    <a:pt x="2305540" y="0"/>
                  </a:lnTo>
                  <a:lnTo>
                    <a:pt x="2305540" y="554059"/>
                  </a:lnTo>
                  <a:lnTo>
                    <a:pt x="0" y="554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E7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97" tIns="26497" rIns="26497" bIns="26497" numCol="1" spcCol="1270" anchor="ctr" anchorCtr="0">
              <a:noAutofit/>
            </a:bodyPr>
            <a:lstStyle/>
            <a:p>
              <a:pPr algn="ctr" defTabSz="618273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Como </a:t>
              </a:r>
              <a:r>
                <a:rPr lang="en-US" sz="139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cuento</a:t>
              </a:r>
              <a:r>
                <a:rPr 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139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</a:t>
              </a:r>
              <a:r>
                <a:rPr lang="en-US" sz="139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39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niNos</a:t>
              </a:r>
              <a:endParaRPr lang="en-US" sz="139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B32C20F-B0CB-3906-AECF-4DF5659EFE03}"/>
              </a:ext>
            </a:extLst>
          </p:cNvPr>
          <p:cNvSpPr txBox="1">
            <a:spLocks/>
          </p:cNvSpPr>
          <p:nvPr/>
        </p:nvSpPr>
        <p:spPr>
          <a:xfrm>
            <a:off x="20782" y="247175"/>
            <a:ext cx="6359236" cy="1066619"/>
          </a:xfrm>
          <a:prstGeom prst="rect">
            <a:avLst/>
          </a:prstGeom>
          <a:solidFill>
            <a:srgbClr val="6ABC64"/>
          </a:solidFill>
        </p:spPr>
        <p:txBody>
          <a:bodyPr vert="horz" lIns="47694" tIns="23847" rIns="47694" bIns="238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76953"/>
            <a:endParaRPr lang="es-PR" sz="1878" b="1" dirty="0"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337B5C-179E-F767-F718-8FABB050D389}"/>
              </a:ext>
            </a:extLst>
          </p:cNvPr>
          <p:cNvSpPr txBox="1"/>
          <p:nvPr/>
        </p:nvSpPr>
        <p:spPr>
          <a:xfrm>
            <a:off x="120535" y="367391"/>
            <a:ext cx="6159731" cy="978726"/>
          </a:xfrm>
          <a:prstGeom prst="rect">
            <a:avLst/>
          </a:prstGeom>
        </p:spPr>
        <p:txBody>
          <a:bodyPr vert="horz" lIns="47694" tIns="23847" rIns="47694" bIns="23847" rtlCol="0">
            <a:noAutofit/>
          </a:bodyPr>
          <a:lstStyle/>
          <a:p>
            <a:r>
              <a:rPr lang="en-US" sz="1636" b="1" dirty="0"/>
              <a:t>¿</a:t>
            </a:r>
            <a:r>
              <a:rPr lang="en-US" sz="1636" b="1" dirty="0" err="1"/>
              <a:t>Cómo</a:t>
            </a:r>
            <a:r>
              <a:rPr lang="en-US" sz="1636" b="1" dirty="0"/>
              <a:t> y </a:t>
            </a:r>
            <a:r>
              <a:rPr lang="en-US" sz="1636" b="1" dirty="0" err="1"/>
              <a:t>cuándo</a:t>
            </a:r>
            <a:r>
              <a:rPr lang="en-US" sz="1636" b="1" dirty="0"/>
              <a:t> </a:t>
            </a:r>
            <a:r>
              <a:rPr lang="en-US" sz="1636" b="1" dirty="0" err="1"/>
              <a:t>podría</a:t>
            </a:r>
            <a:r>
              <a:rPr lang="en-US" sz="1636" b="1" dirty="0"/>
              <a:t> usar </a:t>
            </a:r>
            <a:r>
              <a:rPr lang="en-US" sz="1636" b="1" dirty="0" err="1"/>
              <a:t>el</a:t>
            </a:r>
            <a:r>
              <a:rPr lang="en-US" sz="1636" b="1" dirty="0"/>
              <a:t> </a:t>
            </a:r>
            <a:r>
              <a:rPr lang="en-US" sz="1636" b="1" dirty="0" err="1"/>
              <a:t>libro</a:t>
            </a:r>
            <a:r>
              <a:rPr lang="en-US" sz="1636" b="1" dirty="0"/>
              <a:t> </a:t>
            </a:r>
            <a:r>
              <a:rPr lang="en-US" sz="1636" b="1" dirty="0" err="1"/>
              <a:t>cómico</a:t>
            </a:r>
            <a:r>
              <a:rPr lang="en-US" sz="1636" b="1" dirty="0"/>
              <a:t> en </a:t>
            </a:r>
            <a:r>
              <a:rPr lang="en-US" sz="1636" b="1" dirty="0" err="1"/>
              <a:t>su</a:t>
            </a:r>
            <a:r>
              <a:rPr lang="en-US" sz="1636" b="1" dirty="0"/>
              <a:t> </a:t>
            </a:r>
            <a:r>
              <a:rPr lang="en-US" sz="1636" b="1" dirty="0" err="1"/>
              <a:t>trabajo</a:t>
            </a:r>
            <a:r>
              <a:rPr lang="en-US" sz="1636" b="1" dirty="0"/>
              <a:t>?</a:t>
            </a:r>
          </a:p>
          <a:p>
            <a:endParaRPr lang="en-US" sz="1636" b="1" dirty="0"/>
          </a:p>
          <a:p>
            <a:r>
              <a:rPr lang="en-US" sz="1636" b="1" dirty="0">
                <a:solidFill>
                  <a:schemeClr val="bg1"/>
                </a:solidFill>
              </a:rPr>
              <a:t>How and when could you use the comic book in your work...</a:t>
            </a:r>
            <a:r>
              <a:rPr lang="en-US" sz="1636" b="1" dirty="0"/>
              <a:t>
</a:t>
            </a:r>
            <a:br>
              <a:rPr lang="en-US" sz="1636" b="1" dirty="0"/>
            </a:br>
            <a:endParaRPr lang="en-US" sz="1636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C6BEF-EB80-A0ED-7112-1D526FB2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807" y="2319199"/>
            <a:ext cx="2275609" cy="1340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5ED30-B3ED-AA06-CDE2-7DAB53F49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94" y="1617629"/>
            <a:ext cx="2143125" cy="14261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456F03-F511-AA26-351A-4A4273204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55" y="6639791"/>
            <a:ext cx="3035312" cy="1264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C1CF5D-0134-FC42-ECD9-7B8248A7F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449" y="4100862"/>
            <a:ext cx="2415886" cy="127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1E7331-451E-951D-37D6-38B8A0971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026" y="3793664"/>
            <a:ext cx="1426152" cy="214312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DE4B2C-FB9A-DB73-6F1D-F70C4266DB05}"/>
              </a:ext>
            </a:extLst>
          </p:cNvPr>
          <p:cNvSpPr/>
          <p:nvPr/>
        </p:nvSpPr>
        <p:spPr>
          <a:xfrm>
            <a:off x="736368" y="3683900"/>
            <a:ext cx="1886351" cy="453321"/>
          </a:xfrm>
          <a:custGeom>
            <a:avLst/>
            <a:gdLst>
              <a:gd name="connsiteX0" fmla="*/ 0 w 2305540"/>
              <a:gd name="connsiteY0" fmla="*/ 0 h 554059"/>
              <a:gd name="connsiteX1" fmla="*/ 2305540 w 2305540"/>
              <a:gd name="connsiteY1" fmla="*/ 0 h 554059"/>
              <a:gd name="connsiteX2" fmla="*/ 2305540 w 2305540"/>
              <a:gd name="connsiteY2" fmla="*/ 554059 h 554059"/>
              <a:gd name="connsiteX3" fmla="*/ 0 w 2305540"/>
              <a:gd name="connsiteY3" fmla="*/ 554059 h 554059"/>
              <a:gd name="connsiteX4" fmla="*/ 0 w 2305540"/>
              <a:gd name="connsiteY4" fmla="*/ 0 h 55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5540" h="554059">
                <a:moveTo>
                  <a:pt x="0" y="0"/>
                </a:moveTo>
                <a:lnTo>
                  <a:pt x="2305540" y="0"/>
                </a:lnTo>
                <a:lnTo>
                  <a:pt x="2305540" y="554059"/>
                </a:lnTo>
                <a:lnTo>
                  <a:pt x="0" y="554059"/>
                </a:lnTo>
                <a:lnTo>
                  <a:pt x="0" y="0"/>
                </a:lnTo>
                <a:close/>
              </a:path>
            </a:pathLst>
          </a:custGeom>
          <a:solidFill>
            <a:srgbClr val="63BE7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497" tIns="26497" rIns="26497" bIns="26497" numCol="1" spcCol="1270" anchor="ctr" anchorCtr="0">
            <a:noAutofit/>
          </a:bodyPr>
          <a:lstStyle/>
          <a:p>
            <a:pPr algn="ctr" defTabSz="618273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s-AR" sz="139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Uno a uno</a:t>
            </a:r>
            <a:endParaRPr lang="en-US" sz="139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5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6E9E5D-8E49-376B-96E0-288FE689AF2C}"/>
              </a:ext>
            </a:extLst>
          </p:cNvPr>
          <p:cNvSpPr/>
          <p:nvPr/>
        </p:nvSpPr>
        <p:spPr>
          <a:xfrm>
            <a:off x="20765" y="-42312"/>
            <a:ext cx="6357332" cy="1681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7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242FE-2462-995A-CBF6-9729894A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28" y="4457"/>
            <a:ext cx="6077382" cy="1590676"/>
          </a:xfrm>
        </p:spPr>
        <p:txBody>
          <a:bodyPr>
            <a:normAutofit/>
          </a:bodyPr>
          <a:lstStyle/>
          <a:p>
            <a:pPr algn="ctr"/>
            <a:r>
              <a:rPr lang="es-419" sz="3273" b="1" dirty="0" err="1">
                <a:solidFill>
                  <a:schemeClr val="bg1"/>
                </a:solidFill>
                <a:latin typeface="Futura Lt BT"/>
              </a:rPr>
              <a:t>Questions</a:t>
            </a:r>
            <a:r>
              <a:rPr lang="es-419" sz="3273" b="1" dirty="0">
                <a:solidFill>
                  <a:schemeClr val="bg1"/>
                </a:solidFill>
                <a:latin typeface="Futura Lt BT"/>
              </a:rPr>
              <a:t> /  </a:t>
            </a:r>
            <a:r>
              <a:rPr lang="es-419" sz="3273" b="1" dirty="0" err="1">
                <a:solidFill>
                  <a:schemeClr val="bg1"/>
                </a:solidFill>
                <a:latin typeface="Futura Lt BT"/>
              </a:rPr>
              <a:t>Evaluation</a:t>
            </a:r>
            <a:endParaRPr lang="es-419" sz="3273" b="1" dirty="0">
              <a:solidFill>
                <a:schemeClr val="bg1"/>
              </a:solidFill>
              <a:latin typeface="Futura Lt BT"/>
            </a:endParaRPr>
          </a:p>
        </p:txBody>
      </p:sp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27789D20-3EED-8FE0-2B1A-12164E2676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155" y="1892481"/>
            <a:ext cx="3969833" cy="3968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40DC9-FEFC-7E9B-D316-BB90256C5332}"/>
              </a:ext>
            </a:extLst>
          </p:cNvPr>
          <p:cNvSpPr txBox="1"/>
          <p:nvPr/>
        </p:nvSpPr>
        <p:spPr>
          <a:xfrm>
            <a:off x="1173750" y="6092864"/>
            <a:ext cx="4051332" cy="478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4815" tIns="37407" rIns="74815" bIns="3740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18" b="1" dirty="0">
                <a:solidFill>
                  <a:schemeClr val="accent2">
                    <a:lumMod val="75000"/>
                  </a:schemeClr>
                </a:solidFill>
                <a:latin typeface="Futura Lt BT"/>
                <a:cs typeface="Arial"/>
              </a:rPr>
              <a:t>THANK YOU!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D998E69-2730-E51A-F03D-4B0D887084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223" y="6823264"/>
            <a:ext cx="2245115" cy="12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9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artoon, clothing&#10;&#10;Description automatically generated">
            <a:extLst>
              <a:ext uri="{FF2B5EF4-FFF2-40B4-BE49-F238E27FC236}">
                <a16:creationId xmlns:a16="http://schemas.microsoft.com/office/drawing/2014/main" id="{8F133A8E-DFF9-C19E-2A5A-C94E11178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400800" cy="82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uit, food group, menu&#10;&#10;Description automatically generated">
            <a:extLst>
              <a:ext uri="{FF2B5EF4-FFF2-40B4-BE49-F238E27FC236}">
                <a16:creationId xmlns:a16="http://schemas.microsoft.com/office/drawing/2014/main" id="{1508AFF8-0E20-3A29-1E06-246D25ECA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enu, meal, snack&#10;&#10;Description automatically generated">
            <a:extLst>
              <a:ext uri="{FF2B5EF4-FFF2-40B4-BE49-F238E27FC236}">
                <a16:creationId xmlns:a16="http://schemas.microsoft.com/office/drawing/2014/main" id="{8763E3D3-3ECF-A415-AAED-A11F7BBC0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7729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food&#10;&#10;Description automatically generated with medium confidence">
            <a:extLst>
              <a:ext uri="{FF2B5EF4-FFF2-40B4-BE49-F238E27FC236}">
                <a16:creationId xmlns:a16="http://schemas.microsoft.com/office/drawing/2014/main" id="{CD20154D-E09E-E16D-BD3A-A08090F60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cartoon, human face, land vehicle&#10;&#10;Description automatically generated">
            <a:extLst>
              <a:ext uri="{FF2B5EF4-FFF2-40B4-BE49-F238E27FC236}">
                <a16:creationId xmlns:a16="http://schemas.microsoft.com/office/drawing/2014/main" id="{B52E36BD-86FC-17F9-3125-28EEEBB8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6400801" cy="8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8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text, footwear, person&#10;&#10;Description automatically generated">
            <a:extLst>
              <a:ext uri="{FF2B5EF4-FFF2-40B4-BE49-F238E27FC236}">
                <a16:creationId xmlns:a16="http://schemas.microsoft.com/office/drawing/2014/main" id="{200F2DA3-72C2-851E-91EA-FE970103B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52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ext, clothing, human face&#10;&#10;Description automatically generated">
            <a:extLst>
              <a:ext uri="{FF2B5EF4-FFF2-40B4-BE49-F238E27FC236}">
                <a16:creationId xmlns:a16="http://schemas.microsoft.com/office/drawing/2014/main" id="{FD113B9D-07D3-D169-409B-767E9BB97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00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19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61</TotalTime>
  <Words>210</Words>
  <Application>Microsoft Office PowerPoint</Application>
  <PresentationFormat>Custom</PresentationFormat>
  <Paragraphs>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Futura Lt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/ 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Alvarado</dc:creator>
  <cp:lastModifiedBy>Giovanni Lopez-Quezada</cp:lastModifiedBy>
  <cp:revision>3</cp:revision>
  <dcterms:created xsi:type="dcterms:W3CDTF">2023-06-20T21:26:34Z</dcterms:created>
  <dcterms:modified xsi:type="dcterms:W3CDTF">2023-06-23T17:42:12Z</dcterms:modified>
</cp:coreProperties>
</file>